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77"/>
  </p:notesMasterIdLst>
  <p:handoutMasterIdLst>
    <p:handoutMasterId r:id="rId78"/>
  </p:handoutMasterIdLst>
  <p:sldIdLst>
    <p:sldId id="256" r:id="rId5"/>
    <p:sldId id="281" r:id="rId6"/>
    <p:sldId id="283" r:id="rId7"/>
    <p:sldId id="358" r:id="rId8"/>
    <p:sldId id="288" r:id="rId9"/>
    <p:sldId id="285" r:id="rId10"/>
    <p:sldId id="382" r:id="rId11"/>
    <p:sldId id="381" r:id="rId12"/>
    <p:sldId id="294" r:id="rId13"/>
    <p:sldId id="385" r:id="rId14"/>
    <p:sldId id="384" r:id="rId15"/>
    <p:sldId id="386" r:id="rId16"/>
    <p:sldId id="295" r:id="rId17"/>
    <p:sldId id="387" r:id="rId18"/>
    <p:sldId id="296" r:id="rId19"/>
    <p:sldId id="260" r:id="rId20"/>
    <p:sldId id="388" r:id="rId21"/>
    <p:sldId id="297" r:id="rId22"/>
    <p:sldId id="298" r:id="rId23"/>
    <p:sldId id="299" r:id="rId24"/>
    <p:sldId id="389" r:id="rId25"/>
    <p:sldId id="390" r:id="rId26"/>
    <p:sldId id="391" r:id="rId27"/>
    <p:sldId id="392" r:id="rId28"/>
    <p:sldId id="412" r:id="rId29"/>
    <p:sldId id="301" r:id="rId30"/>
    <p:sldId id="393" r:id="rId31"/>
    <p:sldId id="394" r:id="rId32"/>
    <p:sldId id="395" r:id="rId33"/>
    <p:sldId id="396" r:id="rId34"/>
    <p:sldId id="397" r:id="rId35"/>
    <p:sldId id="322" r:id="rId36"/>
    <p:sldId id="398" r:id="rId37"/>
    <p:sldId id="399" r:id="rId38"/>
    <p:sldId id="400" r:id="rId39"/>
    <p:sldId id="401" r:id="rId40"/>
    <p:sldId id="305" r:id="rId41"/>
    <p:sldId id="318" r:id="rId42"/>
    <p:sldId id="402" r:id="rId43"/>
    <p:sldId id="403" r:id="rId44"/>
    <p:sldId id="404" r:id="rId45"/>
    <p:sldId id="405" r:id="rId46"/>
    <p:sldId id="406" r:id="rId47"/>
    <p:sldId id="304" r:id="rId48"/>
    <p:sldId id="359" r:id="rId49"/>
    <p:sldId id="360" r:id="rId50"/>
    <p:sldId id="361" r:id="rId51"/>
    <p:sldId id="362" r:id="rId52"/>
    <p:sldId id="364" r:id="rId53"/>
    <p:sldId id="363" r:id="rId54"/>
    <p:sldId id="365" r:id="rId55"/>
    <p:sldId id="366" r:id="rId56"/>
    <p:sldId id="367" r:id="rId57"/>
    <p:sldId id="368" r:id="rId58"/>
    <p:sldId id="369" r:id="rId59"/>
    <p:sldId id="370" r:id="rId60"/>
    <p:sldId id="371" r:id="rId61"/>
    <p:sldId id="372" r:id="rId62"/>
    <p:sldId id="373" r:id="rId63"/>
    <p:sldId id="374" r:id="rId64"/>
    <p:sldId id="375" r:id="rId65"/>
    <p:sldId id="376" r:id="rId66"/>
    <p:sldId id="377" r:id="rId67"/>
    <p:sldId id="378" r:id="rId68"/>
    <p:sldId id="407" r:id="rId69"/>
    <p:sldId id="411" r:id="rId70"/>
    <p:sldId id="410" r:id="rId71"/>
    <p:sldId id="409" r:id="rId72"/>
    <p:sldId id="408" r:id="rId73"/>
    <p:sldId id="379" r:id="rId74"/>
    <p:sldId id="380" r:id="rId75"/>
    <p:sldId id="261" r:id="rId76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lissa Dispenza" initials="MD" lastIdx="3" clrIdx="0">
    <p:extLst>
      <p:ext uri="{19B8F6BF-5375-455C-9EA6-DF929625EA0E}">
        <p15:presenceInfo xmlns:p15="http://schemas.microsoft.com/office/powerpoint/2012/main" userId="S::mdispenza@realtors.org::2d473cb0-3513-405c-a1aa-a4c44c3e0ed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7E5"/>
    <a:srgbClr val="E1D6B9"/>
    <a:srgbClr val="FFD94C"/>
    <a:srgbClr val="6EC49B"/>
    <a:srgbClr val="D3C616"/>
    <a:srgbClr val="DED117"/>
    <a:srgbClr val="5CA684"/>
    <a:srgbClr val="F58785"/>
    <a:srgbClr val="457FC9"/>
    <a:srgbClr val="F5E5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A4D08F-E09F-4893-899B-42905C6F7C5A}" v="12" dt="2024-02-06T02:59:57.0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90"/>
    <p:restoredTop sz="94649"/>
  </p:normalViewPr>
  <p:slideViewPr>
    <p:cSldViewPr snapToGrid="0" snapToObjects="1">
      <p:cViewPr varScale="1">
        <p:scale>
          <a:sx n="67" d="100"/>
          <a:sy n="67" d="100"/>
        </p:scale>
        <p:origin x="7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7954"/>
    </p:cViewPr>
  </p:sorterViewPr>
  <p:notesViewPr>
    <p:cSldViewPr snapToGrid="0" snapToObjects="1">
      <p:cViewPr varScale="1">
        <p:scale>
          <a:sx n="116" d="100"/>
          <a:sy n="116" d="100"/>
        </p:scale>
        <p:origin x="4648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microsoft.com/office/2016/11/relationships/changesInfo" Target="changesInfos/changesInfo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commentAuthors" Target="commentAuthor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presProps" Target="presProps.xml"/><Relationship Id="rId85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handoutMaster" Target="handoutMasters/handoutMaster1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61" Type="http://schemas.openxmlformats.org/officeDocument/2006/relationships/slide" Target="slides/slide57.xml"/><Relationship Id="rId8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r Harrigan" userId="319d353c-6d97-4351-80dc-5be1c52de1e6" providerId="ADAL" clId="{6CA4D08F-E09F-4893-899B-42905C6F7C5A}"/>
    <pc:docChg chg="undo custSel addSld delSld modSld sldOrd">
      <pc:chgData name="Christopher Harrigan" userId="319d353c-6d97-4351-80dc-5be1c52de1e6" providerId="ADAL" clId="{6CA4D08F-E09F-4893-899B-42905C6F7C5A}" dt="2024-02-06T03:07:25.148" v="217"/>
      <pc:docMkLst>
        <pc:docMk/>
      </pc:docMkLst>
      <pc:sldChg chg="addSp delSp modSp mod">
        <pc:chgData name="Christopher Harrigan" userId="319d353c-6d97-4351-80dc-5be1c52de1e6" providerId="ADAL" clId="{6CA4D08F-E09F-4893-899B-42905C6F7C5A}" dt="2024-02-02T20:30:42.324" v="11" actId="20577"/>
        <pc:sldMkLst>
          <pc:docMk/>
          <pc:sldMk cId="1546712995" sldId="281"/>
        </pc:sldMkLst>
        <pc:spChg chg="add del mod">
          <ac:chgData name="Christopher Harrigan" userId="319d353c-6d97-4351-80dc-5be1c52de1e6" providerId="ADAL" clId="{6CA4D08F-E09F-4893-899B-42905C6F7C5A}" dt="2024-02-02T20:30:42.324" v="11" actId="20577"/>
          <ac:spMkLst>
            <pc:docMk/>
            <pc:sldMk cId="1546712995" sldId="281"/>
            <ac:spMk id="2" creationId="{AFA438F6-5A52-8832-BF09-03A00CC0C493}"/>
          </ac:spMkLst>
        </pc:spChg>
        <pc:spChg chg="add del">
          <ac:chgData name="Christopher Harrigan" userId="319d353c-6d97-4351-80dc-5be1c52de1e6" providerId="ADAL" clId="{6CA4D08F-E09F-4893-899B-42905C6F7C5A}" dt="2024-02-02T20:28:59.804" v="8" actId="22"/>
          <ac:spMkLst>
            <pc:docMk/>
            <pc:sldMk cId="1546712995" sldId="281"/>
            <ac:spMk id="18" creationId="{7C0EAC6B-3BDC-7CB9-FEC8-79A2C9E6C601}"/>
          </ac:spMkLst>
        </pc:spChg>
      </pc:sldChg>
      <pc:sldChg chg="modSp mod">
        <pc:chgData name="Christopher Harrigan" userId="319d353c-6d97-4351-80dc-5be1c52de1e6" providerId="ADAL" clId="{6CA4D08F-E09F-4893-899B-42905C6F7C5A}" dt="2024-02-02T20:31:29.956" v="15" actId="20577"/>
        <pc:sldMkLst>
          <pc:docMk/>
          <pc:sldMk cId="1025767526" sldId="283"/>
        </pc:sldMkLst>
        <pc:spChg chg="mod">
          <ac:chgData name="Christopher Harrigan" userId="319d353c-6d97-4351-80dc-5be1c52de1e6" providerId="ADAL" clId="{6CA4D08F-E09F-4893-899B-42905C6F7C5A}" dt="2024-02-02T20:31:29.956" v="15" actId="20577"/>
          <ac:spMkLst>
            <pc:docMk/>
            <pc:sldMk cId="1025767526" sldId="283"/>
            <ac:spMk id="3" creationId="{B1F8B7D0-C414-E3A2-6290-080570177E76}"/>
          </ac:spMkLst>
        </pc:spChg>
      </pc:sldChg>
      <pc:sldChg chg="modSp mod">
        <pc:chgData name="Christopher Harrigan" userId="319d353c-6d97-4351-80dc-5be1c52de1e6" providerId="ADAL" clId="{6CA4D08F-E09F-4893-899B-42905C6F7C5A}" dt="2024-02-02T20:37:23.968" v="17" actId="20577"/>
        <pc:sldMkLst>
          <pc:docMk/>
          <pc:sldMk cId="2779324097" sldId="285"/>
        </pc:sldMkLst>
        <pc:spChg chg="mod">
          <ac:chgData name="Christopher Harrigan" userId="319d353c-6d97-4351-80dc-5be1c52de1e6" providerId="ADAL" clId="{6CA4D08F-E09F-4893-899B-42905C6F7C5A}" dt="2024-02-02T20:37:23.968" v="17" actId="20577"/>
          <ac:spMkLst>
            <pc:docMk/>
            <pc:sldMk cId="2779324097" sldId="285"/>
            <ac:spMk id="2" creationId="{5112D264-CA62-9907-D846-FC264E72B1B8}"/>
          </ac:spMkLst>
        </pc:spChg>
      </pc:sldChg>
      <pc:sldChg chg="modSp mod">
        <pc:chgData name="Christopher Harrigan" userId="319d353c-6d97-4351-80dc-5be1c52de1e6" providerId="ADAL" clId="{6CA4D08F-E09F-4893-899B-42905C6F7C5A}" dt="2024-02-02T20:37:52.458" v="23" actId="20577"/>
        <pc:sldMkLst>
          <pc:docMk/>
          <pc:sldMk cId="263909358" sldId="294"/>
        </pc:sldMkLst>
        <pc:spChg chg="mod">
          <ac:chgData name="Christopher Harrigan" userId="319d353c-6d97-4351-80dc-5be1c52de1e6" providerId="ADAL" clId="{6CA4D08F-E09F-4893-899B-42905C6F7C5A}" dt="2024-02-02T20:37:52.458" v="23" actId="20577"/>
          <ac:spMkLst>
            <pc:docMk/>
            <pc:sldMk cId="263909358" sldId="294"/>
            <ac:spMk id="7" creationId="{43385878-474D-2DBC-E62F-BBAE824AAC69}"/>
          </ac:spMkLst>
        </pc:spChg>
      </pc:sldChg>
      <pc:sldChg chg="modSp mod">
        <pc:chgData name="Christopher Harrigan" userId="319d353c-6d97-4351-80dc-5be1c52de1e6" providerId="ADAL" clId="{6CA4D08F-E09F-4893-899B-42905C6F7C5A}" dt="2024-02-02T21:23:45.302" v="35" actId="20577"/>
        <pc:sldMkLst>
          <pc:docMk/>
          <pc:sldMk cId="2290170367" sldId="295"/>
        </pc:sldMkLst>
        <pc:spChg chg="mod">
          <ac:chgData name="Christopher Harrigan" userId="319d353c-6d97-4351-80dc-5be1c52de1e6" providerId="ADAL" clId="{6CA4D08F-E09F-4893-899B-42905C6F7C5A}" dt="2024-02-02T21:23:45.302" v="35" actId="20577"/>
          <ac:spMkLst>
            <pc:docMk/>
            <pc:sldMk cId="2290170367" sldId="295"/>
            <ac:spMk id="5" creationId="{F69D3785-1274-B704-2B90-E22E9148F912}"/>
          </ac:spMkLst>
        </pc:spChg>
      </pc:sldChg>
      <pc:sldChg chg="del ord">
        <pc:chgData name="Christopher Harrigan" userId="319d353c-6d97-4351-80dc-5be1c52de1e6" providerId="ADAL" clId="{6CA4D08F-E09F-4893-899B-42905C6F7C5A}" dt="2024-02-06T01:11:26.060" v="45" actId="47"/>
        <pc:sldMkLst>
          <pc:docMk/>
          <pc:sldMk cId="3557901936" sldId="300"/>
        </pc:sldMkLst>
      </pc:sldChg>
      <pc:sldChg chg="addSp delSp modSp">
        <pc:chgData name="Christopher Harrigan" userId="319d353c-6d97-4351-80dc-5be1c52de1e6" providerId="ADAL" clId="{6CA4D08F-E09F-4893-899B-42905C6F7C5A}" dt="2024-02-06T01:22:25.072" v="48" actId="21"/>
        <pc:sldMkLst>
          <pc:docMk/>
          <pc:sldMk cId="3057456427" sldId="301"/>
        </pc:sldMkLst>
        <pc:picChg chg="add del mod">
          <ac:chgData name="Christopher Harrigan" userId="319d353c-6d97-4351-80dc-5be1c52de1e6" providerId="ADAL" clId="{6CA4D08F-E09F-4893-899B-42905C6F7C5A}" dt="2024-02-06T01:22:25.072" v="48" actId="21"/>
          <ac:picMkLst>
            <pc:docMk/>
            <pc:sldMk cId="3057456427" sldId="301"/>
            <ac:picMk id="3" creationId="{3B446CAA-1432-95D7-22D5-49C2339F926E}"/>
          </ac:picMkLst>
        </pc:picChg>
      </pc:sldChg>
      <pc:sldChg chg="modSp mod">
        <pc:chgData name="Christopher Harrigan" userId="319d353c-6d97-4351-80dc-5be1c52de1e6" providerId="ADAL" clId="{6CA4D08F-E09F-4893-899B-42905C6F7C5A}" dt="2024-02-06T02:16:39.413" v="117" actId="20577"/>
        <pc:sldMkLst>
          <pc:docMk/>
          <pc:sldMk cId="1391521128" sldId="304"/>
        </pc:sldMkLst>
        <pc:spChg chg="mod">
          <ac:chgData name="Christopher Harrigan" userId="319d353c-6d97-4351-80dc-5be1c52de1e6" providerId="ADAL" clId="{6CA4D08F-E09F-4893-899B-42905C6F7C5A}" dt="2024-02-06T02:16:39.413" v="117" actId="20577"/>
          <ac:spMkLst>
            <pc:docMk/>
            <pc:sldMk cId="1391521128" sldId="304"/>
            <ac:spMk id="20" creationId="{45A8ADFD-E479-15CD-CAE9-25CC0E3A5200}"/>
          </ac:spMkLst>
        </pc:spChg>
      </pc:sldChg>
      <pc:sldChg chg="modSp mod">
        <pc:chgData name="Christopher Harrigan" userId="319d353c-6d97-4351-80dc-5be1c52de1e6" providerId="ADAL" clId="{6CA4D08F-E09F-4893-899B-42905C6F7C5A}" dt="2024-02-06T01:51:46.762" v="103" actId="20577"/>
        <pc:sldMkLst>
          <pc:docMk/>
          <pc:sldMk cId="1856624722" sldId="305"/>
        </pc:sldMkLst>
        <pc:spChg chg="mod">
          <ac:chgData name="Christopher Harrigan" userId="319d353c-6d97-4351-80dc-5be1c52de1e6" providerId="ADAL" clId="{6CA4D08F-E09F-4893-899B-42905C6F7C5A}" dt="2024-02-06T01:51:46.762" v="103" actId="20577"/>
          <ac:spMkLst>
            <pc:docMk/>
            <pc:sldMk cId="1856624722" sldId="305"/>
            <ac:spMk id="5" creationId="{C9233D00-9E10-48EE-0C09-7CDFA65E9CEE}"/>
          </ac:spMkLst>
        </pc:spChg>
      </pc:sldChg>
      <pc:sldChg chg="modSp mod">
        <pc:chgData name="Christopher Harrigan" userId="319d353c-6d97-4351-80dc-5be1c52de1e6" providerId="ADAL" clId="{6CA4D08F-E09F-4893-899B-42905C6F7C5A}" dt="2024-02-06T01:51:57.828" v="105" actId="20577"/>
        <pc:sldMkLst>
          <pc:docMk/>
          <pc:sldMk cId="350850772" sldId="318"/>
        </pc:sldMkLst>
        <pc:spChg chg="mod">
          <ac:chgData name="Christopher Harrigan" userId="319d353c-6d97-4351-80dc-5be1c52de1e6" providerId="ADAL" clId="{6CA4D08F-E09F-4893-899B-42905C6F7C5A}" dt="2024-02-06T01:51:57.828" v="105" actId="20577"/>
          <ac:spMkLst>
            <pc:docMk/>
            <pc:sldMk cId="350850772" sldId="318"/>
            <ac:spMk id="3" creationId="{C44AA04D-BBC6-63B6-E711-E7C899EC52D7}"/>
          </ac:spMkLst>
        </pc:spChg>
      </pc:sldChg>
      <pc:sldChg chg="modSp mod">
        <pc:chgData name="Christopher Harrigan" userId="319d353c-6d97-4351-80dc-5be1c52de1e6" providerId="ADAL" clId="{6CA4D08F-E09F-4893-899B-42905C6F7C5A}" dt="2024-02-06T02:16:53.860" v="119" actId="20577"/>
        <pc:sldMkLst>
          <pc:docMk/>
          <pc:sldMk cId="2147614919" sldId="359"/>
        </pc:sldMkLst>
        <pc:spChg chg="mod">
          <ac:chgData name="Christopher Harrigan" userId="319d353c-6d97-4351-80dc-5be1c52de1e6" providerId="ADAL" clId="{6CA4D08F-E09F-4893-899B-42905C6F7C5A}" dt="2024-02-06T02:16:53.860" v="119" actId="20577"/>
          <ac:spMkLst>
            <pc:docMk/>
            <pc:sldMk cId="2147614919" sldId="359"/>
            <ac:spMk id="7" creationId="{7575D8C5-8159-98FF-243B-8CC90CEC3F3D}"/>
          </ac:spMkLst>
        </pc:spChg>
      </pc:sldChg>
      <pc:sldChg chg="modSp mod">
        <pc:chgData name="Christopher Harrigan" userId="319d353c-6d97-4351-80dc-5be1c52de1e6" providerId="ADAL" clId="{6CA4D08F-E09F-4893-899B-42905C6F7C5A}" dt="2024-02-06T02:17:03.263" v="121" actId="20577"/>
        <pc:sldMkLst>
          <pc:docMk/>
          <pc:sldMk cId="3243968320" sldId="360"/>
        </pc:sldMkLst>
        <pc:spChg chg="mod">
          <ac:chgData name="Christopher Harrigan" userId="319d353c-6d97-4351-80dc-5be1c52de1e6" providerId="ADAL" clId="{6CA4D08F-E09F-4893-899B-42905C6F7C5A}" dt="2024-02-06T02:17:03.263" v="121" actId="20577"/>
          <ac:spMkLst>
            <pc:docMk/>
            <pc:sldMk cId="3243968320" sldId="360"/>
            <ac:spMk id="2" creationId="{77AC6560-6C15-33E6-C0AD-53F3564305A6}"/>
          </ac:spMkLst>
        </pc:spChg>
      </pc:sldChg>
      <pc:sldChg chg="modSp mod">
        <pc:chgData name="Christopher Harrigan" userId="319d353c-6d97-4351-80dc-5be1c52de1e6" providerId="ADAL" clId="{6CA4D08F-E09F-4893-899B-42905C6F7C5A}" dt="2024-02-06T02:17:15.040" v="123" actId="20577"/>
        <pc:sldMkLst>
          <pc:docMk/>
          <pc:sldMk cId="1328525725" sldId="361"/>
        </pc:sldMkLst>
        <pc:spChg chg="mod">
          <ac:chgData name="Christopher Harrigan" userId="319d353c-6d97-4351-80dc-5be1c52de1e6" providerId="ADAL" clId="{6CA4D08F-E09F-4893-899B-42905C6F7C5A}" dt="2024-02-06T02:17:15.040" v="123" actId="20577"/>
          <ac:spMkLst>
            <pc:docMk/>
            <pc:sldMk cId="1328525725" sldId="361"/>
            <ac:spMk id="2" creationId="{77AC6560-6C15-33E6-C0AD-53F3564305A6}"/>
          </ac:spMkLst>
        </pc:spChg>
      </pc:sldChg>
      <pc:sldChg chg="modSp mod">
        <pc:chgData name="Christopher Harrigan" userId="319d353c-6d97-4351-80dc-5be1c52de1e6" providerId="ADAL" clId="{6CA4D08F-E09F-4893-899B-42905C6F7C5A}" dt="2024-02-06T02:17:25.212" v="125" actId="20577"/>
        <pc:sldMkLst>
          <pc:docMk/>
          <pc:sldMk cId="3661168829" sldId="362"/>
        </pc:sldMkLst>
        <pc:spChg chg="mod">
          <ac:chgData name="Christopher Harrigan" userId="319d353c-6d97-4351-80dc-5be1c52de1e6" providerId="ADAL" clId="{6CA4D08F-E09F-4893-899B-42905C6F7C5A}" dt="2024-02-06T02:17:25.212" v="125" actId="20577"/>
          <ac:spMkLst>
            <pc:docMk/>
            <pc:sldMk cId="3661168829" sldId="362"/>
            <ac:spMk id="2" creationId="{77AC6560-6C15-33E6-C0AD-53F3564305A6}"/>
          </ac:spMkLst>
        </pc:spChg>
      </pc:sldChg>
      <pc:sldChg chg="modSp mod">
        <pc:chgData name="Christopher Harrigan" userId="319d353c-6d97-4351-80dc-5be1c52de1e6" providerId="ADAL" clId="{6CA4D08F-E09F-4893-899B-42905C6F7C5A}" dt="2024-02-06T02:42:17.071" v="129" actId="20577"/>
        <pc:sldMkLst>
          <pc:docMk/>
          <pc:sldMk cId="2650142219" sldId="363"/>
        </pc:sldMkLst>
        <pc:spChg chg="mod">
          <ac:chgData name="Christopher Harrigan" userId="319d353c-6d97-4351-80dc-5be1c52de1e6" providerId="ADAL" clId="{6CA4D08F-E09F-4893-899B-42905C6F7C5A}" dt="2024-02-06T02:42:17.071" v="129" actId="20577"/>
          <ac:spMkLst>
            <pc:docMk/>
            <pc:sldMk cId="2650142219" sldId="363"/>
            <ac:spMk id="2" creationId="{77AC6560-6C15-33E6-C0AD-53F3564305A6}"/>
          </ac:spMkLst>
        </pc:spChg>
      </pc:sldChg>
      <pc:sldChg chg="modSp mod">
        <pc:chgData name="Christopher Harrigan" userId="319d353c-6d97-4351-80dc-5be1c52de1e6" providerId="ADAL" clId="{6CA4D08F-E09F-4893-899B-42905C6F7C5A}" dt="2024-02-06T02:42:29.526" v="133" actId="20577"/>
        <pc:sldMkLst>
          <pc:docMk/>
          <pc:sldMk cId="2820441035" sldId="365"/>
        </pc:sldMkLst>
        <pc:spChg chg="mod">
          <ac:chgData name="Christopher Harrigan" userId="319d353c-6d97-4351-80dc-5be1c52de1e6" providerId="ADAL" clId="{6CA4D08F-E09F-4893-899B-42905C6F7C5A}" dt="2024-02-06T02:42:29.526" v="133" actId="20577"/>
          <ac:spMkLst>
            <pc:docMk/>
            <pc:sldMk cId="2820441035" sldId="365"/>
            <ac:spMk id="2" creationId="{77AC6560-6C15-33E6-C0AD-53F3564305A6}"/>
          </ac:spMkLst>
        </pc:spChg>
      </pc:sldChg>
      <pc:sldChg chg="modSp mod">
        <pc:chgData name="Christopher Harrigan" userId="319d353c-6d97-4351-80dc-5be1c52de1e6" providerId="ADAL" clId="{6CA4D08F-E09F-4893-899B-42905C6F7C5A}" dt="2024-02-06T02:42:39.282" v="137" actId="20577"/>
        <pc:sldMkLst>
          <pc:docMk/>
          <pc:sldMk cId="2066323314" sldId="366"/>
        </pc:sldMkLst>
        <pc:spChg chg="mod">
          <ac:chgData name="Christopher Harrigan" userId="319d353c-6d97-4351-80dc-5be1c52de1e6" providerId="ADAL" clId="{6CA4D08F-E09F-4893-899B-42905C6F7C5A}" dt="2024-02-06T02:42:39.282" v="137" actId="20577"/>
          <ac:spMkLst>
            <pc:docMk/>
            <pc:sldMk cId="2066323314" sldId="366"/>
            <ac:spMk id="2" creationId="{77AC6560-6C15-33E6-C0AD-53F3564305A6}"/>
          </ac:spMkLst>
        </pc:spChg>
      </pc:sldChg>
      <pc:sldChg chg="modSp mod">
        <pc:chgData name="Christopher Harrigan" userId="319d353c-6d97-4351-80dc-5be1c52de1e6" providerId="ADAL" clId="{6CA4D08F-E09F-4893-899B-42905C6F7C5A}" dt="2024-02-06T02:42:47.327" v="141" actId="20577"/>
        <pc:sldMkLst>
          <pc:docMk/>
          <pc:sldMk cId="1270926166" sldId="367"/>
        </pc:sldMkLst>
        <pc:spChg chg="mod">
          <ac:chgData name="Christopher Harrigan" userId="319d353c-6d97-4351-80dc-5be1c52de1e6" providerId="ADAL" clId="{6CA4D08F-E09F-4893-899B-42905C6F7C5A}" dt="2024-02-06T02:42:47.327" v="141" actId="20577"/>
          <ac:spMkLst>
            <pc:docMk/>
            <pc:sldMk cId="1270926166" sldId="367"/>
            <ac:spMk id="2" creationId="{77AC6560-6C15-33E6-C0AD-53F3564305A6}"/>
          </ac:spMkLst>
        </pc:spChg>
      </pc:sldChg>
      <pc:sldChg chg="modSp mod">
        <pc:chgData name="Christopher Harrigan" userId="319d353c-6d97-4351-80dc-5be1c52de1e6" providerId="ADAL" clId="{6CA4D08F-E09F-4893-899B-42905C6F7C5A}" dt="2024-02-06T02:42:58.220" v="145" actId="20577"/>
        <pc:sldMkLst>
          <pc:docMk/>
          <pc:sldMk cId="1146040658" sldId="368"/>
        </pc:sldMkLst>
        <pc:spChg chg="mod">
          <ac:chgData name="Christopher Harrigan" userId="319d353c-6d97-4351-80dc-5be1c52de1e6" providerId="ADAL" clId="{6CA4D08F-E09F-4893-899B-42905C6F7C5A}" dt="2024-02-06T02:42:58.220" v="145" actId="20577"/>
          <ac:spMkLst>
            <pc:docMk/>
            <pc:sldMk cId="1146040658" sldId="368"/>
            <ac:spMk id="2" creationId="{6640304D-BA88-EF71-11FB-A1C7E602ED00}"/>
          </ac:spMkLst>
        </pc:spChg>
      </pc:sldChg>
      <pc:sldChg chg="modSp mod">
        <pc:chgData name="Christopher Harrigan" userId="319d353c-6d97-4351-80dc-5be1c52de1e6" providerId="ADAL" clId="{6CA4D08F-E09F-4893-899B-42905C6F7C5A}" dt="2024-02-06T02:50:59.035" v="147" actId="20577"/>
        <pc:sldMkLst>
          <pc:docMk/>
          <pc:sldMk cId="2829316937" sldId="371"/>
        </pc:sldMkLst>
        <pc:spChg chg="mod">
          <ac:chgData name="Christopher Harrigan" userId="319d353c-6d97-4351-80dc-5be1c52de1e6" providerId="ADAL" clId="{6CA4D08F-E09F-4893-899B-42905C6F7C5A}" dt="2024-02-06T02:50:59.035" v="147" actId="20577"/>
          <ac:spMkLst>
            <pc:docMk/>
            <pc:sldMk cId="2829316937" sldId="371"/>
            <ac:spMk id="5" creationId="{346A88C7-4C58-B070-6556-C5835D5BB058}"/>
          </ac:spMkLst>
        </pc:spChg>
      </pc:sldChg>
      <pc:sldChg chg="delSp modSp mod">
        <pc:chgData name="Christopher Harrigan" userId="319d353c-6d97-4351-80dc-5be1c52de1e6" providerId="ADAL" clId="{6CA4D08F-E09F-4893-899B-42905C6F7C5A}" dt="2024-02-06T02:54:05.872" v="167"/>
        <pc:sldMkLst>
          <pc:docMk/>
          <pc:sldMk cId="2980901167" sldId="372"/>
        </pc:sldMkLst>
        <pc:spChg chg="del mod">
          <ac:chgData name="Christopher Harrigan" userId="319d353c-6d97-4351-80dc-5be1c52de1e6" providerId="ADAL" clId="{6CA4D08F-E09F-4893-899B-42905C6F7C5A}" dt="2024-02-06T02:54:05.872" v="167"/>
          <ac:spMkLst>
            <pc:docMk/>
            <pc:sldMk cId="2980901167" sldId="372"/>
            <ac:spMk id="4" creationId="{0697ABB4-B2A6-4CB7-3CA6-48382EC9375B}"/>
          </ac:spMkLst>
        </pc:spChg>
      </pc:sldChg>
      <pc:sldChg chg="modSp mod">
        <pc:chgData name="Christopher Harrigan" userId="319d353c-6d97-4351-80dc-5be1c52de1e6" providerId="ADAL" clId="{6CA4D08F-E09F-4893-899B-42905C6F7C5A}" dt="2024-02-06T02:54:47.655" v="169" actId="20577"/>
        <pc:sldMkLst>
          <pc:docMk/>
          <pc:sldMk cId="1799629720" sldId="373"/>
        </pc:sldMkLst>
        <pc:spChg chg="mod">
          <ac:chgData name="Christopher Harrigan" userId="319d353c-6d97-4351-80dc-5be1c52de1e6" providerId="ADAL" clId="{6CA4D08F-E09F-4893-899B-42905C6F7C5A}" dt="2024-02-06T02:54:47.655" v="169" actId="20577"/>
          <ac:spMkLst>
            <pc:docMk/>
            <pc:sldMk cId="1799629720" sldId="373"/>
            <ac:spMk id="5" creationId="{346A88C7-4C58-B070-6556-C5835D5BB058}"/>
          </ac:spMkLst>
        </pc:spChg>
      </pc:sldChg>
      <pc:sldChg chg="modSp mod">
        <pc:chgData name="Christopher Harrigan" userId="319d353c-6d97-4351-80dc-5be1c52de1e6" providerId="ADAL" clId="{6CA4D08F-E09F-4893-899B-42905C6F7C5A}" dt="2024-02-06T02:53:50.656" v="149" actId="20577"/>
        <pc:sldMkLst>
          <pc:docMk/>
          <pc:sldMk cId="2120404504" sldId="374"/>
        </pc:sldMkLst>
        <pc:spChg chg="mod">
          <ac:chgData name="Christopher Harrigan" userId="319d353c-6d97-4351-80dc-5be1c52de1e6" providerId="ADAL" clId="{6CA4D08F-E09F-4893-899B-42905C6F7C5A}" dt="2024-02-06T02:53:50.656" v="149" actId="20577"/>
          <ac:spMkLst>
            <pc:docMk/>
            <pc:sldMk cId="2120404504" sldId="374"/>
            <ac:spMk id="5" creationId="{346A88C7-4C58-B070-6556-C5835D5BB058}"/>
          </ac:spMkLst>
        </pc:spChg>
      </pc:sldChg>
      <pc:sldChg chg="modSp mod">
        <pc:chgData name="Christopher Harrigan" userId="319d353c-6d97-4351-80dc-5be1c52de1e6" providerId="ADAL" clId="{6CA4D08F-E09F-4893-899B-42905C6F7C5A}" dt="2024-02-02T20:37:44.137" v="21" actId="20577"/>
        <pc:sldMkLst>
          <pc:docMk/>
          <pc:sldMk cId="3673744036" sldId="381"/>
        </pc:sldMkLst>
        <pc:spChg chg="mod">
          <ac:chgData name="Christopher Harrigan" userId="319d353c-6d97-4351-80dc-5be1c52de1e6" providerId="ADAL" clId="{6CA4D08F-E09F-4893-899B-42905C6F7C5A}" dt="2024-02-02T20:37:44.137" v="21" actId="20577"/>
          <ac:spMkLst>
            <pc:docMk/>
            <pc:sldMk cId="3673744036" sldId="381"/>
            <ac:spMk id="2" creationId="{5112D264-CA62-9907-D846-FC264E72B1B8}"/>
          </ac:spMkLst>
        </pc:spChg>
      </pc:sldChg>
      <pc:sldChg chg="modSp mod">
        <pc:chgData name="Christopher Harrigan" userId="319d353c-6d97-4351-80dc-5be1c52de1e6" providerId="ADAL" clId="{6CA4D08F-E09F-4893-899B-42905C6F7C5A}" dt="2024-02-02T20:37:36.186" v="19" actId="20577"/>
        <pc:sldMkLst>
          <pc:docMk/>
          <pc:sldMk cId="207108401" sldId="382"/>
        </pc:sldMkLst>
        <pc:spChg chg="mod">
          <ac:chgData name="Christopher Harrigan" userId="319d353c-6d97-4351-80dc-5be1c52de1e6" providerId="ADAL" clId="{6CA4D08F-E09F-4893-899B-42905C6F7C5A}" dt="2024-02-02T20:37:36.186" v="19" actId="20577"/>
          <ac:spMkLst>
            <pc:docMk/>
            <pc:sldMk cId="207108401" sldId="382"/>
            <ac:spMk id="2" creationId="{5112D264-CA62-9907-D846-FC264E72B1B8}"/>
          </ac:spMkLst>
        </pc:spChg>
      </pc:sldChg>
      <pc:sldChg chg="modSp mod">
        <pc:chgData name="Christopher Harrigan" userId="319d353c-6d97-4351-80dc-5be1c52de1e6" providerId="ADAL" clId="{6CA4D08F-E09F-4893-899B-42905C6F7C5A}" dt="2024-02-02T21:20:53.009" v="31" actId="20577"/>
        <pc:sldMkLst>
          <pc:docMk/>
          <pc:sldMk cId="2752902229" sldId="384"/>
        </pc:sldMkLst>
        <pc:spChg chg="mod">
          <ac:chgData name="Christopher Harrigan" userId="319d353c-6d97-4351-80dc-5be1c52de1e6" providerId="ADAL" clId="{6CA4D08F-E09F-4893-899B-42905C6F7C5A}" dt="2024-02-02T21:20:53.009" v="31" actId="20577"/>
          <ac:spMkLst>
            <pc:docMk/>
            <pc:sldMk cId="2752902229" sldId="384"/>
            <ac:spMk id="7" creationId="{43385878-474D-2DBC-E62F-BBAE824AAC69}"/>
          </ac:spMkLst>
        </pc:spChg>
      </pc:sldChg>
      <pc:sldChg chg="modSp mod">
        <pc:chgData name="Christopher Harrigan" userId="319d353c-6d97-4351-80dc-5be1c52de1e6" providerId="ADAL" clId="{6CA4D08F-E09F-4893-899B-42905C6F7C5A}" dt="2024-02-02T20:38:01.632" v="25" actId="20577"/>
        <pc:sldMkLst>
          <pc:docMk/>
          <pc:sldMk cId="3732043192" sldId="385"/>
        </pc:sldMkLst>
        <pc:spChg chg="mod">
          <ac:chgData name="Christopher Harrigan" userId="319d353c-6d97-4351-80dc-5be1c52de1e6" providerId="ADAL" clId="{6CA4D08F-E09F-4893-899B-42905C6F7C5A}" dt="2024-02-02T20:38:01.632" v="25" actId="20577"/>
          <ac:spMkLst>
            <pc:docMk/>
            <pc:sldMk cId="3732043192" sldId="385"/>
            <ac:spMk id="2" creationId="{5112D264-CA62-9907-D846-FC264E72B1B8}"/>
          </ac:spMkLst>
        </pc:spChg>
      </pc:sldChg>
      <pc:sldChg chg="modSp mod">
        <pc:chgData name="Christopher Harrigan" userId="319d353c-6d97-4351-80dc-5be1c52de1e6" providerId="ADAL" clId="{6CA4D08F-E09F-4893-899B-42905C6F7C5A}" dt="2024-02-02T21:20:42.701" v="29" actId="20577"/>
        <pc:sldMkLst>
          <pc:docMk/>
          <pc:sldMk cId="2140623882" sldId="386"/>
        </pc:sldMkLst>
        <pc:spChg chg="mod">
          <ac:chgData name="Christopher Harrigan" userId="319d353c-6d97-4351-80dc-5be1c52de1e6" providerId="ADAL" clId="{6CA4D08F-E09F-4893-899B-42905C6F7C5A}" dt="2024-02-02T21:20:42.701" v="29" actId="20577"/>
          <ac:spMkLst>
            <pc:docMk/>
            <pc:sldMk cId="2140623882" sldId="386"/>
            <ac:spMk id="2" creationId="{5112D264-CA62-9907-D846-FC264E72B1B8}"/>
          </ac:spMkLst>
        </pc:spChg>
      </pc:sldChg>
      <pc:sldChg chg="modSp mod">
        <pc:chgData name="Christopher Harrigan" userId="319d353c-6d97-4351-80dc-5be1c52de1e6" providerId="ADAL" clId="{6CA4D08F-E09F-4893-899B-42905C6F7C5A}" dt="2024-02-02T21:25:51.127" v="38" actId="20577"/>
        <pc:sldMkLst>
          <pc:docMk/>
          <pc:sldMk cId="245071720" sldId="387"/>
        </pc:sldMkLst>
        <pc:spChg chg="mod">
          <ac:chgData name="Christopher Harrigan" userId="319d353c-6d97-4351-80dc-5be1c52de1e6" providerId="ADAL" clId="{6CA4D08F-E09F-4893-899B-42905C6F7C5A}" dt="2024-02-02T21:25:51.127" v="38" actId="20577"/>
          <ac:spMkLst>
            <pc:docMk/>
            <pc:sldMk cId="245071720" sldId="387"/>
            <ac:spMk id="5" creationId="{F69D3785-1274-B704-2B90-E22E9148F912}"/>
          </ac:spMkLst>
        </pc:spChg>
      </pc:sldChg>
      <pc:sldChg chg="modSp mod">
        <pc:chgData name="Christopher Harrigan" userId="319d353c-6d97-4351-80dc-5be1c52de1e6" providerId="ADAL" clId="{6CA4D08F-E09F-4893-899B-42905C6F7C5A}" dt="2024-02-06T01:41:17.261" v="91" actId="20577"/>
        <pc:sldMkLst>
          <pc:docMk/>
          <pc:sldMk cId="2749481902" sldId="394"/>
        </pc:sldMkLst>
        <pc:spChg chg="mod">
          <ac:chgData name="Christopher Harrigan" userId="319d353c-6d97-4351-80dc-5be1c52de1e6" providerId="ADAL" clId="{6CA4D08F-E09F-4893-899B-42905C6F7C5A}" dt="2024-02-06T01:41:17.261" v="91" actId="20577"/>
          <ac:spMkLst>
            <pc:docMk/>
            <pc:sldMk cId="2749481902" sldId="394"/>
            <ac:spMk id="2" creationId="{5112D264-CA62-9907-D846-FC264E72B1B8}"/>
          </ac:spMkLst>
        </pc:spChg>
      </pc:sldChg>
      <pc:sldChg chg="modSp mod">
        <pc:chgData name="Christopher Harrigan" userId="319d353c-6d97-4351-80dc-5be1c52de1e6" providerId="ADAL" clId="{6CA4D08F-E09F-4893-899B-42905C6F7C5A}" dt="2024-02-06T01:41:27.799" v="93" actId="20577"/>
        <pc:sldMkLst>
          <pc:docMk/>
          <pc:sldMk cId="3438982826" sldId="395"/>
        </pc:sldMkLst>
        <pc:spChg chg="mod">
          <ac:chgData name="Christopher Harrigan" userId="319d353c-6d97-4351-80dc-5be1c52de1e6" providerId="ADAL" clId="{6CA4D08F-E09F-4893-899B-42905C6F7C5A}" dt="2024-02-06T01:41:27.799" v="93" actId="20577"/>
          <ac:spMkLst>
            <pc:docMk/>
            <pc:sldMk cId="3438982826" sldId="395"/>
            <ac:spMk id="2" creationId="{5112D264-CA62-9907-D846-FC264E72B1B8}"/>
          </ac:spMkLst>
        </pc:spChg>
      </pc:sldChg>
      <pc:sldChg chg="modSp mod">
        <pc:chgData name="Christopher Harrigan" userId="319d353c-6d97-4351-80dc-5be1c52de1e6" providerId="ADAL" clId="{6CA4D08F-E09F-4893-899B-42905C6F7C5A}" dt="2024-02-06T01:43:17.586" v="95" actId="20577"/>
        <pc:sldMkLst>
          <pc:docMk/>
          <pc:sldMk cId="746426098" sldId="397"/>
        </pc:sldMkLst>
        <pc:spChg chg="mod">
          <ac:chgData name="Christopher Harrigan" userId="319d353c-6d97-4351-80dc-5be1c52de1e6" providerId="ADAL" clId="{6CA4D08F-E09F-4893-899B-42905C6F7C5A}" dt="2024-02-06T01:43:17.586" v="95" actId="20577"/>
          <ac:spMkLst>
            <pc:docMk/>
            <pc:sldMk cId="746426098" sldId="397"/>
            <ac:spMk id="9" creationId="{DFB3CDB4-9FCA-AC37-3ADE-1F080994063B}"/>
          </ac:spMkLst>
        </pc:spChg>
      </pc:sldChg>
      <pc:sldChg chg="modSp mod">
        <pc:chgData name="Christopher Harrigan" userId="319d353c-6d97-4351-80dc-5be1c52de1e6" providerId="ADAL" clId="{6CA4D08F-E09F-4893-899B-42905C6F7C5A}" dt="2024-02-06T01:51:02.526" v="97" actId="20577"/>
        <pc:sldMkLst>
          <pc:docMk/>
          <pc:sldMk cId="1420689985" sldId="399"/>
        </pc:sldMkLst>
        <pc:spChg chg="mod">
          <ac:chgData name="Christopher Harrigan" userId="319d353c-6d97-4351-80dc-5be1c52de1e6" providerId="ADAL" clId="{6CA4D08F-E09F-4893-899B-42905C6F7C5A}" dt="2024-02-06T01:51:02.526" v="97" actId="20577"/>
          <ac:spMkLst>
            <pc:docMk/>
            <pc:sldMk cId="1420689985" sldId="399"/>
            <ac:spMk id="2" creationId="{5112D264-CA62-9907-D846-FC264E72B1B8}"/>
          </ac:spMkLst>
        </pc:spChg>
      </pc:sldChg>
      <pc:sldChg chg="modSp mod">
        <pc:chgData name="Christopher Harrigan" userId="319d353c-6d97-4351-80dc-5be1c52de1e6" providerId="ADAL" clId="{6CA4D08F-E09F-4893-899B-42905C6F7C5A}" dt="2024-02-06T01:51:16.619" v="99" actId="20577"/>
        <pc:sldMkLst>
          <pc:docMk/>
          <pc:sldMk cId="463706815" sldId="400"/>
        </pc:sldMkLst>
        <pc:spChg chg="mod">
          <ac:chgData name="Christopher Harrigan" userId="319d353c-6d97-4351-80dc-5be1c52de1e6" providerId="ADAL" clId="{6CA4D08F-E09F-4893-899B-42905C6F7C5A}" dt="2024-02-06T01:51:16.619" v="99" actId="20577"/>
          <ac:spMkLst>
            <pc:docMk/>
            <pc:sldMk cId="463706815" sldId="400"/>
            <ac:spMk id="2" creationId="{5112D264-CA62-9907-D846-FC264E72B1B8}"/>
          </ac:spMkLst>
        </pc:spChg>
      </pc:sldChg>
      <pc:sldChg chg="modSp mod">
        <pc:chgData name="Christopher Harrigan" userId="319d353c-6d97-4351-80dc-5be1c52de1e6" providerId="ADAL" clId="{6CA4D08F-E09F-4893-899B-42905C6F7C5A}" dt="2024-02-06T01:51:24.065" v="101" actId="20577"/>
        <pc:sldMkLst>
          <pc:docMk/>
          <pc:sldMk cId="3589639420" sldId="401"/>
        </pc:sldMkLst>
        <pc:spChg chg="mod">
          <ac:chgData name="Christopher Harrigan" userId="319d353c-6d97-4351-80dc-5be1c52de1e6" providerId="ADAL" clId="{6CA4D08F-E09F-4893-899B-42905C6F7C5A}" dt="2024-02-06T01:51:24.065" v="101" actId="20577"/>
          <ac:spMkLst>
            <pc:docMk/>
            <pc:sldMk cId="3589639420" sldId="401"/>
            <ac:spMk id="2" creationId="{5112D264-CA62-9907-D846-FC264E72B1B8}"/>
          </ac:spMkLst>
        </pc:spChg>
      </pc:sldChg>
      <pc:sldChg chg="modSp mod">
        <pc:chgData name="Christopher Harrigan" userId="319d353c-6d97-4351-80dc-5be1c52de1e6" providerId="ADAL" clId="{6CA4D08F-E09F-4893-899B-42905C6F7C5A}" dt="2024-02-06T02:12:05.313" v="107" actId="20577"/>
        <pc:sldMkLst>
          <pc:docMk/>
          <pc:sldMk cId="2695373596" sldId="402"/>
        </pc:sldMkLst>
        <pc:spChg chg="mod">
          <ac:chgData name="Christopher Harrigan" userId="319d353c-6d97-4351-80dc-5be1c52de1e6" providerId="ADAL" clId="{6CA4D08F-E09F-4893-899B-42905C6F7C5A}" dt="2024-02-06T02:12:05.313" v="107" actId="20577"/>
          <ac:spMkLst>
            <pc:docMk/>
            <pc:sldMk cId="2695373596" sldId="402"/>
            <ac:spMk id="7" creationId="{7B1A168D-FF32-B7E7-8863-92932C377209}"/>
          </ac:spMkLst>
        </pc:spChg>
      </pc:sldChg>
      <pc:sldChg chg="modSp mod">
        <pc:chgData name="Christopher Harrigan" userId="319d353c-6d97-4351-80dc-5be1c52de1e6" providerId="ADAL" clId="{6CA4D08F-E09F-4893-899B-42905C6F7C5A}" dt="2024-02-06T02:16:08.018" v="109" actId="20577"/>
        <pc:sldMkLst>
          <pc:docMk/>
          <pc:sldMk cId="1067490560" sldId="403"/>
        </pc:sldMkLst>
        <pc:spChg chg="mod">
          <ac:chgData name="Christopher Harrigan" userId="319d353c-6d97-4351-80dc-5be1c52de1e6" providerId="ADAL" clId="{6CA4D08F-E09F-4893-899B-42905C6F7C5A}" dt="2024-02-06T02:16:08.018" v="109" actId="20577"/>
          <ac:spMkLst>
            <pc:docMk/>
            <pc:sldMk cId="1067490560" sldId="403"/>
            <ac:spMk id="2" creationId="{5112D264-CA62-9907-D846-FC264E72B1B8}"/>
          </ac:spMkLst>
        </pc:spChg>
      </pc:sldChg>
      <pc:sldChg chg="modSp mod">
        <pc:chgData name="Christopher Harrigan" userId="319d353c-6d97-4351-80dc-5be1c52de1e6" providerId="ADAL" clId="{6CA4D08F-E09F-4893-899B-42905C6F7C5A}" dt="2024-02-06T02:16:14.972" v="111" actId="20577"/>
        <pc:sldMkLst>
          <pc:docMk/>
          <pc:sldMk cId="1714168976" sldId="404"/>
        </pc:sldMkLst>
        <pc:spChg chg="mod">
          <ac:chgData name="Christopher Harrigan" userId="319d353c-6d97-4351-80dc-5be1c52de1e6" providerId="ADAL" clId="{6CA4D08F-E09F-4893-899B-42905C6F7C5A}" dt="2024-02-06T02:16:14.972" v="111" actId="20577"/>
          <ac:spMkLst>
            <pc:docMk/>
            <pc:sldMk cId="1714168976" sldId="404"/>
            <ac:spMk id="2" creationId="{5112D264-CA62-9907-D846-FC264E72B1B8}"/>
          </ac:spMkLst>
        </pc:spChg>
      </pc:sldChg>
      <pc:sldChg chg="modSp mod">
        <pc:chgData name="Christopher Harrigan" userId="319d353c-6d97-4351-80dc-5be1c52de1e6" providerId="ADAL" clId="{6CA4D08F-E09F-4893-899B-42905C6F7C5A}" dt="2024-02-06T02:16:22.390" v="113" actId="20577"/>
        <pc:sldMkLst>
          <pc:docMk/>
          <pc:sldMk cId="343337425" sldId="405"/>
        </pc:sldMkLst>
        <pc:spChg chg="mod">
          <ac:chgData name="Christopher Harrigan" userId="319d353c-6d97-4351-80dc-5be1c52de1e6" providerId="ADAL" clId="{6CA4D08F-E09F-4893-899B-42905C6F7C5A}" dt="2024-02-06T02:16:22.390" v="113" actId="20577"/>
          <ac:spMkLst>
            <pc:docMk/>
            <pc:sldMk cId="343337425" sldId="405"/>
            <ac:spMk id="2" creationId="{5112D264-CA62-9907-D846-FC264E72B1B8}"/>
          </ac:spMkLst>
        </pc:spChg>
      </pc:sldChg>
      <pc:sldChg chg="modSp mod">
        <pc:chgData name="Christopher Harrigan" userId="319d353c-6d97-4351-80dc-5be1c52de1e6" providerId="ADAL" clId="{6CA4D08F-E09F-4893-899B-42905C6F7C5A}" dt="2024-02-06T02:16:29.422" v="115" actId="20577"/>
        <pc:sldMkLst>
          <pc:docMk/>
          <pc:sldMk cId="1080620656" sldId="406"/>
        </pc:sldMkLst>
        <pc:spChg chg="mod">
          <ac:chgData name="Christopher Harrigan" userId="319d353c-6d97-4351-80dc-5be1c52de1e6" providerId="ADAL" clId="{6CA4D08F-E09F-4893-899B-42905C6F7C5A}" dt="2024-02-06T02:16:29.422" v="115" actId="20577"/>
          <ac:spMkLst>
            <pc:docMk/>
            <pc:sldMk cId="1080620656" sldId="406"/>
            <ac:spMk id="2" creationId="{848D3D92-5BE6-62F2-1A87-AC38BE6B02C3}"/>
          </ac:spMkLst>
        </pc:spChg>
      </pc:sldChg>
      <pc:sldChg chg="addSp modSp mod">
        <pc:chgData name="Christopher Harrigan" userId="319d353c-6d97-4351-80dc-5be1c52de1e6" providerId="ADAL" clId="{6CA4D08F-E09F-4893-899B-42905C6F7C5A}" dt="2024-02-06T03:00:08.827" v="180" actId="20577"/>
        <pc:sldMkLst>
          <pc:docMk/>
          <pc:sldMk cId="2419539792" sldId="407"/>
        </pc:sldMkLst>
        <pc:spChg chg="add mod">
          <ac:chgData name="Christopher Harrigan" userId="319d353c-6d97-4351-80dc-5be1c52de1e6" providerId="ADAL" clId="{6CA4D08F-E09F-4893-899B-42905C6F7C5A}" dt="2024-02-06T03:00:08.827" v="180" actId="20577"/>
          <ac:spMkLst>
            <pc:docMk/>
            <pc:sldMk cId="2419539792" sldId="407"/>
            <ac:spMk id="2" creationId="{4EF9A513-2CC7-B147-987B-47C9B2647A8C}"/>
          </ac:spMkLst>
        </pc:spChg>
      </pc:sldChg>
      <pc:sldChg chg="delSp modSp mod">
        <pc:chgData name="Christopher Harrigan" userId="319d353c-6d97-4351-80dc-5be1c52de1e6" providerId="ADAL" clId="{6CA4D08F-E09F-4893-899B-42905C6F7C5A}" dt="2024-02-06T03:07:04.114" v="193"/>
        <pc:sldMkLst>
          <pc:docMk/>
          <pc:sldMk cId="2605935059" sldId="408"/>
        </pc:sldMkLst>
        <pc:spChg chg="del mod">
          <ac:chgData name="Christopher Harrigan" userId="319d353c-6d97-4351-80dc-5be1c52de1e6" providerId="ADAL" clId="{6CA4D08F-E09F-4893-899B-42905C6F7C5A}" dt="2024-02-06T03:07:04.114" v="193"/>
          <ac:spMkLst>
            <pc:docMk/>
            <pc:sldMk cId="2605935059" sldId="408"/>
            <ac:spMk id="4" creationId="{0697ABB4-B2A6-4CB7-3CA6-48382EC9375B}"/>
          </ac:spMkLst>
        </pc:spChg>
      </pc:sldChg>
      <pc:sldChg chg="delSp modSp mod">
        <pc:chgData name="Christopher Harrigan" userId="319d353c-6d97-4351-80dc-5be1c52de1e6" providerId="ADAL" clId="{6CA4D08F-E09F-4893-899B-42905C6F7C5A}" dt="2024-02-06T03:07:13.571" v="206"/>
        <pc:sldMkLst>
          <pc:docMk/>
          <pc:sldMk cId="2742542949" sldId="409"/>
        </pc:sldMkLst>
        <pc:spChg chg="del mod">
          <ac:chgData name="Christopher Harrigan" userId="319d353c-6d97-4351-80dc-5be1c52de1e6" providerId="ADAL" clId="{6CA4D08F-E09F-4893-899B-42905C6F7C5A}" dt="2024-02-06T03:07:13.571" v="206"/>
          <ac:spMkLst>
            <pc:docMk/>
            <pc:sldMk cId="2742542949" sldId="409"/>
            <ac:spMk id="4" creationId="{0697ABB4-B2A6-4CB7-3CA6-48382EC9375B}"/>
          </ac:spMkLst>
        </pc:spChg>
      </pc:sldChg>
      <pc:sldChg chg="delSp modSp mod">
        <pc:chgData name="Christopher Harrigan" userId="319d353c-6d97-4351-80dc-5be1c52de1e6" providerId="ADAL" clId="{6CA4D08F-E09F-4893-899B-42905C6F7C5A}" dt="2024-02-06T03:07:25.148" v="217"/>
        <pc:sldMkLst>
          <pc:docMk/>
          <pc:sldMk cId="710416949" sldId="410"/>
        </pc:sldMkLst>
        <pc:spChg chg="del mod">
          <ac:chgData name="Christopher Harrigan" userId="319d353c-6d97-4351-80dc-5be1c52de1e6" providerId="ADAL" clId="{6CA4D08F-E09F-4893-899B-42905C6F7C5A}" dt="2024-02-06T03:07:25.148" v="217"/>
          <ac:spMkLst>
            <pc:docMk/>
            <pc:sldMk cId="710416949" sldId="410"/>
            <ac:spMk id="5" creationId="{346A88C7-4C58-B070-6556-C5835D5BB058}"/>
          </ac:spMkLst>
        </pc:spChg>
      </pc:sldChg>
      <pc:sldChg chg="addSp delSp modSp new mod ord">
        <pc:chgData name="Christopher Harrigan" userId="319d353c-6d97-4351-80dc-5be1c52de1e6" providerId="ADAL" clId="{6CA4D08F-E09F-4893-899B-42905C6F7C5A}" dt="2024-02-06T01:30:52.253" v="89" actId="20577"/>
        <pc:sldMkLst>
          <pc:docMk/>
          <pc:sldMk cId="3149992197" sldId="412"/>
        </pc:sldMkLst>
        <pc:spChg chg="add mod">
          <ac:chgData name="Christopher Harrigan" userId="319d353c-6d97-4351-80dc-5be1c52de1e6" providerId="ADAL" clId="{6CA4D08F-E09F-4893-899B-42905C6F7C5A}" dt="2024-02-06T01:24:09.213" v="71" actId="1076"/>
          <ac:spMkLst>
            <pc:docMk/>
            <pc:sldMk cId="3149992197" sldId="412"/>
            <ac:spMk id="3" creationId="{BC867CEA-651D-B6C5-F1CE-C747551C7DA4}"/>
          </ac:spMkLst>
        </pc:spChg>
        <pc:spChg chg="add del mod">
          <ac:chgData name="Christopher Harrigan" userId="319d353c-6d97-4351-80dc-5be1c52de1e6" providerId="ADAL" clId="{6CA4D08F-E09F-4893-899B-42905C6F7C5A}" dt="2024-02-06T01:30:52.253" v="89" actId="20577"/>
          <ac:spMkLst>
            <pc:docMk/>
            <pc:sldMk cId="3149992197" sldId="412"/>
            <ac:spMk id="4" creationId="{978FD664-6189-6A7B-02D1-C9C8D822B873}"/>
          </ac:spMkLst>
        </pc:spChg>
        <pc:picChg chg="add mod">
          <ac:chgData name="Christopher Harrigan" userId="319d353c-6d97-4351-80dc-5be1c52de1e6" providerId="ADAL" clId="{6CA4D08F-E09F-4893-899B-42905C6F7C5A}" dt="2024-02-06T01:23:59.733" v="70" actId="1076"/>
          <ac:picMkLst>
            <pc:docMk/>
            <pc:sldMk cId="3149992197" sldId="412"/>
            <ac:picMk id="2" creationId="{39C45697-88AA-2D2C-3E41-316AD6CA057F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05217BC-4C71-CC42-BB1A-91504D9FDC1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>
              <a:latin typeface="Montserrat" pitchFamily="2" charset="77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FD005C-2AE5-D84C-911F-ACB5C95DC8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311BB0D6-25CA-5E4F-8A73-33194F275917}" type="datetimeFigureOut">
              <a:rPr lang="en-US" smtClean="0">
                <a:latin typeface="Montserrat" pitchFamily="2" charset="77"/>
              </a:rPr>
              <a:t>2/2/2024</a:t>
            </a:fld>
            <a:endParaRPr lang="en-US" dirty="0">
              <a:latin typeface="Montserrat" pitchFamily="2" charset="77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963BC1-4AFA-864F-9C24-26BB7885B84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>
              <a:latin typeface="Montserrat" pitchFamily="2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989CB1-AC58-1A46-A2AF-AA84A71CD1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D3CB3171-E52A-ED4B-8B03-9D3AF612AF89}" type="slidenum">
              <a:rPr lang="en-US" smtClean="0">
                <a:latin typeface="Montserrat" pitchFamily="2" charset="77"/>
              </a:rPr>
              <a:t>‹#›</a:t>
            </a:fld>
            <a:endParaRPr lang="en-US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395196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 b="0" i="0">
                <a:latin typeface="Montserra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 b="0" i="0">
                <a:latin typeface="Montserrat" pitchFamily="2" charset="77"/>
              </a:defRPr>
            </a:lvl1pPr>
          </a:lstStyle>
          <a:p>
            <a:fld id="{16FFE20F-127F-034D-BC8F-EDE05704DE95}" type="datetimeFigureOut">
              <a:rPr lang="en-US" smtClean="0"/>
              <a:pPr/>
              <a:t>2/2/2024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 b="0" i="0">
                <a:latin typeface="Montserra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 b="0" i="0">
                <a:latin typeface="Montserrat" pitchFamily="2" charset="77"/>
              </a:defRPr>
            </a:lvl1pPr>
          </a:lstStyle>
          <a:p>
            <a:fld id="{4FCC3BDC-5242-114E-8B1C-0F94F8FAFD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115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C3BDC-5242-114E-8B1C-0F94F8FAFD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40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50612f83aa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g50612f83aa_0_26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93308" rIns="93308" bIns="93308" anchor="t" anchorCtr="0">
            <a:noAutofit/>
          </a:bodyPr>
          <a:lstStyle/>
          <a:p>
            <a:pPr>
              <a:buSzPts val="1100"/>
            </a:pPr>
            <a:endParaRPr sz="1000"/>
          </a:p>
        </p:txBody>
      </p:sp>
    </p:spTree>
    <p:extLst>
      <p:ext uri="{BB962C8B-B14F-4D97-AF65-F5344CB8AC3E}">
        <p14:creationId xmlns:p14="http://schemas.microsoft.com/office/powerpoint/2010/main" val="395886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50612f83aa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g50612f83aa_0_26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93308" rIns="93308" bIns="93308" anchor="t" anchorCtr="0">
            <a:noAutofit/>
          </a:bodyPr>
          <a:lstStyle/>
          <a:p>
            <a:pPr>
              <a:buSzPts val="1100"/>
            </a:pPr>
            <a:endParaRPr sz="1000"/>
          </a:p>
        </p:txBody>
      </p:sp>
    </p:spTree>
    <p:extLst>
      <p:ext uri="{BB962C8B-B14F-4D97-AF65-F5344CB8AC3E}">
        <p14:creationId xmlns:p14="http://schemas.microsoft.com/office/powerpoint/2010/main" val="1742369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C3BDC-5242-114E-8B1C-0F94F8FAFD5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434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C3BDC-5242-114E-8B1C-0F94F8FAFD5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360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1153068"/>
      </p:ext>
    </p:extLst>
  </p:cSld>
  <p:clrMapOvr>
    <a:masterClrMapping/>
  </p:clrMapOvr>
  <p:transition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1DCAB3FB-781E-7C45-E19B-6761AE3B39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700000"/>
      </p:ext>
    </p:extLst>
  </p:cSld>
  <p:clrMapOvr>
    <a:masterClrMapping/>
  </p:clrMapOvr>
  <p:transition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69877D6-D6E1-86D4-D0E8-35BC340DC5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28211"/>
      </p:ext>
    </p:extLst>
  </p:cSld>
  <p:clrMapOvr>
    <a:masterClrMapping/>
  </p:clrMapOvr>
  <p:transition>
    <p:push dir="u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BD3B0ED-4C87-2363-9D41-F00D0BA0D5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47A62020-68DD-604B-90C2-F9AA37B94A7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383070" y="880311"/>
            <a:ext cx="4636168" cy="4427621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0E02A37-0A56-8C4D-8CC7-3793DDF223DA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1459832" y="880311"/>
            <a:ext cx="4636168" cy="4427621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270114"/>
      </p:ext>
    </p:extLst>
  </p:cSld>
  <p:clrMapOvr>
    <a:masterClrMapping/>
  </p:clrMapOvr>
  <p:transition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854DD067-66A0-C349-721B-9DDC4A885A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889315"/>
      </p:ext>
    </p:extLst>
  </p:cSld>
  <p:clrMapOvr>
    <a:masterClrMapping/>
  </p:clrMapOvr>
  <p:transition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67DDA98-C189-9C3F-92F9-54F5806883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974845"/>
      </p:ext>
    </p:extLst>
  </p:cSld>
  <p:clrMapOvr>
    <a:masterClrMapping/>
  </p:clrMapOvr>
  <p:transition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C54B7058-E7C9-7A6F-5201-9E6F5F3A4C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259429"/>
      </p:ext>
    </p:extLst>
  </p:cSld>
  <p:clrMapOvr>
    <a:masterClrMapping/>
  </p:clrMapOvr>
  <p:transition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A2662A6-071D-DDAD-018B-EC98F0A344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563980"/>
      </p:ext>
    </p:extLst>
  </p:cSld>
  <p:clrMapOvr>
    <a:masterClrMapping/>
  </p:clrMapOvr>
  <p:transition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3AC0856-3539-2FB2-4883-9993D6874E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465733"/>
      </p:ext>
    </p:extLst>
  </p:cSld>
  <p:clrMapOvr>
    <a:masterClrMapping/>
  </p:clrMapOvr>
  <p:transition>
    <p:push dir="u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0908A76B-45F6-1E18-4B79-6EBB43F541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414114"/>
      </p:ext>
    </p:extLst>
  </p:cSld>
  <p:clrMapOvr>
    <a:masterClrMapping/>
  </p:clrMapOvr>
  <p:transition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8298702-DDC9-3CA1-5561-8070799E54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23673"/>
      </p:ext>
    </p:extLst>
  </p:cSld>
  <p:clrMapOvr>
    <a:masterClrMapping/>
  </p:clrMapOvr>
  <p:transition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4A0344B2-969D-9900-A9AE-D4B1106DF1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485738"/>
      </p:ext>
    </p:extLst>
  </p:cSld>
  <p:clrMapOvr>
    <a:masterClrMapping/>
  </p:clrMapOvr>
  <p:transition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73C18B4-F895-284A-1066-B89218642E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88EF8D2-37E1-F044-AF2E-5D4A3CD296C8}"/>
              </a:ext>
            </a:extLst>
          </p:cNvPr>
          <p:cNvSpPr/>
          <p:nvPr userDrawn="1"/>
        </p:nvSpPr>
        <p:spPr>
          <a:xfrm>
            <a:off x="0" y="1680518"/>
            <a:ext cx="12192000" cy="123567"/>
          </a:xfrm>
          <a:prstGeom prst="rect">
            <a:avLst/>
          </a:prstGeom>
          <a:solidFill>
            <a:srgbClr val="BED7E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70370378"/>
      </p:ext>
    </p:extLst>
  </p:cSld>
  <p:clrMapOvr>
    <a:masterClrMapping/>
  </p:clrMapOvr>
  <p:transition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2330121D-C4CC-CF5B-7A25-C68F3DEEC9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65146"/>
      </p:ext>
    </p:extLst>
  </p:cSld>
  <p:clrMapOvr>
    <a:masterClrMapping/>
  </p:clrMapOvr>
  <p:transition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id="{51F7894C-A89E-9A6A-3A93-AEE41C279A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BF1D545-8912-214F-A29F-E389FE03877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0019" y="3493295"/>
            <a:ext cx="5082381" cy="3182369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C6C679CD-6C77-8842-A3D6-D1C5B03B403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0018" y="128590"/>
            <a:ext cx="5082381" cy="3182369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165904"/>
      </p:ext>
    </p:extLst>
  </p:cSld>
  <p:clrMapOvr>
    <a:masterClrMapping/>
  </p:clrMapOvr>
  <p:transition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F6DD4143-D70C-40D2-D0AB-49340FCF6E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CAB19A6-9F88-9842-A48B-F01A54D337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16272" y="531813"/>
            <a:ext cx="8810540" cy="46580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15486"/>
      </p:ext>
    </p:extLst>
  </p:cSld>
  <p:clrMapOvr>
    <a:masterClrMapping/>
  </p:clrMapOvr>
  <p:transition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6765E8-B931-4745-8A31-CE6F562F9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AF3733-BD13-834A-98CE-4F3152483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2731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0" r:id="rId2"/>
    <p:sldLayoutId id="2147483673" r:id="rId3"/>
    <p:sldLayoutId id="2147483662" r:id="rId4"/>
    <p:sldLayoutId id="2147483672" r:id="rId5"/>
    <p:sldLayoutId id="2147483674" r:id="rId6"/>
    <p:sldLayoutId id="2147483663" r:id="rId7"/>
    <p:sldLayoutId id="2147483664" r:id="rId8"/>
    <p:sldLayoutId id="2147483666" r:id="rId9"/>
    <p:sldLayoutId id="2147483671" r:id="rId10"/>
    <p:sldLayoutId id="2147483667" r:id="rId11"/>
    <p:sldLayoutId id="2147483670" r:id="rId12"/>
    <p:sldLayoutId id="2147483668" r:id="rId13"/>
    <p:sldLayoutId id="2147483669" r:id="rId14"/>
    <p:sldLayoutId id="2147483676" r:id="rId15"/>
    <p:sldLayoutId id="2147483665" r:id="rId16"/>
  </p:sldLayoutIdLst>
  <p:transition>
    <p:push dir="u"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Montserrat Extra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png"/><Relationship Id="rId4" Type="http://schemas.openxmlformats.org/officeDocument/2006/relationships/image" Target="../media/image40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png"/><Relationship Id="rId4" Type="http://schemas.openxmlformats.org/officeDocument/2006/relationships/image" Target="../media/image4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9344A4-9540-2740-8962-1D64B4943DF1}"/>
              </a:ext>
            </a:extLst>
          </p:cNvPr>
          <p:cNvSpPr txBox="1"/>
          <p:nvPr/>
        </p:nvSpPr>
        <p:spPr>
          <a:xfrm>
            <a:off x="4191442" y="1454994"/>
            <a:ext cx="6332706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ontserrat ExtraBold" pitchFamily="2" charset="77"/>
              </a:rPr>
              <a:t>THE CODE OF ETHICS: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E5CF07-49AA-1F43-AA74-91679DE60AE0}"/>
              </a:ext>
            </a:extLst>
          </p:cNvPr>
          <p:cNvSpPr txBox="1"/>
          <p:nvPr/>
        </p:nvSpPr>
        <p:spPr>
          <a:xfrm>
            <a:off x="4243801" y="3351218"/>
            <a:ext cx="6332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2000505000000020004" pitchFamily="2" charset="77"/>
              </a:rPr>
              <a:t>The REALTORS</a:t>
            </a:r>
            <a:r>
              <a:rPr lang="en-US" sz="2000" b="1" baseline="30000" dirty="0">
                <a:solidFill>
                  <a:schemeClr val="bg1"/>
                </a:solidFill>
                <a:latin typeface="Montserrat" panose="02000505000000020004" pitchFamily="2" charset="77"/>
              </a:rPr>
              <a:t>®</a:t>
            </a:r>
            <a:r>
              <a:rPr lang="en-US" sz="2000" b="1" dirty="0">
                <a:solidFill>
                  <a:schemeClr val="bg1"/>
                </a:solidFill>
                <a:latin typeface="Montserrat" panose="02000505000000020004" pitchFamily="2" charset="77"/>
              </a:rPr>
              <a:t> Code of Ethics</a:t>
            </a:r>
          </a:p>
          <a:p>
            <a:r>
              <a:rPr lang="en-US" sz="2000" b="1" dirty="0">
                <a:solidFill>
                  <a:schemeClr val="bg1"/>
                </a:solidFill>
                <a:latin typeface="Montserrat" panose="02000505000000020004" pitchFamily="2" charset="77"/>
              </a:rPr>
              <a:t>Member Education Program</a:t>
            </a:r>
            <a:endParaRPr lang="en-US" sz="2000" dirty="0">
              <a:solidFill>
                <a:schemeClr val="bg1"/>
              </a:solidFill>
              <a:latin typeface="Montserrat" panose="02000505000000020004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89EAE4-63A8-AEE8-BECA-9786C334AF83}"/>
              </a:ext>
            </a:extLst>
          </p:cNvPr>
          <p:cNvSpPr txBox="1"/>
          <p:nvPr/>
        </p:nvSpPr>
        <p:spPr>
          <a:xfrm>
            <a:off x="4243801" y="2100647"/>
            <a:ext cx="6227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Montserrat ExtraBold" pitchFamily="2" charset="77"/>
              </a:rPr>
              <a:t>Our Promise of Professionalism</a:t>
            </a:r>
          </a:p>
        </p:txBody>
      </p:sp>
    </p:spTree>
    <p:extLst>
      <p:ext uri="{BB962C8B-B14F-4D97-AF65-F5344CB8AC3E}">
        <p14:creationId xmlns:p14="http://schemas.microsoft.com/office/powerpoint/2010/main" val="904174396"/>
      </p:ext>
    </p:extLst>
  </p:cSld>
  <p:clrMapOvr>
    <a:masterClrMapping/>
  </p:clrMapOvr>
  <p:transition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0D0632-3A5C-134E-A5C0-C6C0C0E67DC1}"/>
              </a:ext>
            </a:extLst>
          </p:cNvPr>
          <p:cNvSpPr txBox="1"/>
          <p:nvPr/>
        </p:nvSpPr>
        <p:spPr>
          <a:xfrm>
            <a:off x="521808" y="399120"/>
            <a:ext cx="655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The Code of Ethics: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E23993-9157-A14D-9B3F-F5B2BE158A64}"/>
              </a:ext>
            </a:extLst>
          </p:cNvPr>
          <p:cNvSpPr/>
          <p:nvPr/>
        </p:nvSpPr>
        <p:spPr>
          <a:xfrm>
            <a:off x="606855" y="1431388"/>
            <a:ext cx="9903609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</a:pPr>
            <a:r>
              <a:rPr lang="en-US" sz="2800" dirty="0">
                <a:latin typeface="Montserrat" pitchFamily="2" charset="77"/>
              </a:rPr>
              <a:t>Since its inception, the Code has required: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Arbitration of contractual disputes between/among REALTORS</a:t>
            </a:r>
            <a:r>
              <a:rPr lang="en-US" sz="2400" baseline="30000" dirty="0">
                <a:latin typeface="Montserrat" pitchFamily="2" charset="77"/>
              </a:rPr>
              <a:t>®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Respect for other brokers’ exclusive relationships with clients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Cooperation between/among REALTORS</a:t>
            </a:r>
            <a:r>
              <a:rPr lang="en-US" sz="2400" baseline="30000" dirty="0">
                <a:latin typeface="Montserrat" pitchFamily="2" charset="77"/>
              </a:rPr>
              <a:t>®</a:t>
            </a:r>
          </a:p>
        </p:txBody>
      </p:sp>
      <p:cxnSp>
        <p:nvCxnSpPr>
          <p:cNvPr id="4" name="Google Shape;341;p48">
            <a:extLst>
              <a:ext uri="{FF2B5EF4-FFF2-40B4-BE49-F238E27FC236}">
                <a16:creationId xmlns:a16="http://schemas.microsoft.com/office/drawing/2014/main" id="{9B2226D5-5238-D240-BA9E-47E87DC63225}"/>
              </a:ext>
            </a:extLst>
          </p:cNvPr>
          <p:cNvCxnSpPr>
            <a:cxnSpLocks/>
          </p:cNvCxnSpPr>
          <p:nvPr/>
        </p:nvCxnSpPr>
        <p:spPr>
          <a:xfrm>
            <a:off x="606854" y="1115370"/>
            <a:ext cx="764519" cy="0"/>
          </a:xfrm>
          <a:prstGeom prst="straightConnector1">
            <a:avLst/>
          </a:prstGeom>
          <a:noFill/>
          <a:ln w="127000" cap="flat" cmpd="sng">
            <a:solidFill>
              <a:srgbClr val="F5E5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112D264-CA62-9907-D846-FC264E72B1B8}"/>
              </a:ext>
            </a:extLst>
          </p:cNvPr>
          <p:cNvSpPr txBox="1"/>
          <p:nvPr/>
        </p:nvSpPr>
        <p:spPr>
          <a:xfrm>
            <a:off x="10510464" y="153461"/>
            <a:ext cx="1681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4</a:t>
            </a:r>
          </a:p>
        </p:txBody>
      </p:sp>
    </p:spTree>
    <p:extLst>
      <p:ext uri="{BB962C8B-B14F-4D97-AF65-F5344CB8AC3E}">
        <p14:creationId xmlns:p14="http://schemas.microsoft.com/office/powerpoint/2010/main" val="3732043192"/>
      </p:ext>
    </p:extLst>
  </p:cSld>
  <p:clrMapOvr>
    <a:masterClrMapping/>
  </p:clrMapOvr>
  <p:transition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-Business-City-Building-Architecture-22231-Max Pixel.jpg">
            <a:extLst>
              <a:ext uri="{FF2B5EF4-FFF2-40B4-BE49-F238E27FC236}">
                <a16:creationId xmlns:a16="http://schemas.microsoft.com/office/drawing/2014/main" id="{3B65BC44-62A1-97AC-39AF-33C4BD6488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582"/>
          <a:stretch/>
        </p:blipFill>
        <p:spPr>
          <a:xfrm>
            <a:off x="0" y="0"/>
            <a:ext cx="5413742" cy="6858000"/>
          </a:xfrm>
          <a:prstGeom prst="rect">
            <a:avLst/>
          </a:prstGeom>
          <a:ln w="190500">
            <a:noFill/>
            <a:miter lim="8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E8871B-C6F2-660E-47BA-1B5BA5E2C578}"/>
              </a:ext>
            </a:extLst>
          </p:cNvPr>
          <p:cNvSpPr txBox="1"/>
          <p:nvPr/>
        </p:nvSpPr>
        <p:spPr>
          <a:xfrm>
            <a:off x="5628695" y="1815879"/>
            <a:ext cx="521686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Montserrat ExtraBold" pitchFamily="2" charset="77"/>
              </a:rPr>
              <a:t>Business Ethics, </a:t>
            </a:r>
            <a:br>
              <a:rPr lang="en-US" sz="3200" b="1" dirty="0">
                <a:solidFill>
                  <a:schemeClr val="tx2"/>
                </a:solidFill>
                <a:latin typeface="Montserrat ExtraBold" pitchFamily="2" charset="77"/>
              </a:rPr>
            </a:br>
            <a:r>
              <a:rPr lang="en-US" sz="3200" b="1" dirty="0">
                <a:solidFill>
                  <a:schemeClr val="tx2"/>
                </a:solidFill>
                <a:latin typeface="Montserrat ExtraBold" pitchFamily="2" charset="77"/>
              </a:rPr>
              <a:t>NAR Code of Ethics, and Pathways to Professionalism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85878-474D-2DBC-E62F-BBAE824AAC69}"/>
              </a:ext>
            </a:extLst>
          </p:cNvPr>
          <p:cNvSpPr txBox="1"/>
          <p:nvPr/>
        </p:nvSpPr>
        <p:spPr>
          <a:xfrm>
            <a:off x="10496146" y="150897"/>
            <a:ext cx="16958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5</a:t>
            </a:r>
          </a:p>
        </p:txBody>
      </p:sp>
    </p:spTree>
    <p:extLst>
      <p:ext uri="{BB962C8B-B14F-4D97-AF65-F5344CB8AC3E}">
        <p14:creationId xmlns:p14="http://schemas.microsoft.com/office/powerpoint/2010/main" val="2752902229"/>
      </p:ext>
    </p:extLst>
  </p:cSld>
  <p:clrMapOvr>
    <a:masterClrMapping/>
  </p:clrMapOvr>
  <p:transition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0D0632-3A5C-134E-A5C0-C6C0C0E67DC1}"/>
              </a:ext>
            </a:extLst>
          </p:cNvPr>
          <p:cNvSpPr txBox="1"/>
          <p:nvPr/>
        </p:nvSpPr>
        <p:spPr>
          <a:xfrm>
            <a:off x="521808" y="399120"/>
            <a:ext cx="655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Business Ethics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E23993-9157-A14D-9B3F-F5B2BE158A64}"/>
              </a:ext>
            </a:extLst>
          </p:cNvPr>
          <p:cNvSpPr/>
          <p:nvPr/>
        </p:nvSpPr>
        <p:spPr>
          <a:xfrm>
            <a:off x="606855" y="1431388"/>
            <a:ext cx="5658143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Industry codes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Company Policies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Individual moral values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Business ethics and legal standards</a:t>
            </a:r>
          </a:p>
        </p:txBody>
      </p:sp>
      <p:cxnSp>
        <p:nvCxnSpPr>
          <p:cNvPr id="4" name="Google Shape;341;p48">
            <a:extLst>
              <a:ext uri="{FF2B5EF4-FFF2-40B4-BE49-F238E27FC236}">
                <a16:creationId xmlns:a16="http://schemas.microsoft.com/office/drawing/2014/main" id="{9B2226D5-5238-D240-BA9E-47E87DC63225}"/>
              </a:ext>
            </a:extLst>
          </p:cNvPr>
          <p:cNvCxnSpPr>
            <a:cxnSpLocks/>
          </p:cNvCxnSpPr>
          <p:nvPr/>
        </p:nvCxnSpPr>
        <p:spPr>
          <a:xfrm>
            <a:off x="606854" y="1115370"/>
            <a:ext cx="764519" cy="0"/>
          </a:xfrm>
          <a:prstGeom prst="straightConnector1">
            <a:avLst/>
          </a:prstGeom>
          <a:noFill/>
          <a:ln w="127000" cap="flat" cmpd="sng">
            <a:solidFill>
              <a:srgbClr val="F5E56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64E970B-AAE1-F3D9-B06E-57506F6D4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200" y="0"/>
            <a:ext cx="5765800" cy="6858000"/>
          </a:xfrm>
          <a:prstGeom prst="rect">
            <a:avLst/>
          </a:prstGeom>
        </p:spPr>
      </p:pic>
      <p:pic>
        <p:nvPicPr>
          <p:cNvPr id="6" name="Picture 5" descr="A blue and black background&#10;&#10;Description automatically generated">
            <a:extLst>
              <a:ext uri="{FF2B5EF4-FFF2-40B4-BE49-F238E27FC236}">
                <a16:creationId xmlns:a16="http://schemas.microsoft.com/office/drawing/2014/main" id="{F90608A0-0CA7-E1B0-652D-257EDA82F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12D264-CA62-9907-D846-FC264E72B1B8}"/>
              </a:ext>
            </a:extLst>
          </p:cNvPr>
          <p:cNvSpPr txBox="1"/>
          <p:nvPr/>
        </p:nvSpPr>
        <p:spPr>
          <a:xfrm>
            <a:off x="10510464" y="153461"/>
            <a:ext cx="1681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5</a:t>
            </a:r>
          </a:p>
        </p:txBody>
      </p:sp>
    </p:spTree>
    <p:extLst>
      <p:ext uri="{BB962C8B-B14F-4D97-AF65-F5344CB8AC3E}">
        <p14:creationId xmlns:p14="http://schemas.microsoft.com/office/powerpoint/2010/main" val="2140623882"/>
      </p:ext>
    </p:extLst>
  </p:cSld>
  <p:clrMapOvr>
    <a:masterClrMapping/>
  </p:clrMapOvr>
  <p:transition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siness-people-group.jpg">
            <a:extLst>
              <a:ext uri="{FF2B5EF4-FFF2-40B4-BE49-F238E27FC236}">
                <a16:creationId xmlns:a16="http://schemas.microsoft.com/office/drawing/2014/main" id="{4834B1BD-6E4F-7076-DD7A-C558F2A34F7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3721" y="3183208"/>
            <a:ext cx="3864553" cy="331908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75C0552-BCF8-D656-C54F-FE341031FC00}"/>
              </a:ext>
            </a:extLst>
          </p:cNvPr>
          <p:cNvSpPr txBox="1">
            <a:spLocks/>
          </p:cNvSpPr>
          <p:nvPr/>
        </p:nvSpPr>
        <p:spPr>
          <a:xfrm>
            <a:off x="1905961" y="818632"/>
            <a:ext cx="8380077" cy="7880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tx2"/>
                </a:solidFill>
                <a:latin typeface="Montserrat" pitchFamily="2" charset="77"/>
              </a:rPr>
              <a:t>REALTORS</a:t>
            </a:r>
            <a:r>
              <a:rPr lang="en-US" sz="3200" b="1" baseline="30000" dirty="0">
                <a:solidFill>
                  <a:schemeClr val="tx2"/>
                </a:solidFill>
                <a:latin typeface="Montserrat" pitchFamily="2" charset="77"/>
              </a:rPr>
              <a:t>®</a:t>
            </a:r>
            <a:r>
              <a:rPr lang="en-US" sz="3200" b="1" dirty="0">
                <a:solidFill>
                  <a:schemeClr val="tx2"/>
                </a:solidFill>
                <a:latin typeface="Montserrat" pitchFamily="2" charset="77"/>
              </a:rPr>
              <a:t> Share One Common Characteristic: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6D60494-29D3-5C3A-6A6C-CF549D4DCEA3}"/>
              </a:ext>
            </a:extLst>
          </p:cNvPr>
          <p:cNvSpPr txBox="1">
            <a:spLocks/>
          </p:cNvSpPr>
          <p:nvPr/>
        </p:nvSpPr>
        <p:spPr>
          <a:xfrm>
            <a:off x="738388" y="1978810"/>
            <a:ext cx="10715221" cy="24087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None/>
            </a:pPr>
            <a:r>
              <a:rPr lang="en-US" sz="2400" dirty="0">
                <a:latin typeface="Montserrat" pitchFamily="2" charset="77"/>
              </a:rPr>
              <a:t>Regardless of real estate business specialty (such as appraisal, property management, etc.), </a:t>
            </a:r>
            <a:r>
              <a:rPr lang="en-US" b="1" dirty="0">
                <a:solidFill>
                  <a:schemeClr val="tx2"/>
                </a:solidFill>
                <a:latin typeface="Montserrat" pitchFamily="2" charset="77"/>
              </a:rPr>
              <a:t>all</a:t>
            </a:r>
            <a:r>
              <a:rPr lang="en-US" sz="2400" b="1" dirty="0">
                <a:latin typeface="Montserrat" pitchFamily="2" charset="77"/>
              </a:rPr>
              <a:t> </a:t>
            </a:r>
            <a:r>
              <a:rPr lang="en-US" sz="2400" dirty="0">
                <a:latin typeface="Montserrat" pitchFamily="2" charset="77"/>
              </a:rPr>
              <a:t>REALTORS</a:t>
            </a:r>
            <a:r>
              <a:rPr lang="en-US" sz="2400" baseline="30000" dirty="0">
                <a:latin typeface="Montserrat" pitchFamily="2" charset="77"/>
              </a:rPr>
              <a:t>®</a:t>
            </a:r>
            <a:r>
              <a:rPr lang="en-US" sz="2400" dirty="0">
                <a:latin typeface="Montserrat" pitchFamily="2" charset="77"/>
              </a:rPr>
              <a:t> </a:t>
            </a:r>
            <a:br>
              <a:rPr lang="en-US" sz="2400" dirty="0">
                <a:latin typeface="Montserrat" pitchFamily="2" charset="77"/>
              </a:rPr>
            </a:br>
            <a:r>
              <a:rPr lang="en-US" sz="2400" dirty="0">
                <a:latin typeface="Montserrat" pitchFamily="2" charset="77"/>
              </a:rPr>
              <a:t>are bound by the Code of Ethics.</a:t>
            </a: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F69D3785-1274-B704-2B90-E22E9148F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9957" y="184935"/>
            <a:ext cx="183204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6</a:t>
            </a:r>
          </a:p>
        </p:txBody>
      </p:sp>
    </p:spTree>
    <p:extLst>
      <p:ext uri="{BB962C8B-B14F-4D97-AF65-F5344CB8AC3E}">
        <p14:creationId xmlns:p14="http://schemas.microsoft.com/office/powerpoint/2010/main" val="2290170367"/>
      </p:ext>
    </p:extLst>
  </p:cSld>
  <p:clrMapOvr>
    <a:masterClrMapping/>
  </p:clrMapOvr>
  <p:transition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75C0552-BCF8-D656-C54F-FE341031FC00}"/>
              </a:ext>
            </a:extLst>
          </p:cNvPr>
          <p:cNvSpPr txBox="1">
            <a:spLocks/>
          </p:cNvSpPr>
          <p:nvPr/>
        </p:nvSpPr>
        <p:spPr>
          <a:xfrm>
            <a:off x="6962116" y="2973710"/>
            <a:ext cx="5006566" cy="159864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tx2"/>
                </a:solidFill>
                <a:latin typeface="Montserrat" pitchFamily="2" charset="77"/>
              </a:rPr>
              <a:t>Preamble to the Code of Ethics</a:t>
            </a: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F69D3785-1274-B704-2B90-E22E9148F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9956" y="184935"/>
            <a:ext cx="183204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6</a:t>
            </a:r>
          </a:p>
        </p:txBody>
      </p:sp>
      <p:pic>
        <p:nvPicPr>
          <p:cNvPr id="19458" name="Picture 2" descr="Code of Ethics">
            <a:extLst>
              <a:ext uri="{FF2B5EF4-FFF2-40B4-BE49-F238E27FC236}">
                <a16:creationId xmlns:a16="http://schemas.microsoft.com/office/drawing/2014/main" id="{BEB0A762-98EA-1F92-238D-8D7AF40B2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blue and black background&#10;&#10;Description automatically generated">
            <a:extLst>
              <a:ext uri="{FF2B5EF4-FFF2-40B4-BE49-F238E27FC236}">
                <a16:creationId xmlns:a16="http://schemas.microsoft.com/office/drawing/2014/main" id="{3D9C1390-B845-C6AA-641C-80DB523CC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33900"/>
            <a:ext cx="22479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71720"/>
      </p:ext>
    </p:extLst>
  </p:cSld>
  <p:clrMapOvr>
    <a:masterClrMapping/>
  </p:clrMapOvr>
  <p:transition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AAEB07-15FC-31F2-B715-6442B403D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A8F9E7-F1A8-6FB5-C27C-9D4E3F74368C}"/>
              </a:ext>
            </a:extLst>
          </p:cNvPr>
          <p:cNvSpPr txBox="1"/>
          <p:nvPr/>
        </p:nvSpPr>
        <p:spPr>
          <a:xfrm>
            <a:off x="2674230" y="5586909"/>
            <a:ext cx="68435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Montserrat Black" pitchFamily="2" charset="77"/>
              </a:rPr>
              <a:t>Under all is the land…</a:t>
            </a:r>
          </a:p>
        </p:txBody>
      </p:sp>
      <p:pic>
        <p:nvPicPr>
          <p:cNvPr id="5" name="Picture 4" descr="A blue and black background&#10;&#10;Description automatically generated">
            <a:extLst>
              <a:ext uri="{FF2B5EF4-FFF2-40B4-BE49-F238E27FC236}">
                <a16:creationId xmlns:a16="http://schemas.microsoft.com/office/drawing/2014/main" id="{AAE8F456-436F-527A-2281-20D2D3E28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  <p:sp>
        <p:nvSpPr>
          <p:cNvPr id="6" name="TextBox 14">
            <a:extLst>
              <a:ext uri="{FF2B5EF4-FFF2-40B4-BE49-F238E27FC236}">
                <a16:creationId xmlns:a16="http://schemas.microsoft.com/office/drawing/2014/main" id="{66B465AD-49A4-2E69-33B1-F04F85E7E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9956" y="184935"/>
            <a:ext cx="183204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6 </a:t>
            </a:r>
          </a:p>
        </p:txBody>
      </p:sp>
    </p:spTree>
    <p:extLst>
      <p:ext uri="{BB962C8B-B14F-4D97-AF65-F5344CB8AC3E}">
        <p14:creationId xmlns:p14="http://schemas.microsoft.com/office/powerpoint/2010/main" val="102223320"/>
      </p:ext>
    </p:extLst>
  </p:cSld>
  <p:clrMapOvr>
    <a:masterClrMapping/>
  </p:clrMapOvr>
  <p:transition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D071245-40B8-654E-AE67-703C7FF97D7C}"/>
              </a:ext>
            </a:extLst>
          </p:cNvPr>
          <p:cNvSpPr txBox="1"/>
          <p:nvPr/>
        </p:nvSpPr>
        <p:spPr>
          <a:xfrm>
            <a:off x="6395121" y="1740056"/>
            <a:ext cx="3737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Golden Rule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B268839-E0B2-F443-B8E9-E2D89FE7003E}"/>
              </a:ext>
            </a:extLst>
          </p:cNvPr>
          <p:cNvSpPr/>
          <p:nvPr/>
        </p:nvSpPr>
        <p:spPr>
          <a:xfrm>
            <a:off x="6395122" y="2756784"/>
            <a:ext cx="427972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F5E566"/>
              </a:buClr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Whatsoever ye would that others should do to you, do ye even so to them.</a:t>
            </a:r>
          </a:p>
        </p:txBody>
      </p:sp>
      <p:cxnSp>
        <p:nvCxnSpPr>
          <p:cNvPr id="9" name="Google Shape;341;p48">
            <a:extLst>
              <a:ext uri="{FF2B5EF4-FFF2-40B4-BE49-F238E27FC236}">
                <a16:creationId xmlns:a16="http://schemas.microsoft.com/office/drawing/2014/main" id="{09212BC0-72F2-344F-A01D-7D3F69F24640}"/>
              </a:ext>
            </a:extLst>
          </p:cNvPr>
          <p:cNvCxnSpPr>
            <a:cxnSpLocks/>
          </p:cNvCxnSpPr>
          <p:nvPr/>
        </p:nvCxnSpPr>
        <p:spPr>
          <a:xfrm>
            <a:off x="6486136" y="2425641"/>
            <a:ext cx="764519" cy="0"/>
          </a:xfrm>
          <a:prstGeom prst="straightConnector1">
            <a:avLst/>
          </a:prstGeom>
          <a:noFill/>
          <a:ln w="1270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TextBox 14">
            <a:extLst>
              <a:ext uri="{FF2B5EF4-FFF2-40B4-BE49-F238E27FC236}">
                <a16:creationId xmlns:a16="http://schemas.microsoft.com/office/drawing/2014/main" id="{CC502055-2EAB-C864-C9EE-060F6549D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2408" y="184935"/>
            <a:ext cx="191959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6 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F2FE2A09-9A88-59B1-524D-78A150852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7755" y="1392527"/>
            <a:ext cx="5118110" cy="3606227"/>
          </a:xfrm>
          <a:prstGeom prst="rect">
            <a:avLst/>
          </a:prstGeom>
          <a:noFill/>
          <a:ln w="76200">
            <a:solidFill>
              <a:schemeClr val="accent4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7495236"/>
      </p:ext>
    </p:extLst>
  </p:cSld>
  <p:clrMapOvr>
    <a:masterClrMapping/>
  </p:clrMapOvr>
  <p:transition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B268839-E0B2-F443-B8E9-E2D89FE7003E}"/>
              </a:ext>
            </a:extLst>
          </p:cNvPr>
          <p:cNvSpPr/>
          <p:nvPr/>
        </p:nvSpPr>
        <p:spPr>
          <a:xfrm>
            <a:off x="811764" y="1685546"/>
            <a:ext cx="456669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F5E566"/>
              </a:buClr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Alleged violations of the Preamble may not be the basis for disciplining a REALTOR</a:t>
            </a:r>
            <a:r>
              <a:rPr lang="en-US" sz="2800" baseline="300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®</a:t>
            </a:r>
          </a:p>
        </p:txBody>
      </p:sp>
      <p:pic>
        <p:nvPicPr>
          <p:cNvPr id="3" name="Picture 4" descr="C:\Documents and Settings\rgansho\Local Settings\Temporary Internet Files\Content.IE5\8LS5W5IH\MPj03862940000[1].jpg">
            <a:extLst>
              <a:ext uri="{FF2B5EF4-FFF2-40B4-BE49-F238E27FC236}">
                <a16:creationId xmlns:a16="http://schemas.microsoft.com/office/drawing/2014/main" id="{7B3103ED-150D-A581-410C-5144438E7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562" y="1290228"/>
            <a:ext cx="5609712" cy="3759677"/>
          </a:xfrm>
          <a:prstGeom prst="rect">
            <a:avLst/>
          </a:prstGeom>
          <a:noFill/>
          <a:ln w="7620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blue and black background&#10;&#10;Description automatically generated">
            <a:extLst>
              <a:ext uri="{FF2B5EF4-FFF2-40B4-BE49-F238E27FC236}">
                <a16:creationId xmlns:a16="http://schemas.microsoft.com/office/drawing/2014/main" id="{C06806BF-A0C5-9BD8-980D-03F4C7DDE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9199" y="0"/>
            <a:ext cx="2082800" cy="2616200"/>
          </a:xfrm>
          <a:prstGeom prst="rect">
            <a:avLst/>
          </a:prstGeom>
        </p:spPr>
      </p:pic>
      <p:sp>
        <p:nvSpPr>
          <p:cNvPr id="2" name="TextBox 14">
            <a:extLst>
              <a:ext uri="{FF2B5EF4-FFF2-40B4-BE49-F238E27FC236}">
                <a16:creationId xmlns:a16="http://schemas.microsoft.com/office/drawing/2014/main" id="{CC502055-2EAB-C864-C9EE-060F6549D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2408" y="184935"/>
            <a:ext cx="191959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6 </a:t>
            </a:r>
          </a:p>
        </p:txBody>
      </p:sp>
    </p:spTree>
    <p:extLst>
      <p:ext uri="{BB962C8B-B14F-4D97-AF65-F5344CB8AC3E}">
        <p14:creationId xmlns:p14="http://schemas.microsoft.com/office/powerpoint/2010/main" val="3446739732"/>
      </p:ext>
    </p:extLst>
  </p:cSld>
  <p:clrMapOvr>
    <a:masterClrMapping/>
  </p:clrMapOvr>
  <p:transition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EA4C73D4-95B0-3A1C-5DF2-ED5AA55E8DEA}"/>
              </a:ext>
            </a:extLst>
          </p:cNvPr>
          <p:cNvSpPr>
            <a:spLocks/>
          </p:cNvSpPr>
          <p:nvPr/>
        </p:nvSpPr>
        <p:spPr bwMode="auto">
          <a:xfrm>
            <a:off x="3596482" y="3225652"/>
            <a:ext cx="2422226" cy="2424605"/>
          </a:xfrm>
          <a:custGeom>
            <a:avLst/>
            <a:gdLst>
              <a:gd name="T0" fmla="*/ 646 w 861"/>
              <a:gd name="T1" fmla="*/ 430 h 861"/>
              <a:gd name="T2" fmla="*/ 430 w 861"/>
              <a:gd name="T3" fmla="*/ 645 h 861"/>
              <a:gd name="T4" fmla="*/ 215 w 861"/>
              <a:gd name="T5" fmla="*/ 430 h 861"/>
              <a:gd name="T6" fmla="*/ 430 w 861"/>
              <a:gd name="T7" fmla="*/ 215 h 861"/>
              <a:gd name="T8" fmla="*/ 488 w 861"/>
              <a:gd name="T9" fmla="*/ 223 h 861"/>
              <a:gd name="T10" fmla="*/ 418 w 861"/>
              <a:gd name="T11" fmla="*/ 0 h 861"/>
              <a:gd name="T12" fmla="*/ 0 w 861"/>
              <a:gd name="T13" fmla="*/ 430 h 861"/>
              <a:gd name="T14" fmla="*/ 430 w 861"/>
              <a:gd name="T15" fmla="*/ 861 h 861"/>
              <a:gd name="T16" fmla="*/ 861 w 861"/>
              <a:gd name="T17" fmla="*/ 430 h 861"/>
              <a:gd name="T18" fmla="*/ 742 w 861"/>
              <a:gd name="T19" fmla="*/ 133 h 861"/>
              <a:gd name="T20" fmla="*/ 590 w 861"/>
              <a:gd name="T21" fmla="*/ 286 h 861"/>
              <a:gd name="T22" fmla="*/ 646 w 861"/>
              <a:gd name="T23" fmla="*/ 430 h 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61" h="861">
                <a:moveTo>
                  <a:pt x="646" y="430"/>
                </a:moveTo>
                <a:cubicBezTo>
                  <a:pt x="646" y="549"/>
                  <a:pt x="549" y="645"/>
                  <a:pt x="430" y="645"/>
                </a:cubicBezTo>
                <a:cubicBezTo>
                  <a:pt x="311" y="645"/>
                  <a:pt x="215" y="549"/>
                  <a:pt x="215" y="430"/>
                </a:cubicBezTo>
                <a:cubicBezTo>
                  <a:pt x="215" y="311"/>
                  <a:pt x="311" y="215"/>
                  <a:pt x="430" y="215"/>
                </a:cubicBezTo>
                <a:cubicBezTo>
                  <a:pt x="450" y="215"/>
                  <a:pt x="470" y="218"/>
                  <a:pt x="488" y="223"/>
                </a:cubicBezTo>
                <a:cubicBezTo>
                  <a:pt x="447" y="156"/>
                  <a:pt x="422" y="80"/>
                  <a:pt x="418" y="0"/>
                </a:cubicBezTo>
                <a:cubicBezTo>
                  <a:pt x="186" y="6"/>
                  <a:pt x="0" y="196"/>
                  <a:pt x="0" y="430"/>
                </a:cubicBezTo>
                <a:cubicBezTo>
                  <a:pt x="0" y="668"/>
                  <a:pt x="192" y="861"/>
                  <a:pt x="430" y="861"/>
                </a:cubicBezTo>
                <a:cubicBezTo>
                  <a:pt x="668" y="861"/>
                  <a:pt x="861" y="668"/>
                  <a:pt x="861" y="430"/>
                </a:cubicBezTo>
                <a:cubicBezTo>
                  <a:pt x="861" y="315"/>
                  <a:pt x="816" y="211"/>
                  <a:pt x="742" y="133"/>
                </a:cubicBezTo>
                <a:cubicBezTo>
                  <a:pt x="590" y="286"/>
                  <a:pt x="590" y="286"/>
                  <a:pt x="590" y="286"/>
                </a:cubicBezTo>
                <a:cubicBezTo>
                  <a:pt x="625" y="325"/>
                  <a:pt x="646" y="375"/>
                  <a:pt x="646" y="43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dirty="0">
              <a:solidFill>
                <a:schemeClr val="accent3"/>
              </a:solidFill>
              <a:latin typeface="Montserrat" pitchFamily="2" charset="77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6EAC66A1-851D-0637-5536-CC6ED8F5617F}"/>
              </a:ext>
            </a:extLst>
          </p:cNvPr>
          <p:cNvSpPr>
            <a:spLocks/>
          </p:cNvSpPr>
          <p:nvPr/>
        </p:nvSpPr>
        <p:spPr bwMode="auto">
          <a:xfrm>
            <a:off x="4884293" y="1939730"/>
            <a:ext cx="2422226" cy="2111867"/>
          </a:xfrm>
          <a:custGeom>
            <a:avLst/>
            <a:gdLst>
              <a:gd name="T0" fmla="*/ 739 w 861"/>
              <a:gd name="T1" fmla="*/ 731 h 750"/>
              <a:gd name="T2" fmla="*/ 739 w 861"/>
              <a:gd name="T3" fmla="*/ 730 h 750"/>
              <a:gd name="T4" fmla="*/ 861 w 861"/>
              <a:gd name="T5" fmla="*/ 431 h 750"/>
              <a:gd name="T6" fmla="*/ 430 w 861"/>
              <a:gd name="T7" fmla="*/ 0 h 750"/>
              <a:gd name="T8" fmla="*/ 0 w 861"/>
              <a:gd name="T9" fmla="*/ 431 h 750"/>
              <a:gd name="T10" fmla="*/ 120 w 861"/>
              <a:gd name="T11" fmla="*/ 729 h 750"/>
              <a:gd name="T12" fmla="*/ 120 w 861"/>
              <a:gd name="T13" fmla="*/ 730 h 750"/>
              <a:gd name="T14" fmla="*/ 132 w 861"/>
              <a:gd name="T15" fmla="*/ 742 h 750"/>
              <a:gd name="T16" fmla="*/ 284 w 861"/>
              <a:gd name="T17" fmla="*/ 589 h 750"/>
              <a:gd name="T18" fmla="*/ 278 w 861"/>
              <a:gd name="T19" fmla="*/ 583 h 750"/>
              <a:gd name="T20" fmla="*/ 277 w 861"/>
              <a:gd name="T21" fmla="*/ 582 h 750"/>
              <a:gd name="T22" fmla="*/ 215 w 861"/>
              <a:gd name="T23" fmla="*/ 431 h 750"/>
              <a:gd name="T24" fmla="*/ 430 w 861"/>
              <a:gd name="T25" fmla="*/ 215 h 750"/>
              <a:gd name="T26" fmla="*/ 645 w 861"/>
              <a:gd name="T27" fmla="*/ 431 h 750"/>
              <a:gd name="T28" fmla="*/ 584 w 861"/>
              <a:gd name="T29" fmla="*/ 581 h 750"/>
              <a:gd name="T30" fmla="*/ 584 w 861"/>
              <a:gd name="T31" fmla="*/ 581 h 750"/>
              <a:gd name="T32" fmla="*/ 584 w 861"/>
              <a:gd name="T33" fmla="*/ 581 h 750"/>
              <a:gd name="T34" fmla="*/ 563 w 861"/>
              <a:gd name="T35" fmla="*/ 603 h 750"/>
              <a:gd name="T36" fmla="*/ 721 w 861"/>
              <a:gd name="T37" fmla="*/ 750 h 750"/>
              <a:gd name="T38" fmla="*/ 739 w 861"/>
              <a:gd name="T39" fmla="*/ 731 h 7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61" h="750">
                <a:moveTo>
                  <a:pt x="739" y="731"/>
                </a:moveTo>
                <a:cubicBezTo>
                  <a:pt x="739" y="730"/>
                  <a:pt x="739" y="730"/>
                  <a:pt x="739" y="730"/>
                </a:cubicBezTo>
                <a:cubicBezTo>
                  <a:pt x="814" y="653"/>
                  <a:pt x="861" y="547"/>
                  <a:pt x="861" y="431"/>
                </a:cubicBezTo>
                <a:cubicBezTo>
                  <a:pt x="861" y="193"/>
                  <a:pt x="668" y="0"/>
                  <a:pt x="430" y="0"/>
                </a:cubicBezTo>
                <a:cubicBezTo>
                  <a:pt x="192" y="0"/>
                  <a:pt x="0" y="193"/>
                  <a:pt x="0" y="431"/>
                </a:cubicBezTo>
                <a:cubicBezTo>
                  <a:pt x="0" y="547"/>
                  <a:pt x="45" y="652"/>
                  <a:pt x="120" y="729"/>
                </a:cubicBezTo>
                <a:cubicBezTo>
                  <a:pt x="120" y="730"/>
                  <a:pt x="120" y="730"/>
                  <a:pt x="120" y="730"/>
                </a:cubicBezTo>
                <a:cubicBezTo>
                  <a:pt x="124" y="734"/>
                  <a:pt x="128" y="738"/>
                  <a:pt x="132" y="742"/>
                </a:cubicBezTo>
                <a:cubicBezTo>
                  <a:pt x="284" y="589"/>
                  <a:pt x="284" y="589"/>
                  <a:pt x="284" y="589"/>
                </a:cubicBezTo>
                <a:cubicBezTo>
                  <a:pt x="282" y="587"/>
                  <a:pt x="280" y="585"/>
                  <a:pt x="278" y="583"/>
                </a:cubicBezTo>
                <a:cubicBezTo>
                  <a:pt x="277" y="582"/>
                  <a:pt x="277" y="582"/>
                  <a:pt x="277" y="582"/>
                </a:cubicBezTo>
                <a:cubicBezTo>
                  <a:pt x="239" y="543"/>
                  <a:pt x="215" y="490"/>
                  <a:pt x="215" y="431"/>
                </a:cubicBezTo>
                <a:cubicBezTo>
                  <a:pt x="215" y="312"/>
                  <a:pt x="311" y="215"/>
                  <a:pt x="430" y="215"/>
                </a:cubicBezTo>
                <a:cubicBezTo>
                  <a:pt x="549" y="215"/>
                  <a:pt x="645" y="312"/>
                  <a:pt x="645" y="431"/>
                </a:cubicBezTo>
                <a:cubicBezTo>
                  <a:pt x="645" y="489"/>
                  <a:pt x="622" y="542"/>
                  <a:pt x="584" y="581"/>
                </a:cubicBezTo>
                <a:cubicBezTo>
                  <a:pt x="584" y="581"/>
                  <a:pt x="584" y="581"/>
                  <a:pt x="584" y="581"/>
                </a:cubicBezTo>
                <a:cubicBezTo>
                  <a:pt x="584" y="581"/>
                  <a:pt x="584" y="581"/>
                  <a:pt x="584" y="581"/>
                </a:cubicBezTo>
                <a:cubicBezTo>
                  <a:pt x="577" y="588"/>
                  <a:pt x="570" y="596"/>
                  <a:pt x="563" y="603"/>
                </a:cubicBezTo>
                <a:cubicBezTo>
                  <a:pt x="721" y="750"/>
                  <a:pt x="721" y="750"/>
                  <a:pt x="721" y="750"/>
                </a:cubicBezTo>
                <a:cubicBezTo>
                  <a:pt x="727" y="743"/>
                  <a:pt x="733" y="737"/>
                  <a:pt x="739" y="731"/>
                </a:cubicBezTo>
                <a:close/>
              </a:path>
            </a:pathLst>
          </a:custGeom>
          <a:solidFill>
            <a:srgbClr val="FFD94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dirty="0">
              <a:latin typeface="Montserrat" pitchFamily="2" charset="77"/>
            </a:endParaRP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B775B33B-56FB-D15B-D811-1D23E5FD8737}"/>
              </a:ext>
            </a:extLst>
          </p:cNvPr>
          <p:cNvSpPr>
            <a:spLocks/>
          </p:cNvSpPr>
          <p:nvPr/>
        </p:nvSpPr>
        <p:spPr bwMode="auto">
          <a:xfrm>
            <a:off x="6169726" y="3225652"/>
            <a:ext cx="2425793" cy="2424605"/>
          </a:xfrm>
          <a:custGeom>
            <a:avLst/>
            <a:gdLst>
              <a:gd name="T0" fmla="*/ 443 w 862"/>
              <a:gd name="T1" fmla="*/ 0 h 861"/>
              <a:gd name="T2" fmla="*/ 373 w 862"/>
              <a:gd name="T3" fmla="*/ 223 h 861"/>
              <a:gd name="T4" fmla="*/ 431 w 862"/>
              <a:gd name="T5" fmla="*/ 215 h 861"/>
              <a:gd name="T6" fmla="*/ 646 w 862"/>
              <a:gd name="T7" fmla="*/ 430 h 861"/>
              <a:gd name="T8" fmla="*/ 431 w 862"/>
              <a:gd name="T9" fmla="*/ 645 h 861"/>
              <a:gd name="T10" fmla="*/ 216 w 862"/>
              <a:gd name="T11" fmla="*/ 430 h 861"/>
              <a:gd name="T12" fmla="*/ 264 w 862"/>
              <a:gd name="T13" fmla="*/ 294 h 861"/>
              <a:gd name="T14" fmla="*/ 106 w 862"/>
              <a:gd name="T15" fmla="*/ 147 h 861"/>
              <a:gd name="T16" fmla="*/ 0 w 862"/>
              <a:gd name="T17" fmla="*/ 430 h 861"/>
              <a:gd name="T18" fmla="*/ 431 w 862"/>
              <a:gd name="T19" fmla="*/ 861 h 861"/>
              <a:gd name="T20" fmla="*/ 862 w 862"/>
              <a:gd name="T21" fmla="*/ 430 h 861"/>
              <a:gd name="T22" fmla="*/ 443 w 862"/>
              <a:gd name="T23" fmla="*/ 0 h 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62" h="861">
                <a:moveTo>
                  <a:pt x="443" y="0"/>
                </a:moveTo>
                <a:cubicBezTo>
                  <a:pt x="439" y="80"/>
                  <a:pt x="415" y="156"/>
                  <a:pt x="373" y="223"/>
                </a:cubicBezTo>
                <a:cubicBezTo>
                  <a:pt x="391" y="218"/>
                  <a:pt x="411" y="215"/>
                  <a:pt x="431" y="215"/>
                </a:cubicBezTo>
                <a:cubicBezTo>
                  <a:pt x="550" y="215"/>
                  <a:pt x="646" y="311"/>
                  <a:pt x="646" y="430"/>
                </a:cubicBezTo>
                <a:cubicBezTo>
                  <a:pt x="646" y="549"/>
                  <a:pt x="550" y="645"/>
                  <a:pt x="431" y="645"/>
                </a:cubicBezTo>
                <a:cubicBezTo>
                  <a:pt x="312" y="645"/>
                  <a:pt x="216" y="549"/>
                  <a:pt x="216" y="430"/>
                </a:cubicBezTo>
                <a:cubicBezTo>
                  <a:pt x="216" y="378"/>
                  <a:pt x="234" y="331"/>
                  <a:pt x="264" y="294"/>
                </a:cubicBezTo>
                <a:cubicBezTo>
                  <a:pt x="106" y="147"/>
                  <a:pt x="106" y="147"/>
                  <a:pt x="106" y="147"/>
                </a:cubicBezTo>
                <a:cubicBezTo>
                  <a:pt x="40" y="223"/>
                  <a:pt x="0" y="322"/>
                  <a:pt x="0" y="430"/>
                </a:cubicBezTo>
                <a:cubicBezTo>
                  <a:pt x="0" y="668"/>
                  <a:pt x="193" y="861"/>
                  <a:pt x="431" y="861"/>
                </a:cubicBezTo>
                <a:cubicBezTo>
                  <a:pt x="669" y="861"/>
                  <a:pt x="862" y="668"/>
                  <a:pt x="862" y="430"/>
                </a:cubicBezTo>
                <a:cubicBezTo>
                  <a:pt x="862" y="196"/>
                  <a:pt x="675" y="6"/>
                  <a:pt x="4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dirty="0">
              <a:latin typeface="Montserrat" pitchFamily="2" charset="77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FA2CB4B-E4F6-A853-42A9-8A72CD721278}"/>
              </a:ext>
            </a:extLst>
          </p:cNvPr>
          <p:cNvCxnSpPr/>
          <p:nvPr/>
        </p:nvCxnSpPr>
        <p:spPr>
          <a:xfrm>
            <a:off x="4429927" y="2514559"/>
            <a:ext cx="929323" cy="0"/>
          </a:xfrm>
          <a:prstGeom prst="line">
            <a:avLst/>
          </a:prstGeom>
          <a:ln w="19050">
            <a:solidFill>
              <a:srgbClr val="FFD94C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4636D4-8897-FCAE-E216-6991EB05A121}"/>
              </a:ext>
            </a:extLst>
          </p:cNvPr>
          <p:cNvCxnSpPr/>
          <p:nvPr/>
        </p:nvCxnSpPr>
        <p:spPr>
          <a:xfrm>
            <a:off x="3095628" y="4470914"/>
            <a:ext cx="640820" cy="0"/>
          </a:xfrm>
          <a:prstGeom prst="line">
            <a:avLst/>
          </a:prstGeom>
          <a:ln w="19050">
            <a:solidFill>
              <a:schemeClr val="accent3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08F2416-4097-00C8-6566-258BF643E162}"/>
              </a:ext>
            </a:extLst>
          </p:cNvPr>
          <p:cNvSpPr txBox="1"/>
          <p:nvPr/>
        </p:nvSpPr>
        <p:spPr>
          <a:xfrm>
            <a:off x="1366462" y="2111773"/>
            <a:ext cx="2956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latin typeface="Montserrat" pitchFamily="2" charset="77"/>
              </a:rPr>
              <a:t>Duties to Clients &amp; Customers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AD1C55-7BEA-AD22-8B48-7A58D96B4A20}"/>
              </a:ext>
            </a:extLst>
          </p:cNvPr>
          <p:cNvSpPr txBox="1"/>
          <p:nvPr/>
        </p:nvSpPr>
        <p:spPr>
          <a:xfrm>
            <a:off x="791491" y="4141538"/>
            <a:ext cx="2114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latin typeface="Montserrat" pitchFamily="2" charset="77"/>
              </a:rPr>
              <a:t>Duties to Public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0416C8-BEC6-5E00-FD00-C89FB2CDE344}"/>
              </a:ext>
            </a:extLst>
          </p:cNvPr>
          <p:cNvSpPr txBox="1"/>
          <p:nvPr/>
        </p:nvSpPr>
        <p:spPr>
          <a:xfrm>
            <a:off x="9276649" y="4141538"/>
            <a:ext cx="2353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Montserrat" pitchFamily="2" charset="77"/>
              </a:rPr>
              <a:t>Duties to Other REALTORS</a:t>
            </a:r>
            <a:r>
              <a:rPr lang="en-US" b="1" baseline="30000" dirty="0">
                <a:latin typeface="Montserrat" pitchFamily="2" charset="77"/>
              </a:rPr>
              <a:t>®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7512A39-9DD0-8EF0-1B21-DA0B8C51C8B4}"/>
              </a:ext>
            </a:extLst>
          </p:cNvPr>
          <p:cNvCxnSpPr/>
          <p:nvPr/>
        </p:nvCxnSpPr>
        <p:spPr>
          <a:xfrm flipH="1">
            <a:off x="8489905" y="4470914"/>
            <a:ext cx="640820" cy="0"/>
          </a:xfrm>
          <a:prstGeom prst="line">
            <a:avLst/>
          </a:prstGeom>
          <a:ln w="19050">
            <a:solidFill>
              <a:schemeClr val="accent1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743D6F0-E0B1-BBF8-442E-1CF50768B35F}"/>
              </a:ext>
            </a:extLst>
          </p:cNvPr>
          <p:cNvSpPr txBox="1"/>
          <p:nvPr/>
        </p:nvSpPr>
        <p:spPr>
          <a:xfrm>
            <a:off x="575353" y="239706"/>
            <a:ext cx="7930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Black" pitchFamily="2" charset="77"/>
              </a:rPr>
              <a:t>Structure of the Code of Ethics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BFDF78-E912-7036-50AC-BEE5BF5E8A85}"/>
              </a:ext>
            </a:extLst>
          </p:cNvPr>
          <p:cNvSpPr txBox="1"/>
          <p:nvPr/>
        </p:nvSpPr>
        <p:spPr>
          <a:xfrm>
            <a:off x="934948" y="914129"/>
            <a:ext cx="1885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Montserrat" pitchFamily="2" charset="77"/>
              </a:rPr>
              <a:t>Three Sections</a:t>
            </a: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3468231E-06FF-A7AA-1530-8DAEC8201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2888" y="184935"/>
            <a:ext cx="16002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100" b="1" dirty="0">
                <a:solidFill>
                  <a:schemeClr val="tx2"/>
                </a:solidFill>
                <a:latin typeface="Montserrat" pitchFamily="2" charset="77"/>
              </a:rPr>
              <a:t>PG, Page 7</a:t>
            </a:r>
          </a:p>
        </p:txBody>
      </p:sp>
    </p:spTree>
    <p:extLst>
      <p:ext uri="{BB962C8B-B14F-4D97-AF65-F5344CB8AC3E}">
        <p14:creationId xmlns:p14="http://schemas.microsoft.com/office/powerpoint/2010/main" val="3394458011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743D6F0-E0B1-BBF8-442E-1CF50768B35F}"/>
              </a:ext>
            </a:extLst>
          </p:cNvPr>
          <p:cNvSpPr txBox="1"/>
          <p:nvPr/>
        </p:nvSpPr>
        <p:spPr>
          <a:xfrm>
            <a:off x="575353" y="239706"/>
            <a:ext cx="7930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Black" pitchFamily="2" charset="77"/>
              </a:rPr>
              <a:t>Structure of the Code of Ethics</a:t>
            </a: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3468231E-06FF-A7AA-1530-8DAEC8201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2952" y="184935"/>
            <a:ext cx="193904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F97A23-1AF4-575C-6448-631FD2B05813}"/>
              </a:ext>
            </a:extLst>
          </p:cNvPr>
          <p:cNvSpPr txBox="1"/>
          <p:nvPr/>
        </p:nvSpPr>
        <p:spPr>
          <a:xfrm>
            <a:off x="1119883" y="1551399"/>
            <a:ext cx="1810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Montserrat" pitchFamily="2" charset="77"/>
              </a:rPr>
              <a:t>17 Articles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393F3F-B18C-3955-697D-15EF9DACCA8D}"/>
              </a:ext>
            </a:extLst>
          </p:cNvPr>
          <p:cNvSpPr txBox="1"/>
          <p:nvPr/>
        </p:nvSpPr>
        <p:spPr>
          <a:xfrm>
            <a:off x="1466636" y="2456419"/>
            <a:ext cx="8047234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0375" indent="-460375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FD94C"/>
              </a:buClr>
              <a:buFont typeface="Wingdings" charset="2"/>
              <a:buChar char="§"/>
            </a:pPr>
            <a:r>
              <a:rPr lang="en-US" sz="2400" dirty="0">
                <a:latin typeface="Montserrat" pitchFamily="2" charset="77"/>
              </a:rPr>
              <a:t>Each section is comprised of Articles, which are broad statements of ethical principles</a:t>
            </a:r>
          </a:p>
          <a:p>
            <a:pPr marL="460375" indent="-460375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FD94C"/>
              </a:buClr>
              <a:buFont typeface="Wingdings" charset="2"/>
              <a:buChar char="§"/>
            </a:pPr>
            <a:r>
              <a:rPr lang="en-US" sz="2400" dirty="0">
                <a:latin typeface="Montserrat" pitchFamily="2" charset="77"/>
              </a:rPr>
              <a:t> Only Articles of the Code may be violated</a:t>
            </a:r>
          </a:p>
        </p:txBody>
      </p:sp>
    </p:spTree>
    <p:extLst>
      <p:ext uri="{BB962C8B-B14F-4D97-AF65-F5344CB8AC3E}">
        <p14:creationId xmlns:p14="http://schemas.microsoft.com/office/powerpoint/2010/main" val="1302215879"/>
      </p:ext>
    </p:extLst>
  </p:cSld>
  <p:clrMapOvr>
    <a:masterClrMapping/>
  </p:clrMapOvr>
  <p:transition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oogle Shape;341;p48">
            <a:extLst>
              <a:ext uri="{FF2B5EF4-FFF2-40B4-BE49-F238E27FC236}">
                <a16:creationId xmlns:a16="http://schemas.microsoft.com/office/drawing/2014/main" id="{F4D48442-95CD-E74C-8BDF-2181851C8B3E}"/>
              </a:ext>
            </a:extLst>
          </p:cNvPr>
          <p:cNvCxnSpPr>
            <a:cxnSpLocks/>
          </p:cNvCxnSpPr>
          <p:nvPr/>
        </p:nvCxnSpPr>
        <p:spPr>
          <a:xfrm>
            <a:off x="937299" y="1782908"/>
            <a:ext cx="1491632" cy="0"/>
          </a:xfrm>
          <a:prstGeom prst="straightConnector1">
            <a:avLst/>
          </a:prstGeom>
          <a:noFill/>
          <a:ln w="127000" cap="flat" cmpd="sng">
            <a:solidFill>
              <a:srgbClr val="BED7E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4758613E-B9E7-4AF0-EE66-D36568758443}"/>
              </a:ext>
            </a:extLst>
          </p:cNvPr>
          <p:cNvSpPr txBox="1">
            <a:spLocks/>
          </p:cNvSpPr>
          <p:nvPr/>
        </p:nvSpPr>
        <p:spPr>
          <a:xfrm>
            <a:off x="814635" y="1203795"/>
            <a:ext cx="8572500" cy="78809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>
                <a:solidFill>
                  <a:schemeClr val="tx2"/>
                </a:solidFill>
                <a:latin typeface="Montserrat ExtraBold" pitchFamily="2" charset="77"/>
              </a:rPr>
              <a:t>Course Objectives</a:t>
            </a:r>
            <a:endParaRPr lang="en-US" sz="1600" b="1" dirty="0">
              <a:solidFill>
                <a:schemeClr val="tx2"/>
              </a:solidFill>
              <a:latin typeface="Montserrat ExtraBold" pitchFamily="2" charset="77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F456619-3729-2264-2832-29211AC16D8F}"/>
              </a:ext>
            </a:extLst>
          </p:cNvPr>
          <p:cNvSpPr txBox="1">
            <a:spLocks/>
          </p:cNvSpPr>
          <p:nvPr/>
        </p:nvSpPr>
        <p:spPr>
          <a:xfrm>
            <a:off x="1806087" y="2526625"/>
            <a:ext cx="3995383" cy="131561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Montserrat" pitchFamily="2" charset="77"/>
              </a:rPr>
              <a:t>Identify key aspirational concepts found in the Preamble to the NATIONAL ASSOCIATION OF REALTORS</a:t>
            </a:r>
            <a:r>
              <a:rPr lang="en-US" sz="1400" baseline="30000" dirty="0">
                <a:latin typeface="Montserrat" pitchFamily="2" charset="77"/>
              </a:rPr>
              <a:t>®</a:t>
            </a:r>
            <a:r>
              <a:rPr lang="en-US" sz="1400" dirty="0">
                <a:latin typeface="Montserrat" pitchFamily="2" charset="77"/>
              </a:rPr>
              <a:t> Code of Ethics</a:t>
            </a:r>
          </a:p>
          <a:p>
            <a:pPr marL="0" indent="0">
              <a:spcBef>
                <a:spcPts val="0"/>
              </a:spcBef>
              <a:buNone/>
            </a:pPr>
            <a:endParaRPr lang="en-US" sz="1400" dirty="0">
              <a:latin typeface="Montserrat" pitchFamily="2" charset="77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6112026-3B46-7AF8-9452-A95D6AD2A7A6}"/>
              </a:ext>
            </a:extLst>
          </p:cNvPr>
          <p:cNvSpPr txBox="1">
            <a:spLocks/>
          </p:cNvSpPr>
          <p:nvPr/>
        </p:nvSpPr>
        <p:spPr>
          <a:xfrm>
            <a:off x="1806087" y="3613833"/>
            <a:ext cx="3995383" cy="131561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Montserrat" pitchFamily="2" charset="77"/>
              </a:rPr>
              <a:t>Describe “general business” ethics, and compare and contrast the REALTORS</a:t>
            </a:r>
            <a:r>
              <a:rPr lang="en-US" sz="1400" baseline="30000" dirty="0">
                <a:latin typeface="Montserrat" pitchFamily="2" charset="77"/>
              </a:rPr>
              <a:t>®</a:t>
            </a:r>
            <a:r>
              <a:rPr lang="en-US" sz="1400" dirty="0">
                <a:latin typeface="Montserrat" pitchFamily="2" charset="77"/>
              </a:rPr>
              <a:t> Code of Ethics with business ethics, generally</a:t>
            </a:r>
          </a:p>
          <a:p>
            <a:pPr marL="0" indent="0">
              <a:spcBef>
                <a:spcPts val="0"/>
              </a:spcBef>
              <a:buNone/>
            </a:pPr>
            <a:endParaRPr lang="en-US" sz="1400" dirty="0">
              <a:latin typeface="Montserrat" pitchFamily="2" charset="77"/>
            </a:endParaRP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DE59620-2E18-FFAB-59E1-2B5621F2E653}"/>
              </a:ext>
            </a:extLst>
          </p:cNvPr>
          <p:cNvSpPr txBox="1">
            <a:spLocks/>
          </p:cNvSpPr>
          <p:nvPr/>
        </p:nvSpPr>
        <p:spPr>
          <a:xfrm>
            <a:off x="1771232" y="4701041"/>
            <a:ext cx="4037352" cy="187165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</a:rPr>
              <a:t>Describe the concepts established in Articles 1, 2, 12, and 17 of the Code of Ethics and identify possible violations of the Code specifically related to those Articles </a:t>
            </a:r>
            <a:endParaRPr lang="en-US" sz="1400" dirty="0">
              <a:latin typeface="Montserrat" pitchFamily="2" charset="77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285810A-9D07-05A1-4224-7F32E4C5CF90}"/>
              </a:ext>
            </a:extLst>
          </p:cNvPr>
          <p:cNvSpPr/>
          <p:nvPr/>
        </p:nvSpPr>
        <p:spPr>
          <a:xfrm>
            <a:off x="814635" y="2526625"/>
            <a:ext cx="822960" cy="822960"/>
          </a:xfrm>
          <a:prstGeom prst="ellipse">
            <a:avLst/>
          </a:prstGeom>
          <a:solidFill>
            <a:srgbClr val="FFD94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800" b="1" dirty="0">
                <a:latin typeface="Montserrat" pitchFamily="2" charset="77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EFE776B-C266-EDC3-9682-00619B5A1165}"/>
              </a:ext>
            </a:extLst>
          </p:cNvPr>
          <p:cNvSpPr/>
          <p:nvPr/>
        </p:nvSpPr>
        <p:spPr>
          <a:xfrm>
            <a:off x="814635" y="3613833"/>
            <a:ext cx="822960" cy="822960"/>
          </a:xfrm>
          <a:prstGeom prst="ellipse">
            <a:avLst/>
          </a:prstGeom>
          <a:solidFill>
            <a:srgbClr val="FFD94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800" b="1" dirty="0">
                <a:latin typeface="Montserrat" pitchFamily="2" charset="77"/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0A98F57-3352-723E-E520-B194C25DBD1C}"/>
              </a:ext>
            </a:extLst>
          </p:cNvPr>
          <p:cNvSpPr/>
          <p:nvPr/>
        </p:nvSpPr>
        <p:spPr>
          <a:xfrm>
            <a:off x="779780" y="4701041"/>
            <a:ext cx="822960" cy="822960"/>
          </a:xfrm>
          <a:prstGeom prst="ellipse">
            <a:avLst/>
          </a:prstGeom>
          <a:solidFill>
            <a:srgbClr val="FFD94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800" b="1" dirty="0">
                <a:latin typeface="Montserrat" pitchFamily="2" charset="77"/>
              </a:rPr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6C63B54-E7BC-A807-F4E6-C394A0567F8A}"/>
              </a:ext>
            </a:extLst>
          </p:cNvPr>
          <p:cNvSpPr/>
          <p:nvPr/>
        </p:nvSpPr>
        <p:spPr>
          <a:xfrm>
            <a:off x="6096000" y="2523054"/>
            <a:ext cx="822960" cy="822960"/>
          </a:xfrm>
          <a:prstGeom prst="ellipse">
            <a:avLst/>
          </a:prstGeom>
          <a:solidFill>
            <a:srgbClr val="FFD94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800" b="1" dirty="0">
                <a:latin typeface="Montserrat" pitchFamily="2" charset="77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A438F6-5A52-8832-BF09-03A00CC0C493}"/>
              </a:ext>
            </a:extLst>
          </p:cNvPr>
          <p:cNvSpPr txBox="1"/>
          <p:nvPr/>
        </p:nvSpPr>
        <p:spPr>
          <a:xfrm>
            <a:off x="10381237" y="301536"/>
            <a:ext cx="17250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60985-AB3F-3F29-0D3A-32F1F6F80FD0}"/>
              </a:ext>
            </a:extLst>
          </p:cNvPr>
          <p:cNvSpPr txBox="1">
            <a:spLocks/>
          </p:cNvSpPr>
          <p:nvPr/>
        </p:nvSpPr>
        <p:spPr>
          <a:xfrm>
            <a:off x="7087452" y="2526626"/>
            <a:ext cx="3826602" cy="67830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1400" dirty="0">
                <a:latin typeface="Montserrat" pitchFamily="2" charset="77"/>
              </a:rPr>
              <a:t>Describe the professional standards process for enforcing the Code of Ethics, including the duty to arbitrate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4AB56A2-2103-8AEA-B905-16F8509B4D79}"/>
              </a:ext>
            </a:extLst>
          </p:cNvPr>
          <p:cNvSpPr/>
          <p:nvPr/>
        </p:nvSpPr>
        <p:spPr>
          <a:xfrm>
            <a:off x="6098112" y="3613833"/>
            <a:ext cx="822960" cy="822960"/>
          </a:xfrm>
          <a:prstGeom prst="ellipse">
            <a:avLst/>
          </a:prstGeom>
          <a:solidFill>
            <a:srgbClr val="FFD94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800" b="1" dirty="0">
                <a:latin typeface="Montserrat" pitchFamily="2" charset="77"/>
              </a:rPr>
              <a:t>5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E91A29C-F302-975A-785B-4BD40F11ECAE}"/>
              </a:ext>
            </a:extLst>
          </p:cNvPr>
          <p:cNvSpPr/>
          <p:nvPr/>
        </p:nvSpPr>
        <p:spPr>
          <a:xfrm>
            <a:off x="6119083" y="4701041"/>
            <a:ext cx="822960" cy="822960"/>
          </a:xfrm>
          <a:prstGeom prst="ellipse">
            <a:avLst/>
          </a:prstGeom>
          <a:solidFill>
            <a:srgbClr val="FFD94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800" b="1" dirty="0">
                <a:latin typeface="Montserrat" pitchFamily="2" charset="77"/>
              </a:rPr>
              <a:t>6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2087ED2-4C8D-94B4-A722-9467C6549E87}"/>
              </a:ext>
            </a:extLst>
          </p:cNvPr>
          <p:cNvSpPr txBox="1">
            <a:spLocks/>
          </p:cNvSpPr>
          <p:nvPr/>
        </p:nvSpPr>
        <p:spPr>
          <a:xfrm>
            <a:off x="7087452" y="3613833"/>
            <a:ext cx="3826602" cy="64888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1400" dirty="0">
                <a:latin typeface="Montserrat" pitchFamily="2" charset="77"/>
              </a:rPr>
              <a:t>Identify critical elements of due process as they relate to Code enforcement</a:t>
            </a:r>
            <a:endParaRPr lang="en-US" sz="1000" dirty="0">
              <a:latin typeface="Montserrat" pitchFamily="2" charset="77"/>
            </a:endParaRP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86975DFE-B5AF-44AD-424E-D440E549A2F4}"/>
              </a:ext>
            </a:extLst>
          </p:cNvPr>
          <p:cNvSpPr txBox="1">
            <a:spLocks/>
          </p:cNvSpPr>
          <p:nvPr/>
        </p:nvSpPr>
        <p:spPr>
          <a:xfrm>
            <a:off x="7087452" y="4701041"/>
            <a:ext cx="3826602" cy="57722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hangingPunct="0">
              <a:buNone/>
            </a:pPr>
            <a:r>
              <a:rPr lang="en-US" sz="1400" dirty="0">
                <a:latin typeface="Montserrat" pitchFamily="2" charset="77"/>
              </a:rPr>
              <a:t>Identify factors considered by hearing panels in procuring cause disputes.</a:t>
            </a:r>
          </a:p>
        </p:txBody>
      </p:sp>
    </p:spTree>
    <p:extLst>
      <p:ext uri="{BB962C8B-B14F-4D97-AF65-F5344CB8AC3E}">
        <p14:creationId xmlns:p14="http://schemas.microsoft.com/office/powerpoint/2010/main" val="1546712995"/>
      </p:ext>
    </p:extLst>
  </p:cSld>
  <p:clrMapOvr>
    <a:masterClrMapping/>
  </p:clrMapOvr>
  <p:transition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743D6F0-E0B1-BBF8-442E-1CF50768B35F}"/>
              </a:ext>
            </a:extLst>
          </p:cNvPr>
          <p:cNvSpPr txBox="1"/>
          <p:nvPr/>
        </p:nvSpPr>
        <p:spPr>
          <a:xfrm>
            <a:off x="575353" y="239706"/>
            <a:ext cx="7930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Black" pitchFamily="2" charset="77"/>
              </a:rPr>
              <a:t>Structure of the Code of Ethics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F97A23-1AF4-575C-6448-631FD2B05813}"/>
              </a:ext>
            </a:extLst>
          </p:cNvPr>
          <p:cNvSpPr txBox="1"/>
          <p:nvPr/>
        </p:nvSpPr>
        <p:spPr>
          <a:xfrm>
            <a:off x="1119883" y="1551399"/>
            <a:ext cx="3655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Montserrat" pitchFamily="2" charset="77"/>
              </a:rPr>
              <a:t>Standards of Practice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393F3F-B18C-3955-697D-15EF9DACCA8D}"/>
              </a:ext>
            </a:extLst>
          </p:cNvPr>
          <p:cNvSpPr txBox="1"/>
          <p:nvPr/>
        </p:nvSpPr>
        <p:spPr>
          <a:xfrm>
            <a:off x="1466636" y="2456419"/>
            <a:ext cx="919393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0375" indent="-460375">
              <a:buClr>
                <a:srgbClr val="FFD94C"/>
              </a:buClr>
              <a:buFont typeface="Wingdings" charset="2"/>
              <a:buChar char="§"/>
            </a:pPr>
            <a:r>
              <a:rPr lang="en-US" sz="2400" dirty="0">
                <a:latin typeface="Montserrat" pitchFamily="2" charset="77"/>
              </a:rPr>
              <a:t>Support, interpret, and amplify each Article</a:t>
            </a:r>
          </a:p>
          <a:p>
            <a:pPr marL="460375" indent="-460375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FD94C"/>
              </a:buClr>
              <a:buFont typeface="Wingdings" charset="2"/>
              <a:buChar char="§"/>
            </a:pPr>
            <a:r>
              <a:rPr lang="en-US" sz="2400" dirty="0">
                <a:latin typeface="Montserrat" pitchFamily="2" charset="77"/>
              </a:rPr>
              <a:t>May not be charged, but may be cited in support of an alleged violation</a:t>
            </a:r>
          </a:p>
        </p:txBody>
      </p:sp>
      <p:sp>
        <p:nvSpPr>
          <p:cNvPr id="2" name="TextBox 14">
            <a:extLst>
              <a:ext uri="{FF2B5EF4-FFF2-40B4-BE49-F238E27FC236}">
                <a16:creationId xmlns:a16="http://schemas.microsoft.com/office/drawing/2014/main" id="{33033A87-9FB8-0325-F7E1-7B5D5CD80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2136" y="184935"/>
            <a:ext cx="190986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7</a:t>
            </a:r>
          </a:p>
        </p:txBody>
      </p:sp>
    </p:spTree>
    <p:extLst>
      <p:ext uri="{BB962C8B-B14F-4D97-AF65-F5344CB8AC3E}">
        <p14:creationId xmlns:p14="http://schemas.microsoft.com/office/powerpoint/2010/main" val="984967111"/>
      </p:ext>
    </p:extLst>
  </p:cSld>
  <p:clrMapOvr>
    <a:masterClrMapping/>
  </p:clrMapOvr>
  <p:transition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0D0632-3A5C-134E-A5C0-C6C0C0E67DC1}"/>
              </a:ext>
            </a:extLst>
          </p:cNvPr>
          <p:cNvSpPr txBox="1"/>
          <p:nvPr/>
        </p:nvSpPr>
        <p:spPr>
          <a:xfrm>
            <a:off x="521807" y="399120"/>
            <a:ext cx="9246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How the Code of Ethics Evolves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E23993-9157-A14D-9B3F-F5B2BE158A64}"/>
              </a:ext>
            </a:extLst>
          </p:cNvPr>
          <p:cNvSpPr/>
          <p:nvPr/>
        </p:nvSpPr>
        <p:spPr>
          <a:xfrm>
            <a:off x="606855" y="1431388"/>
            <a:ext cx="9903609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Amendments are made during the REALTORS</a:t>
            </a:r>
            <a:r>
              <a:rPr lang="en-US" sz="2400" baseline="30000" dirty="0">
                <a:latin typeface="Montserrat" pitchFamily="2" charset="77"/>
              </a:rPr>
              <a:t>®</a:t>
            </a:r>
            <a:r>
              <a:rPr lang="en-US" sz="2400" dirty="0">
                <a:latin typeface="Montserrat" pitchFamily="2" charset="77"/>
              </a:rPr>
              <a:t> Legislative Meetings and NAR NXT – The REALTOR</a:t>
            </a:r>
            <a:r>
              <a:rPr lang="en-US" sz="2400" baseline="30000" dirty="0">
                <a:latin typeface="Montserrat" pitchFamily="2" charset="77"/>
              </a:rPr>
              <a:t>®</a:t>
            </a:r>
            <a:r>
              <a:rPr lang="en-US" sz="2400" dirty="0">
                <a:latin typeface="Montserrat" pitchFamily="2" charset="77"/>
              </a:rPr>
              <a:t> Experience.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Revisions require approval by the NAR Professional Standards Committee and Board of Directors.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Interpretations and Procedures Subcommittee of the Professional Standards Committee recommends many of the changes.</a:t>
            </a:r>
          </a:p>
        </p:txBody>
      </p:sp>
      <p:cxnSp>
        <p:nvCxnSpPr>
          <p:cNvPr id="4" name="Google Shape;341;p48">
            <a:extLst>
              <a:ext uri="{FF2B5EF4-FFF2-40B4-BE49-F238E27FC236}">
                <a16:creationId xmlns:a16="http://schemas.microsoft.com/office/drawing/2014/main" id="{9B2226D5-5238-D240-BA9E-47E87DC63225}"/>
              </a:ext>
            </a:extLst>
          </p:cNvPr>
          <p:cNvCxnSpPr>
            <a:cxnSpLocks/>
          </p:cNvCxnSpPr>
          <p:nvPr/>
        </p:nvCxnSpPr>
        <p:spPr>
          <a:xfrm>
            <a:off x="606854" y="1115370"/>
            <a:ext cx="764519" cy="0"/>
          </a:xfrm>
          <a:prstGeom prst="straightConnector1">
            <a:avLst/>
          </a:prstGeom>
          <a:noFill/>
          <a:ln w="127000" cap="flat" cmpd="sng">
            <a:solidFill>
              <a:srgbClr val="F5E56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" name="Picture 5" descr="A blue and black background&#10;&#10;Description automatically generated">
            <a:extLst>
              <a:ext uri="{FF2B5EF4-FFF2-40B4-BE49-F238E27FC236}">
                <a16:creationId xmlns:a16="http://schemas.microsoft.com/office/drawing/2014/main" id="{F90608A0-0CA7-E1B0-652D-257EDA82F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12D264-CA62-9907-D846-FC264E72B1B8}"/>
              </a:ext>
            </a:extLst>
          </p:cNvPr>
          <p:cNvSpPr txBox="1"/>
          <p:nvPr/>
        </p:nvSpPr>
        <p:spPr>
          <a:xfrm>
            <a:off x="10510464" y="153461"/>
            <a:ext cx="1681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7</a:t>
            </a:r>
          </a:p>
        </p:txBody>
      </p:sp>
    </p:spTree>
    <p:extLst>
      <p:ext uri="{BB962C8B-B14F-4D97-AF65-F5344CB8AC3E}">
        <p14:creationId xmlns:p14="http://schemas.microsoft.com/office/powerpoint/2010/main" val="1986527644"/>
      </p:ext>
    </p:extLst>
  </p:cSld>
  <p:clrMapOvr>
    <a:masterClrMapping/>
  </p:clrMapOvr>
  <p:transition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0D0632-3A5C-134E-A5C0-C6C0C0E67DC1}"/>
              </a:ext>
            </a:extLst>
          </p:cNvPr>
          <p:cNvSpPr txBox="1"/>
          <p:nvPr/>
        </p:nvSpPr>
        <p:spPr>
          <a:xfrm>
            <a:off x="1472559" y="2293034"/>
            <a:ext cx="92468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Montserrat" pitchFamily="2" charset="77"/>
              </a:rPr>
              <a:t>Any change to an Article of the Code must be approved by the NAR Delegate Body.</a:t>
            </a:r>
          </a:p>
        </p:txBody>
      </p:sp>
      <p:pic>
        <p:nvPicPr>
          <p:cNvPr id="6" name="Picture 5" descr="A blue and black background&#10;&#10;Description automatically generated">
            <a:extLst>
              <a:ext uri="{FF2B5EF4-FFF2-40B4-BE49-F238E27FC236}">
                <a16:creationId xmlns:a16="http://schemas.microsoft.com/office/drawing/2014/main" id="{F90608A0-0CA7-E1B0-652D-257EDA82F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12D264-CA62-9907-D846-FC264E72B1B8}"/>
              </a:ext>
            </a:extLst>
          </p:cNvPr>
          <p:cNvSpPr txBox="1"/>
          <p:nvPr/>
        </p:nvSpPr>
        <p:spPr>
          <a:xfrm>
            <a:off x="10510464" y="153461"/>
            <a:ext cx="1681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7</a:t>
            </a:r>
          </a:p>
        </p:txBody>
      </p:sp>
    </p:spTree>
    <p:extLst>
      <p:ext uri="{BB962C8B-B14F-4D97-AF65-F5344CB8AC3E}">
        <p14:creationId xmlns:p14="http://schemas.microsoft.com/office/powerpoint/2010/main" val="1074403104"/>
      </p:ext>
    </p:extLst>
  </p:cSld>
  <p:clrMapOvr>
    <a:masterClrMapping/>
  </p:clrMapOvr>
  <p:transition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0D0632-3A5C-134E-A5C0-C6C0C0E67DC1}"/>
              </a:ext>
            </a:extLst>
          </p:cNvPr>
          <p:cNvSpPr txBox="1"/>
          <p:nvPr/>
        </p:nvSpPr>
        <p:spPr>
          <a:xfrm>
            <a:off x="521807" y="399120"/>
            <a:ext cx="9246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The Code and the Law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E23993-9157-A14D-9B3F-F5B2BE158A64}"/>
              </a:ext>
            </a:extLst>
          </p:cNvPr>
          <p:cNvSpPr/>
          <p:nvPr/>
        </p:nvSpPr>
        <p:spPr>
          <a:xfrm>
            <a:off x="606855" y="1431388"/>
            <a:ext cx="9903609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</a:pPr>
            <a:r>
              <a:rPr lang="en-US" sz="2400" b="1" dirty="0">
                <a:latin typeface="Montserrat" pitchFamily="2" charset="77"/>
              </a:rPr>
              <a:t>The Code of Ethics: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Must be reasonably construed with the law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Imposes duties above and in addition to duties imposed by law or regulation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Restates certain fundamental legal principles</a:t>
            </a:r>
          </a:p>
        </p:txBody>
      </p:sp>
      <p:cxnSp>
        <p:nvCxnSpPr>
          <p:cNvPr id="4" name="Google Shape;341;p48">
            <a:extLst>
              <a:ext uri="{FF2B5EF4-FFF2-40B4-BE49-F238E27FC236}">
                <a16:creationId xmlns:a16="http://schemas.microsoft.com/office/drawing/2014/main" id="{9B2226D5-5238-D240-BA9E-47E87DC63225}"/>
              </a:ext>
            </a:extLst>
          </p:cNvPr>
          <p:cNvCxnSpPr>
            <a:cxnSpLocks/>
          </p:cNvCxnSpPr>
          <p:nvPr/>
        </p:nvCxnSpPr>
        <p:spPr>
          <a:xfrm>
            <a:off x="606854" y="1115370"/>
            <a:ext cx="764519" cy="0"/>
          </a:xfrm>
          <a:prstGeom prst="straightConnector1">
            <a:avLst/>
          </a:prstGeom>
          <a:noFill/>
          <a:ln w="127000" cap="flat" cmpd="sng">
            <a:solidFill>
              <a:srgbClr val="F5E56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" name="Picture 5" descr="A blue and black background&#10;&#10;Description automatically generated">
            <a:extLst>
              <a:ext uri="{FF2B5EF4-FFF2-40B4-BE49-F238E27FC236}">
                <a16:creationId xmlns:a16="http://schemas.microsoft.com/office/drawing/2014/main" id="{F90608A0-0CA7-E1B0-652D-257EDA82F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12D264-CA62-9907-D846-FC264E72B1B8}"/>
              </a:ext>
            </a:extLst>
          </p:cNvPr>
          <p:cNvSpPr txBox="1"/>
          <p:nvPr/>
        </p:nvSpPr>
        <p:spPr>
          <a:xfrm>
            <a:off x="10510464" y="153461"/>
            <a:ext cx="1681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8</a:t>
            </a:r>
          </a:p>
        </p:txBody>
      </p:sp>
    </p:spTree>
    <p:extLst>
      <p:ext uri="{BB962C8B-B14F-4D97-AF65-F5344CB8AC3E}">
        <p14:creationId xmlns:p14="http://schemas.microsoft.com/office/powerpoint/2010/main" val="3039691011"/>
      </p:ext>
    </p:extLst>
  </p:cSld>
  <p:clrMapOvr>
    <a:masterClrMapping/>
  </p:clrMapOvr>
  <p:transition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0D0632-3A5C-134E-A5C0-C6C0C0E67DC1}"/>
              </a:ext>
            </a:extLst>
          </p:cNvPr>
          <p:cNvSpPr txBox="1"/>
          <p:nvPr/>
        </p:nvSpPr>
        <p:spPr>
          <a:xfrm>
            <a:off x="521807" y="399120"/>
            <a:ext cx="9246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Pathways to Professionalism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E23993-9157-A14D-9B3F-F5B2BE158A64}"/>
              </a:ext>
            </a:extLst>
          </p:cNvPr>
          <p:cNvSpPr/>
          <p:nvPr/>
        </p:nvSpPr>
        <p:spPr>
          <a:xfrm>
            <a:off x="606855" y="1431388"/>
            <a:ext cx="990360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</a:pPr>
            <a:r>
              <a:rPr lang="en-US" sz="2400" b="1" dirty="0">
                <a:latin typeface="Montserrat" pitchFamily="2" charset="77"/>
              </a:rPr>
              <a:t>Three Sections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Respect for the Public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Respect for Property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Respect for Peers</a:t>
            </a:r>
          </a:p>
        </p:txBody>
      </p:sp>
      <p:cxnSp>
        <p:nvCxnSpPr>
          <p:cNvPr id="4" name="Google Shape;341;p48">
            <a:extLst>
              <a:ext uri="{FF2B5EF4-FFF2-40B4-BE49-F238E27FC236}">
                <a16:creationId xmlns:a16="http://schemas.microsoft.com/office/drawing/2014/main" id="{9B2226D5-5238-D240-BA9E-47E87DC63225}"/>
              </a:ext>
            </a:extLst>
          </p:cNvPr>
          <p:cNvCxnSpPr>
            <a:cxnSpLocks/>
          </p:cNvCxnSpPr>
          <p:nvPr/>
        </p:nvCxnSpPr>
        <p:spPr>
          <a:xfrm>
            <a:off x="606854" y="1115370"/>
            <a:ext cx="764519" cy="0"/>
          </a:xfrm>
          <a:prstGeom prst="straightConnector1">
            <a:avLst/>
          </a:prstGeom>
          <a:noFill/>
          <a:ln w="127000" cap="flat" cmpd="sng">
            <a:solidFill>
              <a:srgbClr val="F5E56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" name="Picture 5" descr="A blue and black background&#10;&#10;Description automatically generated">
            <a:extLst>
              <a:ext uri="{FF2B5EF4-FFF2-40B4-BE49-F238E27FC236}">
                <a16:creationId xmlns:a16="http://schemas.microsoft.com/office/drawing/2014/main" id="{F90608A0-0CA7-E1B0-652D-257EDA82F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12D264-CA62-9907-D846-FC264E72B1B8}"/>
              </a:ext>
            </a:extLst>
          </p:cNvPr>
          <p:cNvSpPr txBox="1"/>
          <p:nvPr/>
        </p:nvSpPr>
        <p:spPr>
          <a:xfrm>
            <a:off x="10510464" y="153461"/>
            <a:ext cx="1681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9</a:t>
            </a:r>
          </a:p>
        </p:txBody>
      </p:sp>
    </p:spTree>
    <p:extLst>
      <p:ext uri="{BB962C8B-B14F-4D97-AF65-F5344CB8AC3E}">
        <p14:creationId xmlns:p14="http://schemas.microsoft.com/office/powerpoint/2010/main" val="469747546"/>
      </p:ext>
    </p:extLst>
  </p:cSld>
  <p:clrMapOvr>
    <a:masterClrMapping/>
  </p:clrMapOvr>
  <p:transition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0+ Pathway Pictures | Download Free Images on Unsplash">
            <a:extLst>
              <a:ext uri="{FF2B5EF4-FFF2-40B4-BE49-F238E27FC236}">
                <a16:creationId xmlns:a16="http://schemas.microsoft.com/office/drawing/2014/main" id="{39C45697-88AA-2D2C-3E41-316AD6CA0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758"/>
            <a:ext cx="12192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867CEA-651D-B6C5-F1CE-C747551C7DA4}"/>
              </a:ext>
            </a:extLst>
          </p:cNvPr>
          <p:cNvSpPr txBox="1"/>
          <p:nvPr/>
        </p:nvSpPr>
        <p:spPr>
          <a:xfrm>
            <a:off x="1920024" y="1616508"/>
            <a:ext cx="9414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D94C"/>
                </a:solidFill>
                <a:latin typeface="Montserrat ExtraBold" pitchFamily="2" charset="77"/>
              </a:rPr>
              <a:t>Pathways to Professionalism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8FD664-6189-6A7B-02D1-C9C8D822B873}"/>
              </a:ext>
            </a:extLst>
          </p:cNvPr>
          <p:cNvSpPr txBox="1"/>
          <p:nvPr/>
        </p:nvSpPr>
        <p:spPr>
          <a:xfrm>
            <a:off x="9586539" y="153461"/>
            <a:ext cx="1681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highlight>
                  <a:srgbClr val="000080"/>
                </a:highlight>
                <a:latin typeface="Montserrat" pitchFamily="2" charset="77"/>
              </a:rPr>
              <a:t>PG, Pages 9</a:t>
            </a:r>
          </a:p>
        </p:txBody>
      </p:sp>
    </p:spTree>
    <p:extLst>
      <p:ext uri="{BB962C8B-B14F-4D97-AF65-F5344CB8AC3E}">
        <p14:creationId xmlns:p14="http://schemas.microsoft.com/office/powerpoint/2010/main" val="3149992197"/>
      </p:ext>
    </p:extLst>
  </p:cSld>
  <p:clrMapOvr>
    <a:masterClrMapping/>
  </p:clrMapOvr>
  <p:transition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500+ Pathway Pictures | Download Free Images on Unsplash">
            <a:extLst>
              <a:ext uri="{FF2B5EF4-FFF2-40B4-BE49-F238E27FC236}">
                <a16:creationId xmlns:a16="http://schemas.microsoft.com/office/drawing/2014/main" id="{8C91F8DD-03ED-8974-886D-B0F934B7B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03"/>
            <a:ext cx="12192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4A04EB-2910-C0C0-083A-13C78E565C9F}"/>
              </a:ext>
            </a:extLst>
          </p:cNvPr>
          <p:cNvSpPr txBox="1"/>
          <p:nvPr/>
        </p:nvSpPr>
        <p:spPr>
          <a:xfrm>
            <a:off x="538899" y="978333"/>
            <a:ext cx="41055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D94C"/>
                </a:solidFill>
                <a:latin typeface="Montserrat ExtraBold" pitchFamily="2" charset="77"/>
              </a:rPr>
              <a:t>Pathways to Professionalism Exercise</a:t>
            </a:r>
          </a:p>
        </p:txBody>
      </p:sp>
      <p:pic>
        <p:nvPicPr>
          <p:cNvPr id="20" name="Picture 19" descr="A blue and black background&#10;&#10;Description automatically generated">
            <a:extLst>
              <a:ext uri="{FF2B5EF4-FFF2-40B4-BE49-F238E27FC236}">
                <a16:creationId xmlns:a16="http://schemas.microsoft.com/office/drawing/2014/main" id="{EE860E9B-DD4C-E6F8-C21B-6F8440C5C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51880"/>
            <a:ext cx="2247900" cy="23241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FBE2885-1B98-6411-6ECC-1271B9FBEB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779070" y="0"/>
            <a:ext cx="2412930" cy="30308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9AB158-32DD-9130-1969-91A4E8086CA1}"/>
              </a:ext>
            </a:extLst>
          </p:cNvPr>
          <p:cNvSpPr txBox="1"/>
          <p:nvPr/>
        </p:nvSpPr>
        <p:spPr>
          <a:xfrm>
            <a:off x="10510464" y="153461"/>
            <a:ext cx="1681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Pages 10 &amp; 11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D89805-269C-305A-33D9-444921AD308B}"/>
              </a:ext>
            </a:extLst>
          </p:cNvPr>
          <p:cNvSpPr txBox="1"/>
          <p:nvPr/>
        </p:nvSpPr>
        <p:spPr>
          <a:xfrm>
            <a:off x="4291343" y="3639493"/>
            <a:ext cx="1633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Montserrat" pitchFamily="2" charset="77"/>
              </a:rPr>
              <a:t>Courtesy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A38358-EB58-F427-E220-0740FE6D024A}"/>
              </a:ext>
            </a:extLst>
          </p:cNvPr>
          <p:cNvSpPr txBox="1"/>
          <p:nvPr/>
        </p:nvSpPr>
        <p:spPr>
          <a:xfrm>
            <a:off x="9083312" y="4942850"/>
            <a:ext cx="1699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Montserrat" pitchFamily="2" charset="77"/>
              </a:rPr>
              <a:t>Etiquette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884F14-BF09-88A0-8DD1-10856F6DFB43}"/>
              </a:ext>
            </a:extLst>
          </p:cNvPr>
          <p:cNvSpPr txBox="1"/>
          <p:nvPr/>
        </p:nvSpPr>
        <p:spPr>
          <a:xfrm>
            <a:off x="9423148" y="3030876"/>
            <a:ext cx="1359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Montserrat" pitchFamily="2" charset="77"/>
              </a:rPr>
              <a:t>Service</a:t>
            </a:r>
          </a:p>
        </p:txBody>
      </p:sp>
    </p:spTree>
    <p:extLst>
      <p:ext uri="{BB962C8B-B14F-4D97-AF65-F5344CB8AC3E}">
        <p14:creationId xmlns:p14="http://schemas.microsoft.com/office/powerpoint/2010/main" val="3057456427"/>
      </p:ext>
    </p:extLst>
  </p:cSld>
  <p:clrMapOvr>
    <a:masterClrMapping/>
  </p:clrMapOvr>
  <p:transition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2EF5FFB-D94E-16E9-F65B-9A12CE2C1BAE}"/>
              </a:ext>
            </a:extLst>
          </p:cNvPr>
          <p:cNvSpPr txBox="1"/>
          <p:nvPr/>
        </p:nvSpPr>
        <p:spPr>
          <a:xfrm>
            <a:off x="753439" y="1753901"/>
            <a:ext cx="2481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D94C"/>
                </a:solidFill>
                <a:latin typeface="Montserrat" panose="02000505000000020004" pitchFamily="2" charset="77"/>
              </a:rPr>
              <a:t>PART 3:</a:t>
            </a:r>
          </a:p>
        </p:txBody>
      </p:sp>
      <p:cxnSp>
        <p:nvCxnSpPr>
          <p:cNvPr id="13" name="Google Shape;341;p48">
            <a:extLst>
              <a:ext uri="{FF2B5EF4-FFF2-40B4-BE49-F238E27FC236}">
                <a16:creationId xmlns:a16="http://schemas.microsoft.com/office/drawing/2014/main" id="{76F24222-FDCB-54D3-6ABC-D0AD0180BA61}"/>
              </a:ext>
            </a:extLst>
          </p:cNvPr>
          <p:cNvCxnSpPr>
            <a:cxnSpLocks/>
          </p:cNvCxnSpPr>
          <p:nvPr/>
        </p:nvCxnSpPr>
        <p:spPr>
          <a:xfrm>
            <a:off x="843199" y="2421848"/>
            <a:ext cx="764519" cy="0"/>
          </a:xfrm>
          <a:prstGeom prst="straightConnector1">
            <a:avLst/>
          </a:prstGeom>
          <a:noFill/>
          <a:ln w="1270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E4A04EB-2910-C0C0-083A-13C78E565C9F}"/>
              </a:ext>
            </a:extLst>
          </p:cNvPr>
          <p:cNvSpPr txBox="1"/>
          <p:nvPr/>
        </p:nvSpPr>
        <p:spPr>
          <a:xfrm>
            <a:off x="765237" y="2644170"/>
            <a:ext cx="34574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D94C"/>
                </a:solidFill>
                <a:latin typeface="Montserrat ExtraBold" pitchFamily="2" charset="77"/>
              </a:rPr>
              <a:t>Enforcement of the Code of Ethics</a:t>
            </a:r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4ECACB23-BC66-8B84-35AF-CBE78C8338C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2731" y="0"/>
            <a:ext cx="6439269" cy="6891759"/>
          </a:xfrm>
          <a:prstGeom prst="rect">
            <a:avLst/>
          </a:prstGeom>
        </p:spPr>
      </p:pic>
      <p:pic>
        <p:nvPicPr>
          <p:cNvPr id="20" name="Picture 19" descr="A blue and black background&#10;&#10;Description automatically generated">
            <a:extLst>
              <a:ext uri="{FF2B5EF4-FFF2-40B4-BE49-F238E27FC236}">
                <a16:creationId xmlns:a16="http://schemas.microsoft.com/office/drawing/2014/main" id="{EE860E9B-DD4C-E6F8-C21B-6F8440C5C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51880"/>
            <a:ext cx="2247900" cy="23241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FBE2885-1B98-6411-6ECC-1271B9FBEB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779070" y="0"/>
            <a:ext cx="2412930" cy="303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172602"/>
      </p:ext>
    </p:extLst>
  </p:cSld>
  <p:clrMapOvr>
    <a:masterClrMapping/>
  </p:clrMapOvr>
  <p:transition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0D0632-3A5C-134E-A5C0-C6C0C0E67DC1}"/>
              </a:ext>
            </a:extLst>
          </p:cNvPr>
          <p:cNvSpPr txBox="1"/>
          <p:nvPr/>
        </p:nvSpPr>
        <p:spPr>
          <a:xfrm>
            <a:off x="521807" y="399120"/>
            <a:ext cx="9246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Enforcement of the Code of Ethics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E23993-9157-A14D-9B3F-F5B2BE158A64}"/>
              </a:ext>
            </a:extLst>
          </p:cNvPr>
          <p:cNvSpPr/>
          <p:nvPr/>
        </p:nvSpPr>
        <p:spPr>
          <a:xfrm>
            <a:off x="606855" y="1431388"/>
            <a:ext cx="990360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Every association is responsible for enforcing the Code.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This includes providing mediation and conducting ethics and arbitration hearings.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Only REALTORS</a:t>
            </a:r>
            <a:r>
              <a:rPr lang="en-US" sz="2400" baseline="30000" dirty="0">
                <a:latin typeface="Montserrat" pitchFamily="2" charset="77"/>
              </a:rPr>
              <a:t>®</a:t>
            </a:r>
            <a:r>
              <a:rPr lang="en-US" sz="2400" dirty="0">
                <a:latin typeface="Montserrat" pitchFamily="2" charset="77"/>
              </a:rPr>
              <a:t> and REALTOR-ASSOCIATES</a:t>
            </a:r>
            <a:r>
              <a:rPr lang="en-US" sz="2400" baseline="30000" dirty="0">
                <a:latin typeface="Montserrat" pitchFamily="2" charset="77"/>
              </a:rPr>
              <a:t>®</a:t>
            </a:r>
            <a:r>
              <a:rPr lang="en-US" sz="2400" dirty="0">
                <a:latin typeface="Montserrat" pitchFamily="2" charset="77"/>
              </a:rPr>
              <a:t> are subject to the Code.</a:t>
            </a:r>
          </a:p>
        </p:txBody>
      </p:sp>
      <p:cxnSp>
        <p:nvCxnSpPr>
          <p:cNvPr id="4" name="Google Shape;341;p48">
            <a:extLst>
              <a:ext uri="{FF2B5EF4-FFF2-40B4-BE49-F238E27FC236}">
                <a16:creationId xmlns:a16="http://schemas.microsoft.com/office/drawing/2014/main" id="{9B2226D5-5238-D240-BA9E-47E87DC63225}"/>
              </a:ext>
            </a:extLst>
          </p:cNvPr>
          <p:cNvCxnSpPr>
            <a:cxnSpLocks/>
          </p:cNvCxnSpPr>
          <p:nvPr/>
        </p:nvCxnSpPr>
        <p:spPr>
          <a:xfrm>
            <a:off x="606854" y="1115370"/>
            <a:ext cx="764519" cy="0"/>
          </a:xfrm>
          <a:prstGeom prst="straightConnector1">
            <a:avLst/>
          </a:prstGeom>
          <a:noFill/>
          <a:ln w="127000" cap="flat" cmpd="sng">
            <a:solidFill>
              <a:srgbClr val="F5E56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" name="Picture 5" descr="A blue and black background&#10;&#10;Description automatically generated">
            <a:extLst>
              <a:ext uri="{FF2B5EF4-FFF2-40B4-BE49-F238E27FC236}">
                <a16:creationId xmlns:a16="http://schemas.microsoft.com/office/drawing/2014/main" id="{F90608A0-0CA7-E1B0-652D-257EDA82F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12D264-CA62-9907-D846-FC264E72B1B8}"/>
              </a:ext>
            </a:extLst>
          </p:cNvPr>
          <p:cNvSpPr txBox="1"/>
          <p:nvPr/>
        </p:nvSpPr>
        <p:spPr>
          <a:xfrm>
            <a:off x="10510464" y="153461"/>
            <a:ext cx="1681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13</a:t>
            </a:r>
          </a:p>
        </p:txBody>
      </p:sp>
    </p:spTree>
    <p:extLst>
      <p:ext uri="{BB962C8B-B14F-4D97-AF65-F5344CB8AC3E}">
        <p14:creationId xmlns:p14="http://schemas.microsoft.com/office/powerpoint/2010/main" val="2749481902"/>
      </p:ext>
    </p:extLst>
  </p:cSld>
  <p:clrMapOvr>
    <a:masterClrMapping/>
  </p:clrMapOvr>
  <p:transition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0D0632-3A5C-134E-A5C0-C6C0C0E67DC1}"/>
              </a:ext>
            </a:extLst>
          </p:cNvPr>
          <p:cNvSpPr txBox="1"/>
          <p:nvPr/>
        </p:nvSpPr>
        <p:spPr>
          <a:xfrm>
            <a:off x="521807" y="399120"/>
            <a:ext cx="9246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Enforcement of the Code of Ethics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E23993-9157-A14D-9B3F-F5B2BE158A64}"/>
              </a:ext>
            </a:extLst>
          </p:cNvPr>
          <p:cNvSpPr/>
          <p:nvPr/>
        </p:nvSpPr>
        <p:spPr>
          <a:xfrm>
            <a:off x="606855" y="1431388"/>
            <a:ext cx="9903609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An association where someone holds membership </a:t>
            </a:r>
            <a:r>
              <a:rPr lang="en-US" sz="2400" b="1" dirty="0">
                <a:solidFill>
                  <a:schemeClr val="tx2"/>
                </a:solidFill>
                <a:latin typeface="Montserrat" pitchFamily="2" charset="77"/>
              </a:rPr>
              <a:t>OR</a:t>
            </a:r>
            <a:r>
              <a:rPr lang="en-US" sz="2400" dirty="0">
                <a:latin typeface="Montserrat" pitchFamily="2" charset="77"/>
              </a:rPr>
              <a:t> gains MLS access has jurisdiction to process ethics complaints and arbitration requests filed against that individual.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Associations do </a:t>
            </a:r>
            <a:r>
              <a:rPr lang="en-US" sz="2400" b="1" dirty="0">
                <a:solidFill>
                  <a:schemeClr val="tx2"/>
                </a:solidFill>
                <a:latin typeface="Montserrat" pitchFamily="2" charset="77"/>
              </a:rPr>
              <a:t>NOT</a:t>
            </a:r>
            <a:r>
              <a:rPr lang="en-US" sz="2400" dirty="0">
                <a:latin typeface="Montserrat" pitchFamily="2" charset="77"/>
              </a:rPr>
              <a:t> determine violations of law and regulation.</a:t>
            </a:r>
          </a:p>
        </p:txBody>
      </p:sp>
      <p:cxnSp>
        <p:nvCxnSpPr>
          <p:cNvPr id="4" name="Google Shape;341;p48">
            <a:extLst>
              <a:ext uri="{FF2B5EF4-FFF2-40B4-BE49-F238E27FC236}">
                <a16:creationId xmlns:a16="http://schemas.microsoft.com/office/drawing/2014/main" id="{9B2226D5-5238-D240-BA9E-47E87DC63225}"/>
              </a:ext>
            </a:extLst>
          </p:cNvPr>
          <p:cNvCxnSpPr>
            <a:cxnSpLocks/>
          </p:cNvCxnSpPr>
          <p:nvPr/>
        </p:nvCxnSpPr>
        <p:spPr>
          <a:xfrm>
            <a:off x="606854" y="1115370"/>
            <a:ext cx="764519" cy="0"/>
          </a:xfrm>
          <a:prstGeom prst="straightConnector1">
            <a:avLst/>
          </a:prstGeom>
          <a:noFill/>
          <a:ln w="127000" cap="flat" cmpd="sng">
            <a:solidFill>
              <a:srgbClr val="F5E56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" name="Picture 5" descr="A blue and black background&#10;&#10;Description automatically generated">
            <a:extLst>
              <a:ext uri="{FF2B5EF4-FFF2-40B4-BE49-F238E27FC236}">
                <a16:creationId xmlns:a16="http://schemas.microsoft.com/office/drawing/2014/main" id="{F90608A0-0CA7-E1B0-652D-257EDA82F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12D264-CA62-9907-D846-FC264E72B1B8}"/>
              </a:ext>
            </a:extLst>
          </p:cNvPr>
          <p:cNvSpPr txBox="1"/>
          <p:nvPr/>
        </p:nvSpPr>
        <p:spPr>
          <a:xfrm>
            <a:off x="10510464" y="153461"/>
            <a:ext cx="1681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13</a:t>
            </a:r>
          </a:p>
        </p:txBody>
      </p:sp>
    </p:spTree>
    <p:extLst>
      <p:ext uri="{BB962C8B-B14F-4D97-AF65-F5344CB8AC3E}">
        <p14:creationId xmlns:p14="http://schemas.microsoft.com/office/powerpoint/2010/main" val="3438982826"/>
      </p:ext>
    </p:extLst>
  </p:cSld>
  <p:clrMapOvr>
    <a:masterClrMapping/>
  </p:clrMapOvr>
  <p:transition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1"/>
          <p:cNvSpPr txBox="1"/>
          <p:nvPr/>
        </p:nvSpPr>
        <p:spPr>
          <a:xfrm>
            <a:off x="433027" y="119868"/>
            <a:ext cx="7989527" cy="698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rgbClr val="000000"/>
              </a:buClr>
              <a:buSzPts val="2500"/>
            </a:pPr>
            <a:r>
              <a:rPr lang="en-US" sz="3200" b="1" dirty="0">
                <a:solidFill>
                  <a:schemeClr val="tx2"/>
                </a:solidFill>
                <a:latin typeface="Montserrat ExtraBold" pitchFamily="2" charset="77"/>
                <a:ea typeface="Montserrat"/>
                <a:cs typeface="Montserrat"/>
                <a:sym typeface="Montserrat"/>
              </a:rPr>
              <a:t>Ice-Breaker Exercise</a:t>
            </a:r>
          </a:p>
        </p:txBody>
      </p:sp>
      <p:cxnSp>
        <p:nvCxnSpPr>
          <p:cNvPr id="7" name="Google Shape;341;p48">
            <a:extLst>
              <a:ext uri="{FF2B5EF4-FFF2-40B4-BE49-F238E27FC236}">
                <a16:creationId xmlns:a16="http://schemas.microsoft.com/office/drawing/2014/main" id="{8FFB3680-7092-5444-87E8-CA3167074B71}"/>
              </a:ext>
            </a:extLst>
          </p:cNvPr>
          <p:cNvCxnSpPr>
            <a:cxnSpLocks/>
          </p:cNvCxnSpPr>
          <p:nvPr/>
        </p:nvCxnSpPr>
        <p:spPr>
          <a:xfrm>
            <a:off x="549653" y="818853"/>
            <a:ext cx="764519" cy="0"/>
          </a:xfrm>
          <a:prstGeom prst="straightConnector1">
            <a:avLst/>
          </a:prstGeom>
          <a:noFill/>
          <a:ln w="127000" cap="flat" cmpd="sng">
            <a:solidFill>
              <a:srgbClr val="F5E5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1F8B7D0-C414-E3A2-6290-080570177E76}"/>
              </a:ext>
            </a:extLst>
          </p:cNvPr>
          <p:cNvSpPr txBox="1"/>
          <p:nvPr/>
        </p:nvSpPr>
        <p:spPr>
          <a:xfrm>
            <a:off x="10322264" y="119868"/>
            <a:ext cx="18125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3</a:t>
            </a: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0037E71C-D2C3-FDDA-E40F-CF0567123A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854739"/>
              </p:ext>
            </p:extLst>
          </p:nvPr>
        </p:nvGraphicFramePr>
        <p:xfrm>
          <a:off x="549653" y="1038372"/>
          <a:ext cx="9151908" cy="569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8184">
                  <a:extLst>
                    <a:ext uri="{9D8B030D-6E8A-4147-A177-3AD203B41FA5}">
                      <a16:colId xmlns:a16="http://schemas.microsoft.com/office/drawing/2014/main" val="2403470118"/>
                    </a:ext>
                  </a:extLst>
                </a:gridCol>
                <a:gridCol w="7327090">
                  <a:extLst>
                    <a:ext uri="{9D8B030D-6E8A-4147-A177-3AD203B41FA5}">
                      <a16:colId xmlns:a16="http://schemas.microsoft.com/office/drawing/2014/main" val="222581153"/>
                    </a:ext>
                  </a:extLst>
                </a:gridCol>
                <a:gridCol w="1226634">
                  <a:extLst>
                    <a:ext uri="{9D8B030D-6E8A-4147-A177-3AD203B41FA5}">
                      <a16:colId xmlns:a16="http://schemas.microsoft.com/office/drawing/2014/main" val="2482202857"/>
                    </a:ext>
                  </a:extLst>
                </a:gridCol>
              </a:tblGrid>
              <a:tr h="301214">
                <a:tc>
                  <a:txBody>
                    <a:bodyPr/>
                    <a:lstStyle/>
                    <a:p>
                      <a:pPr marL="0" indent="0" hangingPunct="0">
                        <a:spcAft>
                          <a:spcPts val="300"/>
                        </a:spcAft>
                        <a:buFont typeface="+mj-lt"/>
                        <a:buNone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1.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hangingPunct="0">
                        <a:spcAft>
                          <a:spcPts val="300"/>
                        </a:spcAft>
                        <a:buFont typeface="+mj-lt"/>
                        <a:buNone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Make only truthful and objective statements.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Montserrat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3577050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2.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Avoid the unauthorized practice of law.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Montserrat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6712175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3.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Participate in professional standards enforcement.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Montserrat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3496358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4.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Keep client funds in separate escrow accounts.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Montserrat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1276676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5.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Receive compensation from one party only with informed consent.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Montserrat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1236879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6.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Respect exclusive relationships.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Montserrat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084139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7.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Cooperate with other brokers.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Montserrat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1050549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8.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Disclose present or contemplated interests in property.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Montserrat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613495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9.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Treat all parties honestly.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Montserrat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0277121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10.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Arbitrate contractual disputes.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Montserrat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9566152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11.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Avoid using epithets or slurs against protected classes.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Montserrat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721164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12.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Make your “true position” known when presenting offers.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Montserrat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4926546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13.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Be competent in your field of practice.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Montserrat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0753628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14.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Get transactional details in writing.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Montserrat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3683598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15.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Disclose pertinent facts.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Montserrat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7256264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16.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Disclose financial benefits from recommending products/services.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Montserrat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5809078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17.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Paint a true picture in advertising.</a:t>
                      </a:r>
                      <a:endParaRPr lang="en-US" sz="1600" b="0" dirty="0">
                        <a:latin typeface="Montserrat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Montserrat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91817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5767526"/>
      </p:ext>
    </p:extLst>
  </p:cSld>
  <p:clrMapOvr>
    <a:masterClrMapping/>
  </p:clrMapOvr>
  <p:transition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341;p48">
            <a:extLst>
              <a:ext uri="{FF2B5EF4-FFF2-40B4-BE49-F238E27FC236}">
                <a16:creationId xmlns:a16="http://schemas.microsoft.com/office/drawing/2014/main" id="{51D0345C-D056-12F2-BC0F-DB7E0A57C4A8}"/>
              </a:ext>
            </a:extLst>
          </p:cNvPr>
          <p:cNvCxnSpPr>
            <a:cxnSpLocks/>
          </p:cNvCxnSpPr>
          <p:nvPr/>
        </p:nvCxnSpPr>
        <p:spPr>
          <a:xfrm>
            <a:off x="606854" y="1667630"/>
            <a:ext cx="764519" cy="0"/>
          </a:xfrm>
          <a:prstGeom prst="straightConnector1">
            <a:avLst/>
          </a:prstGeom>
          <a:noFill/>
          <a:ln w="127000" cap="flat" cmpd="sng">
            <a:solidFill>
              <a:srgbClr val="F5E5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8EDF121-EC68-A703-225C-94897CCAD964}"/>
              </a:ext>
            </a:extLst>
          </p:cNvPr>
          <p:cNvSpPr txBox="1"/>
          <p:nvPr/>
        </p:nvSpPr>
        <p:spPr>
          <a:xfrm>
            <a:off x="1484769" y="1998569"/>
            <a:ext cx="3425938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latin typeface="Montserrat" pitchFamily="2" charset="77"/>
              </a:rPr>
              <a:t>Option #1 – Informal</a:t>
            </a:r>
          </a:p>
          <a:p>
            <a:pPr marL="285750" indent="-285750"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Ombudsman</a:t>
            </a:r>
          </a:p>
          <a:p>
            <a:pPr marL="285750" indent="-285750"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Mediation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BAD4BA-3FC3-5635-1120-A8ED065086B1}"/>
              </a:ext>
            </a:extLst>
          </p:cNvPr>
          <p:cNvSpPr txBox="1"/>
          <p:nvPr/>
        </p:nvSpPr>
        <p:spPr>
          <a:xfrm>
            <a:off x="1484769" y="3660955"/>
            <a:ext cx="3664786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latin typeface="Montserrat" pitchFamily="2" charset="77"/>
              </a:rPr>
              <a:t>Option #2 – Formal</a:t>
            </a:r>
          </a:p>
          <a:p>
            <a:pPr marL="285750" indent="-285750"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Ethics Complaints</a:t>
            </a:r>
          </a:p>
          <a:p>
            <a:pPr marL="285750" indent="-285750"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Arbitration Requests</a:t>
            </a:r>
          </a:p>
        </p:txBody>
      </p:sp>
      <p:pic>
        <p:nvPicPr>
          <p:cNvPr id="6" name="Picture 2" descr="Arbitration Versus Mediation: What's the Difference?">
            <a:extLst>
              <a:ext uri="{FF2B5EF4-FFF2-40B4-BE49-F238E27FC236}">
                <a16:creationId xmlns:a16="http://schemas.microsoft.com/office/drawing/2014/main" id="{ECA2359B-C830-AAB6-22F0-57C0F92BA2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6" r="-48"/>
          <a:stretch/>
        </p:blipFill>
        <p:spPr bwMode="auto">
          <a:xfrm>
            <a:off x="5739829" y="0"/>
            <a:ext cx="64521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6EF1E2-1A51-D5B0-D461-31AACD6BD2F8}"/>
              </a:ext>
            </a:extLst>
          </p:cNvPr>
          <p:cNvSpPr txBox="1"/>
          <p:nvPr/>
        </p:nvSpPr>
        <p:spPr>
          <a:xfrm>
            <a:off x="521807" y="399120"/>
            <a:ext cx="9246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Association Dispute </a:t>
            </a:r>
            <a:b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</a:br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Resolution</a:t>
            </a:r>
          </a:p>
        </p:txBody>
      </p:sp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D46C2644-0156-5F98-8F4D-CC34CBB04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7461" y="0"/>
            <a:ext cx="2082800" cy="2616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B3CDB4-9FCA-AC37-3ADE-1F080994063B}"/>
              </a:ext>
            </a:extLst>
          </p:cNvPr>
          <p:cNvSpPr txBox="1"/>
          <p:nvPr/>
        </p:nvSpPr>
        <p:spPr>
          <a:xfrm>
            <a:off x="10510464" y="153461"/>
            <a:ext cx="1681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13</a:t>
            </a:r>
          </a:p>
        </p:txBody>
      </p:sp>
    </p:spTree>
    <p:extLst>
      <p:ext uri="{BB962C8B-B14F-4D97-AF65-F5344CB8AC3E}">
        <p14:creationId xmlns:p14="http://schemas.microsoft.com/office/powerpoint/2010/main" val="2082806112"/>
      </p:ext>
    </p:extLst>
  </p:cSld>
  <p:clrMapOvr>
    <a:masterClrMapping/>
  </p:clrMapOvr>
  <p:transition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341;p48">
            <a:extLst>
              <a:ext uri="{FF2B5EF4-FFF2-40B4-BE49-F238E27FC236}">
                <a16:creationId xmlns:a16="http://schemas.microsoft.com/office/drawing/2014/main" id="{51D0345C-D056-12F2-BC0F-DB7E0A57C4A8}"/>
              </a:ext>
            </a:extLst>
          </p:cNvPr>
          <p:cNvCxnSpPr>
            <a:cxnSpLocks/>
          </p:cNvCxnSpPr>
          <p:nvPr/>
        </p:nvCxnSpPr>
        <p:spPr>
          <a:xfrm>
            <a:off x="6181047" y="2056929"/>
            <a:ext cx="764519" cy="0"/>
          </a:xfrm>
          <a:prstGeom prst="straightConnector1">
            <a:avLst/>
          </a:prstGeom>
          <a:noFill/>
          <a:ln w="127000" cap="flat" cmpd="sng">
            <a:solidFill>
              <a:srgbClr val="F5E5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76EF1E2-1A51-D5B0-D461-31AACD6BD2F8}"/>
              </a:ext>
            </a:extLst>
          </p:cNvPr>
          <p:cNvSpPr txBox="1"/>
          <p:nvPr/>
        </p:nvSpPr>
        <p:spPr>
          <a:xfrm>
            <a:off x="6096000" y="399120"/>
            <a:ext cx="9246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Informal Dispute </a:t>
            </a:r>
            <a:b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</a:br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Resolution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B3CDB4-9FCA-AC37-3ADE-1F080994063B}"/>
              </a:ext>
            </a:extLst>
          </p:cNvPr>
          <p:cNvSpPr txBox="1"/>
          <p:nvPr/>
        </p:nvSpPr>
        <p:spPr>
          <a:xfrm>
            <a:off x="10510464" y="153461"/>
            <a:ext cx="1681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14</a:t>
            </a:r>
          </a:p>
        </p:txBody>
      </p:sp>
      <p:pic>
        <p:nvPicPr>
          <p:cNvPr id="10" name="Picture 2" descr="Office of Ombudsman - DHS">
            <a:extLst>
              <a:ext uri="{FF2B5EF4-FFF2-40B4-BE49-F238E27FC236}">
                <a16:creationId xmlns:a16="http://schemas.microsoft.com/office/drawing/2014/main" id="{07C3501C-1415-302C-1A77-8C209DEE93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9" r="10371"/>
          <a:stretch/>
        </p:blipFill>
        <p:spPr bwMode="auto">
          <a:xfrm>
            <a:off x="0" y="0"/>
            <a:ext cx="57942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0B2ED7-501E-CCB1-7CD2-C7158F841754}"/>
              </a:ext>
            </a:extLst>
          </p:cNvPr>
          <p:cNvSpPr txBox="1"/>
          <p:nvPr/>
        </p:nvSpPr>
        <p:spPr>
          <a:xfrm>
            <a:off x="6096000" y="1599449"/>
            <a:ext cx="283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Montserrat" pitchFamily="2" charset="77"/>
              </a:rPr>
              <a:t>Ombudsman Program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5C5BEC-54E1-1DAE-DA84-45BF9C14EE4E}"/>
              </a:ext>
            </a:extLst>
          </p:cNvPr>
          <p:cNvSpPr txBox="1"/>
          <p:nvPr/>
        </p:nvSpPr>
        <p:spPr>
          <a:xfrm>
            <a:off x="6106612" y="2266410"/>
            <a:ext cx="5794219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Only available if offered by a </a:t>
            </a:r>
            <a:br>
              <a:rPr lang="en-US" sz="2400" dirty="0">
                <a:latin typeface="Montserrat" pitchFamily="2" charset="77"/>
              </a:rPr>
            </a:br>
            <a:r>
              <a:rPr lang="en-US" sz="2400" dirty="0">
                <a:latin typeface="Montserrat" pitchFamily="2" charset="77"/>
              </a:rPr>
              <a:t>local association.</a:t>
            </a:r>
          </a:p>
          <a:p>
            <a:pPr marL="285750" indent="-285750"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Voluntary process.</a:t>
            </a:r>
          </a:p>
          <a:p>
            <a:pPr marL="285750" indent="-285750"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Ombudsmen may field and respond to inquiries and complaints, solicit responses, and meet with disputing parties.</a:t>
            </a:r>
          </a:p>
          <a:p>
            <a:pPr marL="285750" indent="-285750"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Disputants reserve the right to file a formal ethics complaint.</a:t>
            </a:r>
          </a:p>
        </p:txBody>
      </p:sp>
    </p:spTree>
    <p:extLst>
      <p:ext uri="{BB962C8B-B14F-4D97-AF65-F5344CB8AC3E}">
        <p14:creationId xmlns:p14="http://schemas.microsoft.com/office/powerpoint/2010/main" val="746426098"/>
      </p:ext>
    </p:extLst>
  </p:cSld>
  <p:clrMapOvr>
    <a:masterClrMapping/>
  </p:clrMapOvr>
  <p:transition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4">
            <a:extLst>
              <a:ext uri="{FF2B5EF4-FFF2-40B4-BE49-F238E27FC236}">
                <a16:creationId xmlns:a16="http://schemas.microsoft.com/office/drawing/2014/main" id="{B965FD9A-B322-B278-9219-66E409B43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9140" y="139678"/>
            <a:ext cx="180286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14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C3D54A-8036-33A1-1355-A357BB9D9AF0}"/>
              </a:ext>
            </a:extLst>
          </p:cNvPr>
          <p:cNvSpPr txBox="1"/>
          <p:nvPr/>
        </p:nvSpPr>
        <p:spPr>
          <a:xfrm>
            <a:off x="400692" y="401288"/>
            <a:ext cx="6179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Role of the Ombudsman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E2DDA8-EA24-41E2-A126-04E33E1B30ED}"/>
              </a:ext>
            </a:extLst>
          </p:cNvPr>
          <p:cNvSpPr txBox="1"/>
          <p:nvPr/>
        </p:nvSpPr>
        <p:spPr>
          <a:xfrm>
            <a:off x="400692" y="1047274"/>
            <a:ext cx="9133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Montserrat" pitchFamily="2" charset="77"/>
              </a:rPr>
              <a:t>The ombudsman’s role is primarily communication and conciliation, not adjudication.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F8FD37-DED6-2556-FFA8-35442BABEA41}"/>
              </a:ext>
            </a:extLst>
          </p:cNvPr>
          <p:cNvSpPr txBox="1"/>
          <p:nvPr/>
        </p:nvSpPr>
        <p:spPr>
          <a:xfrm>
            <a:off x="842481" y="2280863"/>
            <a:ext cx="9780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Montserrat" pitchFamily="2" charset="77"/>
              </a:rPr>
              <a:t>Ombudsmen DO:</a:t>
            </a:r>
          </a:p>
          <a:p>
            <a:r>
              <a:rPr lang="en-US" sz="2000" dirty="0">
                <a:latin typeface="Montserrat" pitchFamily="2" charset="77"/>
              </a:rPr>
              <a:t>Anticipate, identify, and resolve misunderstandings and disagreements before matters ripen into disputes and charges of unethical conduct.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EB7CB6-F3E9-E3A3-674C-F6A1F4DCFAF6}"/>
              </a:ext>
            </a:extLst>
          </p:cNvPr>
          <p:cNvSpPr txBox="1"/>
          <p:nvPr/>
        </p:nvSpPr>
        <p:spPr>
          <a:xfrm>
            <a:off x="842480" y="3623120"/>
            <a:ext cx="91337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Montserrat" pitchFamily="2" charset="77"/>
              </a:rPr>
              <a:t>Ombudsmen DO NOT:</a:t>
            </a:r>
          </a:p>
          <a:p>
            <a:r>
              <a:rPr lang="en-US" sz="2000" dirty="0">
                <a:latin typeface="Montserrat" pitchFamily="2" charset="77"/>
              </a:rPr>
              <a:t>Determine whether ethics violations have occurred or who is entitled to what amount of money.</a:t>
            </a:r>
          </a:p>
        </p:txBody>
      </p:sp>
    </p:spTree>
    <p:extLst>
      <p:ext uri="{BB962C8B-B14F-4D97-AF65-F5344CB8AC3E}">
        <p14:creationId xmlns:p14="http://schemas.microsoft.com/office/powerpoint/2010/main" val="2523035025"/>
      </p:ext>
    </p:extLst>
  </p:cSld>
  <p:clrMapOvr>
    <a:masterClrMapping/>
  </p:clrMapOvr>
  <p:transition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FAA280-4393-3879-C2BF-913FDCD6E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71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3E3C9A-D445-2183-B630-A7021DF20593}"/>
              </a:ext>
            </a:extLst>
          </p:cNvPr>
          <p:cNvSpPr txBox="1"/>
          <p:nvPr/>
        </p:nvSpPr>
        <p:spPr>
          <a:xfrm>
            <a:off x="-1" y="4535787"/>
            <a:ext cx="12192000" cy="1754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Montserrat" pitchFamily="2" charset="77"/>
              </a:rPr>
              <a:t>Ombudsmen can help repair breakdowns in communication and develop acceptable resolutions between disputing parties.</a:t>
            </a:r>
          </a:p>
        </p:txBody>
      </p:sp>
      <p:pic>
        <p:nvPicPr>
          <p:cNvPr id="5" name="Picture 4" descr="A blue and black background&#10;&#10;Description automatically generated">
            <a:extLst>
              <a:ext uri="{FF2B5EF4-FFF2-40B4-BE49-F238E27FC236}">
                <a16:creationId xmlns:a16="http://schemas.microsoft.com/office/drawing/2014/main" id="{1DEBF9E1-F343-8426-B11C-34038400B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9201" y="2171"/>
            <a:ext cx="2082800" cy="2616200"/>
          </a:xfrm>
          <a:prstGeom prst="rect">
            <a:avLst/>
          </a:prstGeom>
        </p:spPr>
      </p:pic>
      <p:sp>
        <p:nvSpPr>
          <p:cNvPr id="6" name="TextBox 14">
            <a:extLst>
              <a:ext uri="{FF2B5EF4-FFF2-40B4-BE49-F238E27FC236}">
                <a16:creationId xmlns:a16="http://schemas.microsoft.com/office/drawing/2014/main" id="{8343C0AF-000D-353B-7B7D-901351743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9140" y="139678"/>
            <a:ext cx="180286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14</a:t>
            </a:r>
          </a:p>
        </p:txBody>
      </p:sp>
    </p:spTree>
    <p:extLst>
      <p:ext uri="{BB962C8B-B14F-4D97-AF65-F5344CB8AC3E}">
        <p14:creationId xmlns:p14="http://schemas.microsoft.com/office/powerpoint/2010/main" val="2875920435"/>
      </p:ext>
    </p:extLst>
  </p:cSld>
  <p:clrMapOvr>
    <a:masterClrMapping/>
  </p:clrMapOvr>
  <p:transition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0D0632-3A5C-134E-A5C0-C6C0C0E67DC1}"/>
              </a:ext>
            </a:extLst>
          </p:cNvPr>
          <p:cNvSpPr txBox="1"/>
          <p:nvPr/>
        </p:nvSpPr>
        <p:spPr>
          <a:xfrm>
            <a:off x="521807" y="399120"/>
            <a:ext cx="9799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Informal Dispute Resolution Mediation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E23993-9157-A14D-9B3F-F5B2BE158A64}"/>
              </a:ext>
            </a:extLst>
          </p:cNvPr>
          <p:cNvSpPr/>
          <p:nvPr/>
        </p:nvSpPr>
        <p:spPr>
          <a:xfrm>
            <a:off x="606855" y="1625846"/>
            <a:ext cx="9903609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Voluntary process, unless the Association (at its discretion) requires its REALTOR</a:t>
            </a:r>
            <a:r>
              <a:rPr lang="en-US" sz="2400" baseline="30000" dirty="0">
                <a:latin typeface="Montserrat" pitchFamily="2" charset="77"/>
              </a:rPr>
              <a:t>®</a:t>
            </a:r>
            <a:r>
              <a:rPr lang="en-US" sz="2400" dirty="0">
                <a:latin typeface="Montserrat" pitchFamily="2" charset="77"/>
              </a:rPr>
              <a:t> members to mediate per Article 17.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Enabling bylaw provisions (found in Article VII of the NAR Model Bylaws for Local Member Boards) must be adopted to mandate mediation.</a:t>
            </a:r>
          </a:p>
        </p:txBody>
      </p:sp>
      <p:cxnSp>
        <p:nvCxnSpPr>
          <p:cNvPr id="4" name="Google Shape;341;p48">
            <a:extLst>
              <a:ext uri="{FF2B5EF4-FFF2-40B4-BE49-F238E27FC236}">
                <a16:creationId xmlns:a16="http://schemas.microsoft.com/office/drawing/2014/main" id="{9B2226D5-5238-D240-BA9E-47E87DC63225}"/>
              </a:ext>
            </a:extLst>
          </p:cNvPr>
          <p:cNvCxnSpPr>
            <a:cxnSpLocks/>
          </p:cNvCxnSpPr>
          <p:nvPr/>
        </p:nvCxnSpPr>
        <p:spPr>
          <a:xfrm>
            <a:off x="606854" y="1157623"/>
            <a:ext cx="764519" cy="0"/>
          </a:xfrm>
          <a:prstGeom prst="straightConnector1">
            <a:avLst/>
          </a:prstGeom>
          <a:noFill/>
          <a:ln w="127000" cap="flat" cmpd="sng">
            <a:solidFill>
              <a:srgbClr val="F5E56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" name="Picture 5" descr="A blue and black background&#10;&#10;Description automatically generated">
            <a:extLst>
              <a:ext uri="{FF2B5EF4-FFF2-40B4-BE49-F238E27FC236}">
                <a16:creationId xmlns:a16="http://schemas.microsoft.com/office/drawing/2014/main" id="{F90608A0-0CA7-E1B0-652D-257EDA82F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12D264-CA62-9907-D846-FC264E72B1B8}"/>
              </a:ext>
            </a:extLst>
          </p:cNvPr>
          <p:cNvSpPr txBox="1"/>
          <p:nvPr/>
        </p:nvSpPr>
        <p:spPr>
          <a:xfrm>
            <a:off x="10510464" y="153461"/>
            <a:ext cx="1681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16</a:t>
            </a:r>
          </a:p>
        </p:txBody>
      </p:sp>
    </p:spTree>
    <p:extLst>
      <p:ext uri="{BB962C8B-B14F-4D97-AF65-F5344CB8AC3E}">
        <p14:creationId xmlns:p14="http://schemas.microsoft.com/office/powerpoint/2010/main" val="1420689985"/>
      </p:ext>
    </p:extLst>
  </p:cSld>
  <p:clrMapOvr>
    <a:masterClrMapping/>
  </p:clrMapOvr>
  <p:transition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0D0632-3A5C-134E-A5C0-C6C0C0E67DC1}"/>
              </a:ext>
            </a:extLst>
          </p:cNvPr>
          <p:cNvSpPr txBox="1"/>
          <p:nvPr/>
        </p:nvSpPr>
        <p:spPr>
          <a:xfrm>
            <a:off x="521807" y="399120"/>
            <a:ext cx="9799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Informal Dispute Resolution Mediation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E23993-9157-A14D-9B3F-F5B2BE158A64}"/>
              </a:ext>
            </a:extLst>
          </p:cNvPr>
          <p:cNvSpPr/>
          <p:nvPr/>
        </p:nvSpPr>
        <p:spPr>
          <a:xfrm>
            <a:off x="606855" y="1625846"/>
            <a:ext cx="9903609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Disputing parties meet with a mediator appointed by the association.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Parties create a mutually acceptable resolution of the dispute, rather than go before an arbitration hearing panel.</a:t>
            </a:r>
          </a:p>
        </p:txBody>
      </p:sp>
      <p:cxnSp>
        <p:nvCxnSpPr>
          <p:cNvPr id="4" name="Google Shape;341;p48">
            <a:extLst>
              <a:ext uri="{FF2B5EF4-FFF2-40B4-BE49-F238E27FC236}">
                <a16:creationId xmlns:a16="http://schemas.microsoft.com/office/drawing/2014/main" id="{9B2226D5-5238-D240-BA9E-47E87DC63225}"/>
              </a:ext>
            </a:extLst>
          </p:cNvPr>
          <p:cNvCxnSpPr>
            <a:cxnSpLocks/>
          </p:cNvCxnSpPr>
          <p:nvPr/>
        </p:nvCxnSpPr>
        <p:spPr>
          <a:xfrm>
            <a:off x="606854" y="1157623"/>
            <a:ext cx="764519" cy="0"/>
          </a:xfrm>
          <a:prstGeom prst="straightConnector1">
            <a:avLst/>
          </a:prstGeom>
          <a:noFill/>
          <a:ln w="127000" cap="flat" cmpd="sng">
            <a:solidFill>
              <a:srgbClr val="F5E56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" name="Picture 5" descr="A blue and black background&#10;&#10;Description automatically generated">
            <a:extLst>
              <a:ext uri="{FF2B5EF4-FFF2-40B4-BE49-F238E27FC236}">
                <a16:creationId xmlns:a16="http://schemas.microsoft.com/office/drawing/2014/main" id="{F90608A0-0CA7-E1B0-652D-257EDA82F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12D264-CA62-9907-D846-FC264E72B1B8}"/>
              </a:ext>
            </a:extLst>
          </p:cNvPr>
          <p:cNvSpPr txBox="1"/>
          <p:nvPr/>
        </p:nvSpPr>
        <p:spPr>
          <a:xfrm>
            <a:off x="10510464" y="153461"/>
            <a:ext cx="1681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16</a:t>
            </a:r>
          </a:p>
        </p:txBody>
      </p:sp>
    </p:spTree>
    <p:extLst>
      <p:ext uri="{BB962C8B-B14F-4D97-AF65-F5344CB8AC3E}">
        <p14:creationId xmlns:p14="http://schemas.microsoft.com/office/powerpoint/2010/main" val="463706815"/>
      </p:ext>
    </p:extLst>
  </p:cSld>
  <p:clrMapOvr>
    <a:masterClrMapping/>
  </p:clrMapOvr>
  <p:transition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0D0632-3A5C-134E-A5C0-C6C0C0E67DC1}"/>
              </a:ext>
            </a:extLst>
          </p:cNvPr>
          <p:cNvSpPr txBox="1"/>
          <p:nvPr/>
        </p:nvSpPr>
        <p:spPr>
          <a:xfrm>
            <a:off x="521807" y="399120"/>
            <a:ext cx="9799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Mediation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E23993-9157-A14D-9B3F-F5B2BE158A64}"/>
              </a:ext>
            </a:extLst>
          </p:cNvPr>
          <p:cNvSpPr/>
          <p:nvPr/>
        </p:nvSpPr>
        <p:spPr>
          <a:xfrm>
            <a:off x="606855" y="1625846"/>
            <a:ext cx="990360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Preferred dispute resolution tool by the REALTOR</a:t>
            </a:r>
            <a:r>
              <a:rPr lang="en-US" sz="2400" baseline="30000" dirty="0">
                <a:latin typeface="Montserrat" pitchFamily="2" charset="77"/>
              </a:rPr>
              <a:t>®</a:t>
            </a:r>
            <a:r>
              <a:rPr lang="en-US" sz="2400" dirty="0">
                <a:latin typeface="Montserrat" pitchFamily="2" charset="77"/>
              </a:rPr>
              <a:t> organization. 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Must be available to all REALTORS</a:t>
            </a:r>
            <a:r>
              <a:rPr lang="en-US" sz="2400" baseline="30000" dirty="0">
                <a:latin typeface="Montserrat" pitchFamily="2" charset="77"/>
              </a:rPr>
              <a:t>®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May offer before OR after grievance committee’s review.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If offered before, must be offered again after the grievance committee determines the matter is arbitrable and forwards on to a hearing.</a:t>
            </a:r>
          </a:p>
        </p:txBody>
      </p:sp>
      <p:cxnSp>
        <p:nvCxnSpPr>
          <p:cNvPr id="4" name="Google Shape;341;p48">
            <a:extLst>
              <a:ext uri="{FF2B5EF4-FFF2-40B4-BE49-F238E27FC236}">
                <a16:creationId xmlns:a16="http://schemas.microsoft.com/office/drawing/2014/main" id="{9B2226D5-5238-D240-BA9E-47E87DC63225}"/>
              </a:ext>
            </a:extLst>
          </p:cNvPr>
          <p:cNvCxnSpPr>
            <a:cxnSpLocks/>
          </p:cNvCxnSpPr>
          <p:nvPr/>
        </p:nvCxnSpPr>
        <p:spPr>
          <a:xfrm>
            <a:off x="606854" y="1157623"/>
            <a:ext cx="764519" cy="0"/>
          </a:xfrm>
          <a:prstGeom prst="straightConnector1">
            <a:avLst/>
          </a:prstGeom>
          <a:noFill/>
          <a:ln w="127000" cap="flat" cmpd="sng">
            <a:solidFill>
              <a:srgbClr val="F5E56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" name="Picture 5" descr="A blue and black background&#10;&#10;Description automatically generated">
            <a:extLst>
              <a:ext uri="{FF2B5EF4-FFF2-40B4-BE49-F238E27FC236}">
                <a16:creationId xmlns:a16="http://schemas.microsoft.com/office/drawing/2014/main" id="{F90608A0-0CA7-E1B0-652D-257EDA82F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12D264-CA62-9907-D846-FC264E72B1B8}"/>
              </a:ext>
            </a:extLst>
          </p:cNvPr>
          <p:cNvSpPr txBox="1"/>
          <p:nvPr/>
        </p:nvSpPr>
        <p:spPr>
          <a:xfrm>
            <a:off x="10510464" y="153461"/>
            <a:ext cx="1681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17</a:t>
            </a:r>
          </a:p>
        </p:txBody>
      </p:sp>
    </p:spTree>
    <p:extLst>
      <p:ext uri="{BB962C8B-B14F-4D97-AF65-F5344CB8AC3E}">
        <p14:creationId xmlns:p14="http://schemas.microsoft.com/office/powerpoint/2010/main" val="3589639420"/>
      </p:ext>
    </p:extLst>
  </p:cSld>
  <p:clrMapOvr>
    <a:masterClrMapping/>
  </p:clrMapOvr>
  <p:transition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hat is Mediation in Family Law? - Epstein &amp; Associates">
            <a:extLst>
              <a:ext uri="{FF2B5EF4-FFF2-40B4-BE49-F238E27FC236}">
                <a16:creationId xmlns:a16="http://schemas.microsoft.com/office/drawing/2014/main" id="{1D803E7A-583A-B3CE-7229-AC1623F9EB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1" b="7743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2A625E-EC53-10F4-D0D4-BFD4E9718B2A}"/>
              </a:ext>
            </a:extLst>
          </p:cNvPr>
          <p:cNvSpPr txBox="1">
            <a:spLocks/>
          </p:cNvSpPr>
          <p:nvPr/>
        </p:nvSpPr>
        <p:spPr>
          <a:xfrm>
            <a:off x="645224" y="456370"/>
            <a:ext cx="6210335" cy="150599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2"/>
                </a:solidFill>
                <a:latin typeface="Montserrat ExtraBold" pitchFamily="2" charset="77"/>
              </a:rPr>
              <a:t>Mediation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C1D039-25CF-E614-21A6-020F154A16AC}"/>
              </a:ext>
            </a:extLst>
          </p:cNvPr>
          <p:cNvSpPr txBox="1"/>
          <p:nvPr/>
        </p:nvSpPr>
        <p:spPr>
          <a:xfrm>
            <a:off x="512180" y="1105193"/>
            <a:ext cx="110345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</a:rPr>
              <a:t>If a resolution is reached, parties sign an agreement containing the terms of the settlement, and no arbitration hearing is held.</a:t>
            </a: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C9233D00-9E10-48EE-0C09-7CDFA65E9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9194" y="270483"/>
            <a:ext cx="16002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100" b="1" dirty="0">
                <a:solidFill>
                  <a:schemeClr val="tx2"/>
                </a:solidFill>
                <a:latin typeface="Montserrat" pitchFamily="2" charset="77"/>
              </a:rPr>
              <a:t>PG, Page 17</a:t>
            </a:r>
          </a:p>
        </p:txBody>
      </p:sp>
    </p:spTree>
    <p:extLst>
      <p:ext uri="{BB962C8B-B14F-4D97-AF65-F5344CB8AC3E}">
        <p14:creationId xmlns:p14="http://schemas.microsoft.com/office/powerpoint/2010/main" val="1856624722"/>
      </p:ext>
    </p:extLst>
  </p:cSld>
  <p:clrMapOvr>
    <a:masterClrMapping/>
  </p:clrMapOvr>
  <p:transition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9C970E-680A-8704-39FF-539842D5A59B}"/>
              </a:ext>
            </a:extLst>
          </p:cNvPr>
          <p:cNvSpPr txBox="1"/>
          <p:nvPr/>
        </p:nvSpPr>
        <p:spPr>
          <a:xfrm>
            <a:off x="513411" y="401288"/>
            <a:ext cx="8743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  <a:latin typeface="Montserrat ExtraBold" pitchFamily="2" charset="77"/>
              </a:rPr>
              <a:t>Differences Between Mediation and Arbitration</a:t>
            </a:r>
          </a:p>
        </p:txBody>
      </p:sp>
      <p:sp>
        <p:nvSpPr>
          <p:cNvPr id="3" name="TextBox 14">
            <a:extLst>
              <a:ext uri="{FF2B5EF4-FFF2-40B4-BE49-F238E27FC236}">
                <a16:creationId xmlns:a16="http://schemas.microsoft.com/office/drawing/2014/main" id="{C44AA04D-BBC6-63B6-E711-E7C899EC5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9194" y="270483"/>
            <a:ext cx="16002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100" b="1" dirty="0">
                <a:solidFill>
                  <a:schemeClr val="tx2"/>
                </a:solidFill>
                <a:latin typeface="Montserrat" pitchFamily="2" charset="77"/>
              </a:rPr>
              <a:t>PG, Page 17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BF38F77-6FC4-621C-FA07-2A73B1D442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3789040"/>
              </p:ext>
            </p:extLst>
          </p:nvPr>
        </p:nvGraphicFramePr>
        <p:xfrm>
          <a:off x="2032000" y="2086130"/>
          <a:ext cx="8128000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52176441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5990251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Montserrat" pitchFamily="2" charset="77"/>
                        </a:rPr>
                        <a:t>Mediation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Montserrat" pitchFamily="2" charset="77"/>
                        </a:rPr>
                        <a:t>Arbitration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8602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Montserrat" pitchFamily="2" charset="77"/>
                        </a:rPr>
                        <a:t>Low cost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Montserrat" pitchFamily="2" charset="77"/>
                        </a:rPr>
                        <a:t>Moderate cost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51472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Montserrat" pitchFamily="2" charset="77"/>
                        </a:rPr>
                        <a:t>Little delay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Montserrat" pitchFamily="2" charset="77"/>
                        </a:rPr>
                        <a:t>Moderate delay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9451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Montserrat" pitchFamily="2" charset="77"/>
                        </a:rPr>
                        <a:t>Maximum range of solutions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Montserrat" pitchFamily="2" charset="77"/>
                        </a:rPr>
                        <a:t>Win / loose / split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1445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Montserrat" pitchFamily="2" charset="77"/>
                        </a:rPr>
                        <a:t>Parties control the outcome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Montserrat" pitchFamily="2" charset="77"/>
                        </a:rPr>
                        <a:t>Arbitrators control the outcome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1808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Montserrat" pitchFamily="2" charset="77"/>
                        </a:rPr>
                        <a:t>Uncertain closure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Montserrat" pitchFamily="2" charset="77"/>
                        </a:rPr>
                        <a:t>Definite closure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9406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Montserrat" pitchFamily="2" charset="77"/>
                        </a:rPr>
                        <a:t>Maintains / improves relationships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Montserrat" pitchFamily="2" charset="77"/>
                        </a:rPr>
                        <a:t>May harm relationships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97620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850772"/>
      </p:ext>
    </p:extLst>
  </p:cSld>
  <p:clrMapOvr>
    <a:masterClrMapping/>
  </p:clrMapOvr>
  <p:transition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So, You Received an Ethics Complaint. Now What?">
            <a:extLst>
              <a:ext uri="{FF2B5EF4-FFF2-40B4-BE49-F238E27FC236}">
                <a16:creationId xmlns:a16="http://schemas.microsoft.com/office/drawing/2014/main" id="{48ADF5AA-D0DB-687D-44AA-FF025B247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89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BF8554-2E5F-04ED-E8A4-315A3229873E}"/>
              </a:ext>
            </a:extLst>
          </p:cNvPr>
          <p:cNvSpPr txBox="1"/>
          <p:nvPr/>
        </p:nvSpPr>
        <p:spPr>
          <a:xfrm>
            <a:off x="872163" y="898290"/>
            <a:ext cx="5048803" cy="1200329"/>
          </a:xfrm>
          <a:prstGeom prst="rect">
            <a:avLst/>
          </a:prstGeom>
          <a:solidFill>
            <a:schemeClr val="bg1">
              <a:alpha val="53575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Montserrat" pitchFamily="2" charset="77"/>
              </a:rPr>
              <a:t>WHO</a:t>
            </a:r>
            <a:r>
              <a:rPr lang="en-US" sz="3600" dirty="0">
                <a:latin typeface="Montserrat" pitchFamily="2" charset="77"/>
              </a:rPr>
              <a:t> can file an ethics complaint?</a:t>
            </a:r>
          </a:p>
        </p:txBody>
      </p:sp>
      <p:pic>
        <p:nvPicPr>
          <p:cNvPr id="4" name="Picture 3" descr="A blue and black background&#10;&#10;Description automatically generated">
            <a:extLst>
              <a:ext uri="{FF2B5EF4-FFF2-40B4-BE49-F238E27FC236}">
                <a16:creationId xmlns:a16="http://schemas.microsoft.com/office/drawing/2014/main" id="{524D2BB3-05CE-9133-BE46-F9AF6B0FD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  <p:pic>
        <p:nvPicPr>
          <p:cNvPr id="6" name="Picture 5" descr="A blue and black background&#10;&#10;Description automatically generated">
            <a:extLst>
              <a:ext uri="{FF2B5EF4-FFF2-40B4-BE49-F238E27FC236}">
                <a16:creationId xmlns:a16="http://schemas.microsoft.com/office/drawing/2014/main" id="{BC2A6774-512C-B548-F423-458340CEF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33900"/>
            <a:ext cx="2247900" cy="2324100"/>
          </a:xfrm>
          <a:prstGeom prst="rect">
            <a:avLst/>
          </a:prstGeom>
        </p:spPr>
      </p:pic>
      <p:sp>
        <p:nvSpPr>
          <p:cNvPr id="7" name="TextBox 14">
            <a:extLst>
              <a:ext uri="{FF2B5EF4-FFF2-40B4-BE49-F238E27FC236}">
                <a16:creationId xmlns:a16="http://schemas.microsoft.com/office/drawing/2014/main" id="{7B1A168D-FF32-B7E7-8863-92932C377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9194" y="270483"/>
            <a:ext cx="16002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18</a:t>
            </a:r>
          </a:p>
        </p:txBody>
      </p:sp>
    </p:spTree>
    <p:extLst>
      <p:ext uri="{BB962C8B-B14F-4D97-AF65-F5344CB8AC3E}">
        <p14:creationId xmlns:p14="http://schemas.microsoft.com/office/powerpoint/2010/main" val="2695373596"/>
      </p:ext>
    </p:extLst>
  </p:cSld>
  <p:clrMapOvr>
    <a:masterClrMapping/>
  </p:clrMapOvr>
  <p:transition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1"/>
          <p:cNvSpPr txBox="1"/>
          <p:nvPr/>
        </p:nvSpPr>
        <p:spPr>
          <a:xfrm>
            <a:off x="433027" y="119868"/>
            <a:ext cx="7989527" cy="698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rgbClr val="000000"/>
              </a:buClr>
              <a:buSzPts val="2500"/>
            </a:pPr>
            <a:r>
              <a:rPr lang="en-US" sz="3200" b="1" dirty="0">
                <a:solidFill>
                  <a:schemeClr val="tx2"/>
                </a:solidFill>
                <a:latin typeface="Montserrat ExtraBold" pitchFamily="2" charset="77"/>
                <a:ea typeface="Montserrat"/>
                <a:cs typeface="Montserrat"/>
                <a:sym typeface="Montserrat"/>
              </a:rPr>
              <a:t>Ice-Breaker Answers</a:t>
            </a:r>
          </a:p>
        </p:txBody>
      </p:sp>
      <p:cxnSp>
        <p:nvCxnSpPr>
          <p:cNvPr id="7" name="Google Shape;341;p48">
            <a:extLst>
              <a:ext uri="{FF2B5EF4-FFF2-40B4-BE49-F238E27FC236}">
                <a16:creationId xmlns:a16="http://schemas.microsoft.com/office/drawing/2014/main" id="{8FFB3680-7092-5444-87E8-CA3167074B71}"/>
              </a:ext>
            </a:extLst>
          </p:cNvPr>
          <p:cNvCxnSpPr>
            <a:cxnSpLocks/>
          </p:cNvCxnSpPr>
          <p:nvPr/>
        </p:nvCxnSpPr>
        <p:spPr>
          <a:xfrm>
            <a:off x="549653" y="818853"/>
            <a:ext cx="764519" cy="0"/>
          </a:xfrm>
          <a:prstGeom prst="straightConnector1">
            <a:avLst/>
          </a:prstGeom>
          <a:noFill/>
          <a:ln w="127000" cap="flat" cmpd="sng">
            <a:solidFill>
              <a:srgbClr val="F5E5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1F8B7D0-C414-E3A2-6290-080570177E76}"/>
              </a:ext>
            </a:extLst>
          </p:cNvPr>
          <p:cNvSpPr txBox="1"/>
          <p:nvPr/>
        </p:nvSpPr>
        <p:spPr>
          <a:xfrm>
            <a:off x="10535056" y="119868"/>
            <a:ext cx="16569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2</a:t>
            </a: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0037E71C-D2C3-FDDA-E40F-CF0567123A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3791587"/>
              </p:ext>
            </p:extLst>
          </p:nvPr>
        </p:nvGraphicFramePr>
        <p:xfrm>
          <a:off x="549653" y="1038372"/>
          <a:ext cx="9151908" cy="569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8184">
                  <a:extLst>
                    <a:ext uri="{9D8B030D-6E8A-4147-A177-3AD203B41FA5}">
                      <a16:colId xmlns:a16="http://schemas.microsoft.com/office/drawing/2014/main" val="2403470118"/>
                    </a:ext>
                  </a:extLst>
                </a:gridCol>
                <a:gridCol w="7327090">
                  <a:extLst>
                    <a:ext uri="{9D8B030D-6E8A-4147-A177-3AD203B41FA5}">
                      <a16:colId xmlns:a16="http://schemas.microsoft.com/office/drawing/2014/main" val="222581153"/>
                    </a:ext>
                  </a:extLst>
                </a:gridCol>
                <a:gridCol w="1226634">
                  <a:extLst>
                    <a:ext uri="{9D8B030D-6E8A-4147-A177-3AD203B41FA5}">
                      <a16:colId xmlns:a16="http://schemas.microsoft.com/office/drawing/2014/main" val="2482202857"/>
                    </a:ext>
                  </a:extLst>
                </a:gridCol>
              </a:tblGrid>
              <a:tr h="301214">
                <a:tc>
                  <a:txBody>
                    <a:bodyPr/>
                    <a:lstStyle/>
                    <a:p>
                      <a:pPr marL="0" indent="0" hangingPunct="0">
                        <a:spcAft>
                          <a:spcPts val="300"/>
                        </a:spcAft>
                        <a:buFont typeface="+mj-lt"/>
                        <a:buNone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1.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hangingPunct="0">
                        <a:spcAft>
                          <a:spcPts val="300"/>
                        </a:spcAft>
                        <a:buFont typeface="+mj-lt"/>
                        <a:buNone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Make only truthful and objective statements.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Article 15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3577050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2.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Avoid the unauthorized practice of law.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Article 13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6712175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3.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Participate in professional standards enforcement.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Article 14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3496358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4.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Keep client funds in separate escrow accounts.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Article 8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1276676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5.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Receive compensation from one party only with informed consent.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Article 7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1236879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6.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Respect exclusive relationships.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Article 16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084139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7.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Cooperate with other brokers.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Article 3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1050549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8.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Disclose present or contemplated interests in property.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Article 5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613495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9.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Treat all parties honestly.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Article 1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0277121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10.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Arbitrate contractual disputes.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Article 17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9566152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11.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Avoid using epithets or slurs against protected classes.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Article 10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721164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12.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Make your “true position” known when presenting offers.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Article 4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4926546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13.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Be competent in your field of practice.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Article 11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0753628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14.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Get transactional details in writing.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Article 9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3683598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15.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Disclose pertinent facts.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Article 2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7256264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16.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Disclose financial benefits from recommending products/services.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Article 6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5809078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17.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Paint a true picture in advertising.</a:t>
                      </a:r>
                      <a:endParaRPr lang="en-US" sz="1600" b="0" dirty="0">
                        <a:latin typeface="Montserrat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Article 12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91817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4123230"/>
      </p:ext>
    </p:extLst>
  </p:cSld>
  <p:clrMapOvr>
    <a:masterClrMapping/>
  </p:clrMapOvr>
  <p:transition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41F967-2689-5BC5-0FDB-5A17B5836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5" y="0"/>
            <a:ext cx="1218072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0D0632-3A5C-134E-A5C0-C6C0C0E67DC1}"/>
              </a:ext>
            </a:extLst>
          </p:cNvPr>
          <p:cNvSpPr txBox="1"/>
          <p:nvPr/>
        </p:nvSpPr>
        <p:spPr>
          <a:xfrm>
            <a:off x="521807" y="399120"/>
            <a:ext cx="57069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Grievance Committee in Ethics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E23993-9157-A14D-9B3F-F5B2BE158A64}"/>
              </a:ext>
            </a:extLst>
          </p:cNvPr>
          <p:cNvSpPr/>
          <p:nvPr/>
        </p:nvSpPr>
        <p:spPr>
          <a:xfrm>
            <a:off x="521807" y="1910990"/>
            <a:ext cx="52688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Is there a </a:t>
            </a:r>
            <a:r>
              <a:rPr lang="en-US" sz="2400" b="1" dirty="0">
                <a:solidFill>
                  <a:schemeClr val="tx2"/>
                </a:solidFill>
                <a:latin typeface="Montserrat" pitchFamily="2" charset="77"/>
              </a:rPr>
              <a:t>POTENTIAL</a:t>
            </a:r>
            <a:r>
              <a:rPr lang="en-US" sz="2400" dirty="0">
                <a:latin typeface="Montserrat" pitchFamily="2" charset="77"/>
              </a:rPr>
              <a:t> violation of the Code of Ethics?</a:t>
            </a:r>
          </a:p>
        </p:txBody>
      </p:sp>
      <p:cxnSp>
        <p:nvCxnSpPr>
          <p:cNvPr id="4" name="Google Shape;341;p48">
            <a:extLst>
              <a:ext uri="{FF2B5EF4-FFF2-40B4-BE49-F238E27FC236}">
                <a16:creationId xmlns:a16="http://schemas.microsoft.com/office/drawing/2014/main" id="{9B2226D5-5238-D240-BA9E-47E87DC63225}"/>
              </a:ext>
            </a:extLst>
          </p:cNvPr>
          <p:cNvCxnSpPr>
            <a:cxnSpLocks/>
          </p:cNvCxnSpPr>
          <p:nvPr/>
        </p:nvCxnSpPr>
        <p:spPr>
          <a:xfrm>
            <a:off x="606854" y="1664617"/>
            <a:ext cx="764519" cy="0"/>
          </a:xfrm>
          <a:prstGeom prst="straightConnector1">
            <a:avLst/>
          </a:prstGeom>
          <a:noFill/>
          <a:ln w="127000" cap="flat" cmpd="sng">
            <a:solidFill>
              <a:srgbClr val="F5E56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" name="Picture 5" descr="A blue and black background&#10;&#10;Description automatically generated">
            <a:extLst>
              <a:ext uri="{FF2B5EF4-FFF2-40B4-BE49-F238E27FC236}">
                <a16:creationId xmlns:a16="http://schemas.microsoft.com/office/drawing/2014/main" id="{F90608A0-0CA7-E1B0-652D-257EDA82F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12D264-CA62-9907-D846-FC264E72B1B8}"/>
              </a:ext>
            </a:extLst>
          </p:cNvPr>
          <p:cNvSpPr txBox="1"/>
          <p:nvPr/>
        </p:nvSpPr>
        <p:spPr>
          <a:xfrm>
            <a:off x="10510464" y="153461"/>
            <a:ext cx="1681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18</a:t>
            </a:r>
          </a:p>
        </p:txBody>
      </p:sp>
      <p:pic>
        <p:nvPicPr>
          <p:cNvPr id="9" name="Picture 8" descr="A blue and black background&#10;&#10;Description automatically generated">
            <a:extLst>
              <a:ext uri="{FF2B5EF4-FFF2-40B4-BE49-F238E27FC236}">
                <a16:creationId xmlns:a16="http://schemas.microsoft.com/office/drawing/2014/main" id="{3E1ABBC8-5300-7EA2-EF30-5480A68A3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5" y="4533900"/>
            <a:ext cx="22479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90560"/>
      </p:ext>
    </p:extLst>
  </p:cSld>
  <p:clrMapOvr>
    <a:masterClrMapping/>
  </p:clrMapOvr>
  <p:transition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0D0632-3A5C-134E-A5C0-C6C0C0E67DC1}"/>
              </a:ext>
            </a:extLst>
          </p:cNvPr>
          <p:cNvSpPr txBox="1"/>
          <p:nvPr/>
        </p:nvSpPr>
        <p:spPr>
          <a:xfrm>
            <a:off x="521807" y="399120"/>
            <a:ext cx="9799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Ethics Hearing Panel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E23993-9157-A14D-9B3F-F5B2BE158A64}"/>
              </a:ext>
            </a:extLst>
          </p:cNvPr>
          <p:cNvSpPr/>
          <p:nvPr/>
        </p:nvSpPr>
        <p:spPr>
          <a:xfrm>
            <a:off x="606855" y="1625846"/>
            <a:ext cx="9903609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Following a hearing, the panel decides whether the Code of Ethics has been violated, proven </a:t>
            </a:r>
            <a:r>
              <a:rPr lang="en-US" sz="2400" b="1" dirty="0">
                <a:solidFill>
                  <a:schemeClr val="tx2"/>
                </a:solidFill>
                <a:latin typeface="Montserrat" pitchFamily="2" charset="77"/>
              </a:rPr>
              <a:t>through Clear, Strong, and convincing </a:t>
            </a:r>
            <a:r>
              <a:rPr lang="en-US" sz="2400" dirty="0">
                <a:latin typeface="Montserrat" pitchFamily="2" charset="77"/>
              </a:rPr>
              <a:t>evidence.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If a Code violation is found, then the panel also determines the discipline.</a:t>
            </a:r>
          </a:p>
        </p:txBody>
      </p:sp>
      <p:cxnSp>
        <p:nvCxnSpPr>
          <p:cNvPr id="4" name="Google Shape;341;p48">
            <a:extLst>
              <a:ext uri="{FF2B5EF4-FFF2-40B4-BE49-F238E27FC236}">
                <a16:creationId xmlns:a16="http://schemas.microsoft.com/office/drawing/2014/main" id="{9B2226D5-5238-D240-BA9E-47E87DC63225}"/>
              </a:ext>
            </a:extLst>
          </p:cNvPr>
          <p:cNvCxnSpPr>
            <a:cxnSpLocks/>
          </p:cNvCxnSpPr>
          <p:nvPr/>
        </p:nvCxnSpPr>
        <p:spPr>
          <a:xfrm>
            <a:off x="606854" y="1157623"/>
            <a:ext cx="764519" cy="0"/>
          </a:xfrm>
          <a:prstGeom prst="straightConnector1">
            <a:avLst/>
          </a:prstGeom>
          <a:noFill/>
          <a:ln w="127000" cap="flat" cmpd="sng">
            <a:solidFill>
              <a:srgbClr val="F5E5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112D264-CA62-9907-D846-FC264E72B1B8}"/>
              </a:ext>
            </a:extLst>
          </p:cNvPr>
          <p:cNvSpPr txBox="1"/>
          <p:nvPr/>
        </p:nvSpPr>
        <p:spPr>
          <a:xfrm>
            <a:off x="10510464" y="153461"/>
            <a:ext cx="1681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18</a:t>
            </a:r>
          </a:p>
        </p:txBody>
      </p:sp>
    </p:spTree>
    <p:extLst>
      <p:ext uri="{BB962C8B-B14F-4D97-AF65-F5344CB8AC3E}">
        <p14:creationId xmlns:p14="http://schemas.microsoft.com/office/powerpoint/2010/main" val="1714168976"/>
      </p:ext>
    </p:extLst>
  </p:cSld>
  <p:clrMapOvr>
    <a:masterClrMapping/>
  </p:clrMapOvr>
  <p:transition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0D0632-3A5C-134E-A5C0-C6C0C0E67DC1}"/>
              </a:ext>
            </a:extLst>
          </p:cNvPr>
          <p:cNvSpPr txBox="1"/>
          <p:nvPr/>
        </p:nvSpPr>
        <p:spPr>
          <a:xfrm>
            <a:off x="521807" y="399120"/>
            <a:ext cx="9799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Authorized Discipline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E23993-9157-A14D-9B3F-F5B2BE158A64}"/>
              </a:ext>
            </a:extLst>
          </p:cNvPr>
          <p:cNvSpPr/>
          <p:nvPr/>
        </p:nvSpPr>
        <p:spPr>
          <a:xfrm>
            <a:off x="606855" y="1444571"/>
            <a:ext cx="9903609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Letter of warning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Letter of reprimand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Education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Fine, not to exceed $15,000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Probation of one year or less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Suspension of not less than 30 days, nor more than one year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Expulsion from membership for one to three years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Suspension or termination of MLS privileges</a:t>
            </a:r>
          </a:p>
        </p:txBody>
      </p:sp>
      <p:cxnSp>
        <p:nvCxnSpPr>
          <p:cNvPr id="4" name="Google Shape;341;p48">
            <a:extLst>
              <a:ext uri="{FF2B5EF4-FFF2-40B4-BE49-F238E27FC236}">
                <a16:creationId xmlns:a16="http://schemas.microsoft.com/office/drawing/2014/main" id="{9B2226D5-5238-D240-BA9E-47E87DC63225}"/>
              </a:ext>
            </a:extLst>
          </p:cNvPr>
          <p:cNvCxnSpPr>
            <a:cxnSpLocks/>
          </p:cNvCxnSpPr>
          <p:nvPr/>
        </p:nvCxnSpPr>
        <p:spPr>
          <a:xfrm>
            <a:off x="606854" y="1157623"/>
            <a:ext cx="764519" cy="0"/>
          </a:xfrm>
          <a:prstGeom prst="straightConnector1">
            <a:avLst/>
          </a:prstGeom>
          <a:noFill/>
          <a:ln w="127000" cap="flat" cmpd="sng">
            <a:solidFill>
              <a:srgbClr val="F5E5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112D264-CA62-9907-D846-FC264E72B1B8}"/>
              </a:ext>
            </a:extLst>
          </p:cNvPr>
          <p:cNvSpPr txBox="1"/>
          <p:nvPr/>
        </p:nvSpPr>
        <p:spPr>
          <a:xfrm>
            <a:off x="10510464" y="153461"/>
            <a:ext cx="1681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18</a:t>
            </a:r>
          </a:p>
        </p:txBody>
      </p:sp>
    </p:spTree>
    <p:extLst>
      <p:ext uri="{BB962C8B-B14F-4D97-AF65-F5344CB8AC3E}">
        <p14:creationId xmlns:p14="http://schemas.microsoft.com/office/powerpoint/2010/main" val="343337425"/>
      </p:ext>
    </p:extLst>
  </p:cSld>
  <p:clrMapOvr>
    <a:masterClrMapping/>
  </p:clrMapOvr>
  <p:transition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8D3D92-5BE6-62F2-1A87-AC38BE6B02C3}"/>
              </a:ext>
            </a:extLst>
          </p:cNvPr>
          <p:cNvSpPr txBox="1"/>
          <p:nvPr/>
        </p:nvSpPr>
        <p:spPr>
          <a:xfrm>
            <a:off x="10510464" y="153461"/>
            <a:ext cx="1681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18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C87C8D-7B55-EDC3-6DC9-83CCA8F4DFC2}"/>
              </a:ext>
            </a:extLst>
          </p:cNvPr>
          <p:cNvSpPr txBox="1"/>
          <p:nvPr/>
        </p:nvSpPr>
        <p:spPr>
          <a:xfrm>
            <a:off x="1149790" y="1294646"/>
            <a:ext cx="61201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Montserrat" pitchFamily="2" charset="77"/>
              </a:rPr>
              <a:t>The primary emphasis of discipline is educational, to create a heightened awareness of and appreciation for the Code of Ethics.</a:t>
            </a:r>
          </a:p>
        </p:txBody>
      </p:sp>
      <p:pic>
        <p:nvPicPr>
          <p:cNvPr id="4" name="Picture 4" descr="C:\Documents and Settings\rgansho\Local Settings\Temporary Internet Files\Content.IE5\AROD2X87\MCj04395920000[1].png">
            <a:extLst>
              <a:ext uri="{FF2B5EF4-FFF2-40B4-BE49-F238E27FC236}">
                <a16:creationId xmlns:a16="http://schemas.microsoft.com/office/drawing/2014/main" id="{DCCCB8C8-564B-3AEF-1980-02F4E9F16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719" y="1294646"/>
            <a:ext cx="3062288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0620656"/>
      </p:ext>
    </p:extLst>
  </p:cSld>
  <p:clrMapOvr>
    <a:masterClrMapping/>
  </p:clrMapOvr>
  <p:transition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rbitration Versus Mediation: What's the Difference?">
            <a:extLst>
              <a:ext uri="{FF2B5EF4-FFF2-40B4-BE49-F238E27FC236}">
                <a16:creationId xmlns:a16="http://schemas.microsoft.com/office/drawing/2014/main" id="{EC104150-EB32-1AF3-DCD5-95ECB3CEE3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6" r="-48"/>
          <a:stretch/>
        </p:blipFill>
        <p:spPr bwMode="auto">
          <a:xfrm>
            <a:off x="0" y="0"/>
            <a:ext cx="64521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3A0BC70-D3A3-CDBC-D34A-E80E97DE8DD7}"/>
              </a:ext>
            </a:extLst>
          </p:cNvPr>
          <p:cNvSpPr txBox="1">
            <a:spLocks/>
          </p:cNvSpPr>
          <p:nvPr/>
        </p:nvSpPr>
        <p:spPr>
          <a:xfrm>
            <a:off x="6528710" y="349420"/>
            <a:ext cx="5375433" cy="15059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2"/>
                </a:solidFill>
                <a:latin typeface="Montserrat ExtraBold" pitchFamily="2" charset="77"/>
              </a:rPr>
              <a:t>Filing an Arbitration </a:t>
            </a:r>
          </a:p>
          <a:p>
            <a:r>
              <a:rPr lang="en-US" b="1" dirty="0">
                <a:solidFill>
                  <a:schemeClr val="tx2"/>
                </a:solidFill>
                <a:latin typeface="Montserrat ExtraBold" pitchFamily="2" charset="77"/>
              </a:rPr>
              <a:t>Request</a:t>
            </a:r>
          </a:p>
        </p:txBody>
      </p:sp>
      <p:sp>
        <p:nvSpPr>
          <p:cNvPr id="20" name="TextBox 14">
            <a:extLst>
              <a:ext uri="{FF2B5EF4-FFF2-40B4-BE49-F238E27FC236}">
                <a16:creationId xmlns:a16="http://schemas.microsoft.com/office/drawing/2014/main" id="{45A8ADFD-E479-15CD-CAE9-25CC0E3A5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9194" y="153752"/>
            <a:ext cx="18228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19</a:t>
            </a:r>
          </a:p>
        </p:txBody>
      </p:sp>
      <p:pic>
        <p:nvPicPr>
          <p:cNvPr id="6" name="Picture 5" descr="A blue and black background&#10;&#10;Description automatically generated">
            <a:extLst>
              <a:ext uri="{FF2B5EF4-FFF2-40B4-BE49-F238E27FC236}">
                <a16:creationId xmlns:a16="http://schemas.microsoft.com/office/drawing/2014/main" id="{2E3D6816-B172-06F0-9574-7B8EAFEDB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44837"/>
            <a:ext cx="2247900" cy="2324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352BC3-FBBE-1389-3F20-47E7F12BD76B}"/>
              </a:ext>
            </a:extLst>
          </p:cNvPr>
          <p:cNvSpPr txBox="1"/>
          <p:nvPr/>
        </p:nvSpPr>
        <p:spPr>
          <a:xfrm>
            <a:off x="6528710" y="2640593"/>
            <a:ext cx="4934139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§"/>
            </a:pPr>
            <a:r>
              <a:rPr lang="en-US" sz="2200" dirty="0">
                <a:latin typeface="Montserrat" pitchFamily="2" charset="77"/>
              </a:rPr>
              <a:t>Arbitration is conducted under Article 17 of the Code of Ethics </a:t>
            </a:r>
            <a:r>
              <a:rPr lang="en-US" sz="2200" b="1" dirty="0">
                <a:solidFill>
                  <a:schemeClr val="tx2"/>
                </a:solidFill>
                <a:latin typeface="Montserrat" pitchFamily="2" charset="77"/>
              </a:rPr>
              <a:t>AND</a:t>
            </a:r>
            <a:r>
              <a:rPr lang="en-US" sz="2200" dirty="0">
                <a:latin typeface="Montserrat" pitchFamily="2" charset="77"/>
              </a:rPr>
              <a:t> under a state’s arbitration statute (if any).</a:t>
            </a:r>
          </a:p>
          <a:p>
            <a:pPr marL="285750" indent="-285750"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§"/>
            </a:pPr>
            <a:r>
              <a:rPr lang="en-US" sz="2200" dirty="0">
                <a:latin typeface="Montserrat" pitchFamily="2" charset="77"/>
              </a:rPr>
              <a:t>Article 17 provides that arbitration occurs under the following circumstances…</a:t>
            </a:r>
          </a:p>
        </p:txBody>
      </p:sp>
    </p:spTree>
    <p:extLst>
      <p:ext uri="{BB962C8B-B14F-4D97-AF65-F5344CB8AC3E}">
        <p14:creationId xmlns:p14="http://schemas.microsoft.com/office/powerpoint/2010/main" val="1391521128"/>
      </p:ext>
    </p:extLst>
  </p:cSld>
  <p:clrMapOvr>
    <a:masterClrMapping/>
  </p:clrMapOvr>
  <p:transition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2BC60D8-D68D-C5B6-13D5-9BF97736AA04}"/>
              </a:ext>
            </a:extLst>
          </p:cNvPr>
          <p:cNvSpPr txBox="1">
            <a:spLocks/>
          </p:cNvSpPr>
          <p:nvPr/>
        </p:nvSpPr>
        <p:spPr>
          <a:xfrm>
            <a:off x="457200" y="438370"/>
            <a:ext cx="8305800" cy="5220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US" altLang="en-US" dirty="0">
                <a:solidFill>
                  <a:schemeClr val="tx2"/>
                </a:solidFill>
              </a:rPr>
              <a:t>Arbitration and Article 17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E37F552-49CF-A6F8-7911-E6A4B39E615E}"/>
              </a:ext>
            </a:extLst>
          </p:cNvPr>
          <p:cNvSpPr txBox="1">
            <a:spLocks/>
          </p:cNvSpPr>
          <p:nvPr/>
        </p:nvSpPr>
        <p:spPr>
          <a:xfrm>
            <a:off x="457200" y="1371600"/>
            <a:ext cx="8153400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/>
              <a:t>Contractual or specific non-contractual disputes, as defined by Standard of Practice 17-4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/>
              <a:t>Between REALTORS</a:t>
            </a:r>
            <a:r>
              <a:rPr lang="en-US" altLang="en-US" sz="2400" baseline="30000" dirty="0"/>
              <a:t>®</a:t>
            </a:r>
            <a:r>
              <a:rPr lang="en-US" altLang="en-US" sz="2400" dirty="0"/>
              <a:t> (principals)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/>
              <a:t>Arising out of their relationship as REALTORS</a:t>
            </a:r>
            <a:r>
              <a:rPr lang="en-US" altLang="en-US" sz="2400" baseline="30000" dirty="0"/>
              <a:t>®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CE97CF-D81F-A8E7-396B-F3CF378815BB}"/>
              </a:ext>
            </a:extLst>
          </p:cNvPr>
          <p:cNvSpPr txBox="1"/>
          <p:nvPr/>
        </p:nvSpPr>
        <p:spPr>
          <a:xfrm>
            <a:off x="649663" y="3521798"/>
            <a:ext cx="776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Montserrat" pitchFamily="2" charset="77"/>
              </a:rPr>
              <a:t>NOTE:</a:t>
            </a:r>
            <a:r>
              <a:rPr lang="en-US" dirty="0">
                <a:latin typeface="Montserrat" pitchFamily="2" charset="77"/>
              </a:rPr>
              <a:t>  Clients also may arbitrate with their REALTOR</a:t>
            </a:r>
            <a:r>
              <a:rPr lang="en-US" baseline="30000" dirty="0">
                <a:latin typeface="Montserrat" pitchFamily="2" charset="77"/>
              </a:rPr>
              <a:t>®</a:t>
            </a:r>
            <a:r>
              <a:rPr lang="en-US" dirty="0">
                <a:latin typeface="Montserrat" pitchFamily="2" charset="77"/>
              </a:rPr>
              <a:t> principals.</a:t>
            </a: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7575D8C5-8159-98FF-243B-8CC90CEC3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9194" y="202387"/>
            <a:ext cx="18228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19</a:t>
            </a:r>
          </a:p>
        </p:txBody>
      </p:sp>
    </p:spTree>
    <p:extLst>
      <p:ext uri="{BB962C8B-B14F-4D97-AF65-F5344CB8AC3E}">
        <p14:creationId xmlns:p14="http://schemas.microsoft.com/office/powerpoint/2010/main" val="2147614919"/>
      </p:ext>
    </p:extLst>
  </p:cSld>
  <p:clrMapOvr>
    <a:masterClrMapping/>
  </p:clrMapOvr>
  <p:transition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39639F-C95E-8649-063B-DC353936C878}"/>
              </a:ext>
            </a:extLst>
          </p:cNvPr>
          <p:cNvSpPr txBox="1"/>
          <p:nvPr/>
        </p:nvSpPr>
        <p:spPr>
          <a:xfrm>
            <a:off x="571500" y="412428"/>
            <a:ext cx="9086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Grievance Committee in Arbitration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E44A6C-E7C5-3F29-01BB-0B35AF3C35D8}"/>
              </a:ext>
            </a:extLst>
          </p:cNvPr>
          <p:cNvSpPr/>
          <p:nvPr/>
        </p:nvSpPr>
        <p:spPr>
          <a:xfrm>
            <a:off x="285749" y="1272669"/>
            <a:ext cx="10558463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hangingPunct="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Is there an 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arbitrable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 issue?</a:t>
            </a:r>
          </a:p>
          <a:p>
            <a:pPr lvl="1" hangingPunct="0">
              <a:spcAft>
                <a:spcPts val="1200"/>
              </a:spcAft>
              <a:buClr>
                <a:schemeClr val="tx1"/>
              </a:buClr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(That is, a money dispute, typically concerning which REALTOR</a:t>
            </a:r>
            <a:r>
              <a:rPr lang="en-US" sz="2400" baseline="300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®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 is entitled to the cooperative commission in a transaction.)</a:t>
            </a:r>
          </a:p>
        </p:txBody>
      </p:sp>
      <p:pic>
        <p:nvPicPr>
          <p:cNvPr id="6" name="Picture 5" descr="A hand holding a rope&#10;&#10;Description automatically generated">
            <a:extLst>
              <a:ext uri="{FF2B5EF4-FFF2-40B4-BE49-F238E27FC236}">
                <a16:creationId xmlns:a16="http://schemas.microsoft.com/office/drawing/2014/main" id="{FD6E6D32-51B4-B555-804C-BEDE13A6B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0214"/>
            <a:ext cx="12189441" cy="4640875"/>
          </a:xfrm>
          <a:prstGeom prst="rect">
            <a:avLst/>
          </a:prstGeom>
        </p:spPr>
      </p:pic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86698840-8692-DB67-5443-2FF00B27A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  <p:sp>
        <p:nvSpPr>
          <p:cNvPr id="2" name="TextBox 14">
            <a:extLst>
              <a:ext uri="{FF2B5EF4-FFF2-40B4-BE49-F238E27FC236}">
                <a16:creationId xmlns:a16="http://schemas.microsoft.com/office/drawing/2014/main" id="{77AC6560-6C15-33E6-C0AD-53F356430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9194" y="202387"/>
            <a:ext cx="18228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19</a:t>
            </a:r>
          </a:p>
        </p:txBody>
      </p:sp>
    </p:spTree>
    <p:extLst>
      <p:ext uri="{BB962C8B-B14F-4D97-AF65-F5344CB8AC3E}">
        <p14:creationId xmlns:p14="http://schemas.microsoft.com/office/powerpoint/2010/main" val="3243968320"/>
      </p:ext>
    </p:extLst>
  </p:cSld>
  <p:clrMapOvr>
    <a:masterClrMapping/>
  </p:clrMapOvr>
  <p:transition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39639F-C95E-8649-063B-DC353936C878}"/>
              </a:ext>
            </a:extLst>
          </p:cNvPr>
          <p:cNvSpPr txBox="1"/>
          <p:nvPr/>
        </p:nvSpPr>
        <p:spPr>
          <a:xfrm>
            <a:off x="571500" y="412428"/>
            <a:ext cx="9086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Arbitration Hearing Panel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E44A6C-E7C5-3F29-01BB-0B35AF3C35D8}"/>
              </a:ext>
            </a:extLst>
          </p:cNvPr>
          <p:cNvSpPr/>
          <p:nvPr/>
        </p:nvSpPr>
        <p:spPr>
          <a:xfrm>
            <a:off x="285749" y="1272669"/>
            <a:ext cx="1055846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hangingPunct="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Conducts full “due process” hearing.</a:t>
            </a:r>
          </a:p>
          <a:p>
            <a:pPr marL="457200" indent="-457200" hangingPunct="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Comprised of members from an association’s professional standards committee</a:t>
            </a:r>
          </a:p>
          <a:p>
            <a:pPr marL="457200" indent="-457200" hangingPunct="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After a hearing, the panel decides which party is entitled to the award, based on</a:t>
            </a:r>
            <a:r>
              <a:rPr lang="en-US" sz="2400" b="1" dirty="0">
                <a:solidFill>
                  <a:schemeClr val="accent1"/>
                </a:solidFill>
                <a:latin typeface="Montserrat" pitchFamily="2" charset="77"/>
                <a:ea typeface="Times New Roman" panose="02020603050405020304" pitchFamily="18" charset="0"/>
              </a:rPr>
              <a:t> a preponderance of the evidence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86698840-8692-DB67-5443-2FF00B27A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  <p:sp>
        <p:nvSpPr>
          <p:cNvPr id="2" name="TextBox 14">
            <a:extLst>
              <a:ext uri="{FF2B5EF4-FFF2-40B4-BE49-F238E27FC236}">
                <a16:creationId xmlns:a16="http://schemas.microsoft.com/office/drawing/2014/main" id="{77AC6560-6C15-33E6-C0AD-53F356430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9194" y="202387"/>
            <a:ext cx="18228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19</a:t>
            </a:r>
          </a:p>
        </p:txBody>
      </p:sp>
    </p:spTree>
    <p:extLst>
      <p:ext uri="{BB962C8B-B14F-4D97-AF65-F5344CB8AC3E}">
        <p14:creationId xmlns:p14="http://schemas.microsoft.com/office/powerpoint/2010/main" val="1328525725"/>
      </p:ext>
    </p:extLst>
  </p:cSld>
  <p:clrMapOvr>
    <a:masterClrMapping/>
  </p:clrMapOvr>
  <p:transition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w Final Is a Final Award? Turns Out, It Is Difficult to “Escapes!” a  Final Arbitration Award in a Construction Conflict | BuildSmart">
            <a:extLst>
              <a:ext uri="{FF2B5EF4-FFF2-40B4-BE49-F238E27FC236}">
                <a16:creationId xmlns:a16="http://schemas.microsoft.com/office/drawing/2014/main" id="{FA5312E9-EE49-73B7-D299-4F2C18FCC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13"/>
            <a:ext cx="12192000" cy="684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39639F-C95E-8649-063B-DC353936C878}"/>
              </a:ext>
            </a:extLst>
          </p:cNvPr>
          <p:cNvSpPr txBox="1"/>
          <p:nvPr/>
        </p:nvSpPr>
        <p:spPr>
          <a:xfrm>
            <a:off x="571500" y="412428"/>
            <a:ext cx="9086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tserrat ExtraBold" pitchFamily="2" charset="77"/>
              </a:rPr>
              <a:t>Payment of an Arbitration Award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E44A6C-E7C5-3F29-01BB-0B35AF3C35D8}"/>
              </a:ext>
            </a:extLst>
          </p:cNvPr>
          <p:cNvSpPr/>
          <p:nvPr/>
        </p:nvSpPr>
        <p:spPr>
          <a:xfrm>
            <a:off x="285749" y="1272669"/>
            <a:ext cx="10558463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hangingPunct="0"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/>
                </a:solidFill>
                <a:latin typeface="Montserrat" pitchFamily="2" charset="77"/>
                <a:ea typeface="Times New Roman" panose="02020603050405020304" pitchFamily="18" charset="0"/>
              </a:rPr>
              <a:t>An unpaid award typically may be judicially enforced.</a:t>
            </a:r>
          </a:p>
          <a:p>
            <a:pPr marL="457200" indent="-457200" hangingPunct="0"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/>
                </a:solidFill>
                <a:latin typeface="Montserrat" pitchFamily="2" charset="77"/>
                <a:ea typeface="Times New Roman" panose="02020603050405020304" pitchFamily="18" charset="0"/>
              </a:rPr>
              <a:t>Some associations require that award monies be deposited with the association, pending review of the hearing process or during a legal challenge.</a:t>
            </a:r>
          </a:p>
          <a:p>
            <a:pPr marL="457200" indent="-457200" hangingPunct="0"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endParaRPr lang="en-US" sz="2400" dirty="0">
              <a:solidFill>
                <a:schemeClr val="bg1"/>
              </a:solidFill>
              <a:latin typeface="Montserrat" pitchFamily="2" charset="77"/>
              <a:ea typeface="Times New Roman" panose="02020603050405020304" pitchFamily="18" charset="0"/>
            </a:endParaRPr>
          </a:p>
          <a:p>
            <a:pPr marL="457200" indent="-457200" hangingPunct="0"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endParaRPr lang="en-US" sz="2400" dirty="0">
              <a:solidFill>
                <a:schemeClr val="bg1"/>
              </a:solidFill>
              <a:latin typeface="Montserrat" pitchFamily="2" charset="77"/>
              <a:ea typeface="Times New Roman" panose="02020603050405020304" pitchFamily="18" charset="0"/>
            </a:endParaRPr>
          </a:p>
        </p:txBody>
      </p:sp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86698840-8692-DB67-5443-2FF00B27A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  <p:sp>
        <p:nvSpPr>
          <p:cNvPr id="2" name="TextBox 14">
            <a:extLst>
              <a:ext uri="{FF2B5EF4-FFF2-40B4-BE49-F238E27FC236}">
                <a16:creationId xmlns:a16="http://schemas.microsoft.com/office/drawing/2014/main" id="{77AC6560-6C15-33E6-C0AD-53F356430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9194" y="202387"/>
            <a:ext cx="18228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19</a:t>
            </a:r>
          </a:p>
        </p:txBody>
      </p:sp>
    </p:spTree>
    <p:extLst>
      <p:ext uri="{BB962C8B-B14F-4D97-AF65-F5344CB8AC3E}">
        <p14:creationId xmlns:p14="http://schemas.microsoft.com/office/powerpoint/2010/main" val="3661168829"/>
      </p:ext>
    </p:extLst>
  </p:cSld>
  <p:clrMapOvr>
    <a:masterClrMapping/>
  </p:clrMapOvr>
  <p:transition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2EF5FFB-D94E-16E9-F65B-9A12CE2C1BAE}"/>
              </a:ext>
            </a:extLst>
          </p:cNvPr>
          <p:cNvSpPr txBox="1"/>
          <p:nvPr/>
        </p:nvSpPr>
        <p:spPr>
          <a:xfrm>
            <a:off x="753439" y="1753901"/>
            <a:ext cx="2481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D94C"/>
                </a:solidFill>
                <a:latin typeface="Montserrat" panose="02000505000000020004" pitchFamily="2" charset="77"/>
              </a:rPr>
              <a:t>PART 4:</a:t>
            </a:r>
          </a:p>
        </p:txBody>
      </p:sp>
      <p:cxnSp>
        <p:nvCxnSpPr>
          <p:cNvPr id="13" name="Google Shape;341;p48">
            <a:extLst>
              <a:ext uri="{FF2B5EF4-FFF2-40B4-BE49-F238E27FC236}">
                <a16:creationId xmlns:a16="http://schemas.microsoft.com/office/drawing/2014/main" id="{76F24222-FDCB-54D3-6ABC-D0AD0180BA61}"/>
              </a:ext>
            </a:extLst>
          </p:cNvPr>
          <p:cNvCxnSpPr>
            <a:cxnSpLocks/>
          </p:cNvCxnSpPr>
          <p:nvPr/>
        </p:nvCxnSpPr>
        <p:spPr>
          <a:xfrm>
            <a:off x="843199" y="2421848"/>
            <a:ext cx="764519" cy="0"/>
          </a:xfrm>
          <a:prstGeom prst="straightConnector1">
            <a:avLst/>
          </a:prstGeom>
          <a:noFill/>
          <a:ln w="127000" cap="flat" cmpd="sng">
            <a:solidFill>
              <a:srgbClr val="6EC49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E4A04EB-2910-C0C0-083A-13C78E565C9F}"/>
              </a:ext>
            </a:extLst>
          </p:cNvPr>
          <p:cNvSpPr txBox="1"/>
          <p:nvPr/>
        </p:nvSpPr>
        <p:spPr>
          <a:xfrm>
            <a:off x="765236" y="2644170"/>
            <a:ext cx="39878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D94C"/>
                </a:solidFill>
                <a:latin typeface="Montserrat ExtraBold" pitchFamily="2" charset="77"/>
              </a:rPr>
              <a:t>Concepts of Procuring Cause in an Arbitration</a:t>
            </a:r>
          </a:p>
        </p:txBody>
      </p:sp>
      <p:pic>
        <p:nvPicPr>
          <p:cNvPr id="20" name="Picture 19" descr="A blue and black background&#10;&#10;Description automatically generated">
            <a:extLst>
              <a:ext uri="{FF2B5EF4-FFF2-40B4-BE49-F238E27FC236}">
                <a16:creationId xmlns:a16="http://schemas.microsoft.com/office/drawing/2014/main" id="{EE860E9B-DD4C-E6F8-C21B-6F8440C5C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51880"/>
            <a:ext cx="2247900" cy="2324100"/>
          </a:xfrm>
          <a:prstGeom prst="rect">
            <a:avLst/>
          </a:prstGeom>
        </p:spPr>
      </p:pic>
      <p:pic>
        <p:nvPicPr>
          <p:cNvPr id="4100" name="Picture 4" descr="Fingers Crossed Behind Back Images – Browse 1,077 Stock Photos, Vectors,  and Video | Adobe Stock">
            <a:extLst>
              <a:ext uri="{FF2B5EF4-FFF2-40B4-BE49-F238E27FC236}">
                <a16:creationId xmlns:a16="http://schemas.microsoft.com/office/drawing/2014/main" id="{68C159DE-D638-73E8-2C0B-6B759FACCE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3" r="16009"/>
          <a:stretch/>
        </p:blipFill>
        <p:spPr bwMode="auto">
          <a:xfrm>
            <a:off x="5480681" y="0"/>
            <a:ext cx="5494115" cy="687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ue and black background&#10;&#10;Description automatically generated">
            <a:extLst>
              <a:ext uri="{FF2B5EF4-FFF2-40B4-BE49-F238E27FC236}">
                <a16:creationId xmlns:a16="http://schemas.microsoft.com/office/drawing/2014/main" id="{3F287864-1774-EE69-A39F-4699BB21D7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02831"/>
      </p:ext>
    </p:extLst>
  </p:cSld>
  <p:clrMapOvr>
    <a:masterClrMapping/>
  </p:clrMapOvr>
  <p:transition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9C3ADF-6FC1-2049-A7B2-0FD91687C94D}"/>
              </a:ext>
            </a:extLst>
          </p:cNvPr>
          <p:cNvSpPr txBox="1"/>
          <p:nvPr/>
        </p:nvSpPr>
        <p:spPr>
          <a:xfrm>
            <a:off x="465762" y="1935124"/>
            <a:ext cx="2481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D94C"/>
                </a:solidFill>
                <a:latin typeface="Montserrat" panose="02000505000000020004" pitchFamily="2" charset="77"/>
              </a:rPr>
              <a:t>PART 1:</a:t>
            </a:r>
          </a:p>
        </p:txBody>
      </p:sp>
      <p:cxnSp>
        <p:nvCxnSpPr>
          <p:cNvPr id="8" name="Google Shape;341;p48">
            <a:extLst>
              <a:ext uri="{FF2B5EF4-FFF2-40B4-BE49-F238E27FC236}">
                <a16:creationId xmlns:a16="http://schemas.microsoft.com/office/drawing/2014/main" id="{372C2DAF-D1D0-EF49-A345-BAB1CCB61581}"/>
              </a:ext>
            </a:extLst>
          </p:cNvPr>
          <p:cNvCxnSpPr>
            <a:cxnSpLocks/>
          </p:cNvCxnSpPr>
          <p:nvPr/>
        </p:nvCxnSpPr>
        <p:spPr>
          <a:xfrm>
            <a:off x="555522" y="2603071"/>
            <a:ext cx="764519" cy="0"/>
          </a:xfrm>
          <a:prstGeom prst="straightConnector1">
            <a:avLst/>
          </a:prstGeom>
          <a:noFill/>
          <a:ln w="127000" cap="flat" cmpd="sng">
            <a:solidFill>
              <a:srgbClr val="6EC49B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7" name="Content Placeholder 10" descr="Ave_5_NY_2_fl.bus-wikimedia.jpg">
            <a:extLst>
              <a:ext uri="{FF2B5EF4-FFF2-40B4-BE49-F238E27FC236}">
                <a16:creationId xmlns:a16="http://schemas.microsoft.com/office/drawing/2014/main" id="{3844A728-20C2-2FF0-B7B8-11BDF4A55C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6072" y="0"/>
            <a:ext cx="8469967" cy="6857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AA5802-F43C-72B3-BFFA-C358DF03D605}"/>
              </a:ext>
            </a:extLst>
          </p:cNvPr>
          <p:cNvSpPr txBox="1"/>
          <p:nvPr/>
        </p:nvSpPr>
        <p:spPr>
          <a:xfrm>
            <a:off x="477560" y="2825393"/>
            <a:ext cx="24819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D94C"/>
                </a:solidFill>
                <a:latin typeface="Montserrat ExtraBold" pitchFamily="2" charset="77"/>
              </a:rPr>
              <a:t>History of the Code of Ethics</a:t>
            </a:r>
          </a:p>
        </p:txBody>
      </p:sp>
      <p:pic>
        <p:nvPicPr>
          <p:cNvPr id="4" name="Picture 3" descr="A blue and black background&#10;&#10;Description automatically generated">
            <a:extLst>
              <a:ext uri="{FF2B5EF4-FFF2-40B4-BE49-F238E27FC236}">
                <a16:creationId xmlns:a16="http://schemas.microsoft.com/office/drawing/2014/main" id="{BBA66FFE-7F64-37C3-72F2-F7CC01931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648164"/>
      </p:ext>
    </p:extLst>
  </p:cSld>
  <p:clrMapOvr>
    <a:masterClrMapping/>
  </p:clrMapOvr>
  <p:transition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39639F-C95E-8649-063B-DC353936C878}"/>
              </a:ext>
            </a:extLst>
          </p:cNvPr>
          <p:cNvSpPr txBox="1"/>
          <p:nvPr/>
        </p:nvSpPr>
        <p:spPr>
          <a:xfrm>
            <a:off x="571500" y="412428"/>
            <a:ext cx="9086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Arbitration Guidelines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E44A6C-E7C5-3F29-01BB-0B35AF3C35D8}"/>
              </a:ext>
            </a:extLst>
          </p:cNvPr>
          <p:cNvSpPr/>
          <p:nvPr/>
        </p:nvSpPr>
        <p:spPr>
          <a:xfrm>
            <a:off x="285749" y="1272669"/>
            <a:ext cx="10558463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hangingPunct="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Found in the </a:t>
            </a:r>
            <a:r>
              <a:rPr lang="en-US" sz="2400" i="1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Code of Ethics and Arbitration Manual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.</a:t>
            </a:r>
          </a:p>
          <a:p>
            <a:pPr marL="457200" indent="-457200" hangingPunct="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Guide hearing panels in resolving arbitrable issues.</a:t>
            </a:r>
          </a:p>
          <a:p>
            <a:pPr marL="457200" indent="-457200" hangingPunct="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Focus primarily on procuring cause as the basis for resolving most commission disputes.</a:t>
            </a:r>
          </a:p>
        </p:txBody>
      </p:sp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86698840-8692-DB67-5443-2FF00B27A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  <p:sp>
        <p:nvSpPr>
          <p:cNvPr id="2" name="TextBox 14">
            <a:extLst>
              <a:ext uri="{FF2B5EF4-FFF2-40B4-BE49-F238E27FC236}">
                <a16:creationId xmlns:a16="http://schemas.microsoft.com/office/drawing/2014/main" id="{77AC6560-6C15-33E6-C0AD-53F356430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9194" y="202387"/>
            <a:ext cx="18228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21</a:t>
            </a:r>
          </a:p>
        </p:txBody>
      </p:sp>
    </p:spTree>
    <p:extLst>
      <p:ext uri="{BB962C8B-B14F-4D97-AF65-F5344CB8AC3E}">
        <p14:creationId xmlns:p14="http://schemas.microsoft.com/office/powerpoint/2010/main" val="2650142219"/>
      </p:ext>
    </p:extLst>
  </p:cSld>
  <p:clrMapOvr>
    <a:masterClrMapping/>
  </p:clrMapOvr>
  <p:transition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39639F-C95E-8649-063B-DC353936C878}"/>
              </a:ext>
            </a:extLst>
          </p:cNvPr>
          <p:cNvSpPr txBox="1"/>
          <p:nvPr/>
        </p:nvSpPr>
        <p:spPr>
          <a:xfrm>
            <a:off x="571500" y="412428"/>
            <a:ext cx="9086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Procuring Cause Factors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E44A6C-E7C5-3F29-01BB-0B35AF3C35D8}"/>
              </a:ext>
            </a:extLst>
          </p:cNvPr>
          <p:cNvSpPr/>
          <p:nvPr/>
        </p:nvSpPr>
        <p:spPr>
          <a:xfrm>
            <a:off x="285749" y="1272669"/>
            <a:ext cx="1055846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hangingPunct="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No pre-determiners.</a:t>
            </a:r>
          </a:p>
          <a:p>
            <a:pPr marL="457200" indent="-457200" hangingPunct="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Consider the entire course of events.</a:t>
            </a:r>
          </a:p>
          <a:p>
            <a:pPr marL="457200" indent="-457200" hangingPunct="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Writing an offer, making the first showing, or an agency relationship, in and of themselves, do not necessarily determine procuring cause or entitlement.</a:t>
            </a:r>
          </a:p>
        </p:txBody>
      </p:sp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86698840-8692-DB67-5443-2FF00B27A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  <p:sp>
        <p:nvSpPr>
          <p:cNvPr id="2" name="TextBox 14">
            <a:extLst>
              <a:ext uri="{FF2B5EF4-FFF2-40B4-BE49-F238E27FC236}">
                <a16:creationId xmlns:a16="http://schemas.microsoft.com/office/drawing/2014/main" id="{77AC6560-6C15-33E6-C0AD-53F356430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9194" y="202387"/>
            <a:ext cx="18228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21</a:t>
            </a:r>
          </a:p>
        </p:txBody>
      </p:sp>
    </p:spTree>
    <p:extLst>
      <p:ext uri="{BB962C8B-B14F-4D97-AF65-F5344CB8AC3E}">
        <p14:creationId xmlns:p14="http://schemas.microsoft.com/office/powerpoint/2010/main" val="2820441035"/>
      </p:ext>
    </p:extLst>
  </p:cSld>
  <p:clrMapOvr>
    <a:masterClrMapping/>
  </p:clrMapOvr>
  <p:transition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39639F-C95E-8649-063B-DC353936C878}"/>
              </a:ext>
            </a:extLst>
          </p:cNvPr>
          <p:cNvSpPr txBox="1"/>
          <p:nvPr/>
        </p:nvSpPr>
        <p:spPr>
          <a:xfrm>
            <a:off x="571500" y="412428"/>
            <a:ext cx="9086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Procuring Cause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E44A6C-E7C5-3F29-01BB-0B35AF3C35D8}"/>
              </a:ext>
            </a:extLst>
          </p:cNvPr>
          <p:cNvSpPr/>
          <p:nvPr/>
        </p:nvSpPr>
        <p:spPr>
          <a:xfrm>
            <a:off x="770581" y="2420234"/>
            <a:ext cx="1065083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en-US" sz="2800" i="1" dirty="0">
                <a:latin typeface="Montserrat" pitchFamily="2" charset="77"/>
              </a:rPr>
              <a:t>The proximate cause; the cause originating a series of events which, without break in their continuity, result in the accomplishment of the prime object.</a:t>
            </a:r>
            <a:endParaRPr lang="en-US" altLang="en-US" sz="2800" dirty="0">
              <a:latin typeface="Montserrat" pitchFamily="2" charset="77"/>
            </a:endParaRPr>
          </a:p>
          <a:p>
            <a:pPr>
              <a:buFontTx/>
              <a:buNone/>
            </a:pPr>
            <a:r>
              <a:rPr lang="en-US" altLang="en-US" sz="2800" dirty="0">
                <a:latin typeface="Montserrat" pitchFamily="2" charset="77"/>
              </a:rPr>
              <a:t>					</a:t>
            </a:r>
          </a:p>
          <a:p>
            <a:pPr>
              <a:buFontTx/>
              <a:buNone/>
            </a:pPr>
            <a:r>
              <a:rPr lang="en-US" altLang="en-US" sz="2800" dirty="0">
                <a:latin typeface="Montserrat" pitchFamily="2" charset="77"/>
              </a:rPr>
              <a:t>				– </a:t>
            </a:r>
            <a:r>
              <a:rPr lang="en-US" altLang="en-US" sz="2800" i="1" dirty="0">
                <a:latin typeface="Montserrat" pitchFamily="2" charset="77"/>
              </a:rPr>
              <a:t>Black’s Law Dictionary</a:t>
            </a:r>
            <a:r>
              <a:rPr lang="en-US" altLang="en-US" sz="2800" dirty="0">
                <a:latin typeface="Montserrat" pitchFamily="2" charset="77"/>
              </a:rPr>
              <a:t>, Fifth Edition</a:t>
            </a:r>
          </a:p>
        </p:txBody>
      </p:sp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86698840-8692-DB67-5443-2FF00B27A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  <p:sp>
        <p:nvSpPr>
          <p:cNvPr id="2" name="TextBox 14">
            <a:extLst>
              <a:ext uri="{FF2B5EF4-FFF2-40B4-BE49-F238E27FC236}">
                <a16:creationId xmlns:a16="http://schemas.microsoft.com/office/drawing/2014/main" id="{77AC6560-6C15-33E6-C0AD-53F356430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9194" y="202387"/>
            <a:ext cx="18228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21</a:t>
            </a:r>
          </a:p>
        </p:txBody>
      </p:sp>
    </p:spTree>
    <p:extLst>
      <p:ext uri="{BB962C8B-B14F-4D97-AF65-F5344CB8AC3E}">
        <p14:creationId xmlns:p14="http://schemas.microsoft.com/office/powerpoint/2010/main" val="2066323314"/>
      </p:ext>
    </p:extLst>
  </p:cSld>
  <p:clrMapOvr>
    <a:masterClrMapping/>
  </p:clrMapOvr>
  <p:transition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3E44A6C-E7C5-3F29-01BB-0B35AF3C35D8}"/>
              </a:ext>
            </a:extLst>
          </p:cNvPr>
          <p:cNvSpPr/>
          <p:nvPr/>
        </p:nvSpPr>
        <p:spPr>
          <a:xfrm>
            <a:off x="4988459" y="2420234"/>
            <a:ext cx="643295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en-US" sz="2800" i="1" dirty="0">
                <a:latin typeface="Montserrat" pitchFamily="2" charset="77"/>
              </a:rPr>
              <a:t>It is the squirrel that shakes the branch and not the squirrel that gathers the nut.</a:t>
            </a:r>
          </a:p>
          <a:p>
            <a:pPr>
              <a:buFontTx/>
              <a:buNone/>
            </a:pPr>
            <a:r>
              <a:rPr lang="en-US" altLang="en-US" sz="2800" i="1" dirty="0">
                <a:latin typeface="Montserrat" pitchFamily="2" charset="77"/>
              </a:rPr>
              <a:t>	</a:t>
            </a:r>
          </a:p>
          <a:p>
            <a:pPr>
              <a:buFontTx/>
              <a:buNone/>
              <a:tabLst>
                <a:tab pos="6169025" algn="r"/>
              </a:tabLst>
            </a:pPr>
            <a:r>
              <a:rPr lang="en-US" altLang="en-US" sz="2800" i="1" dirty="0">
                <a:latin typeface="Montserrat" pitchFamily="2" charset="77"/>
              </a:rPr>
              <a:t>	- Arkansas Supreme Court</a:t>
            </a:r>
            <a:endParaRPr lang="en-US" altLang="en-US" sz="2800" dirty="0">
              <a:latin typeface="Montserrat" pitchFamily="2" charset="77"/>
            </a:endParaRPr>
          </a:p>
        </p:txBody>
      </p:sp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86698840-8692-DB67-5443-2FF00B27A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  <p:sp>
        <p:nvSpPr>
          <p:cNvPr id="2" name="TextBox 14">
            <a:extLst>
              <a:ext uri="{FF2B5EF4-FFF2-40B4-BE49-F238E27FC236}">
                <a16:creationId xmlns:a16="http://schemas.microsoft.com/office/drawing/2014/main" id="{77AC6560-6C15-33E6-C0AD-53F356430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9194" y="202387"/>
            <a:ext cx="18228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21</a:t>
            </a:r>
          </a:p>
        </p:txBody>
      </p:sp>
      <p:pic>
        <p:nvPicPr>
          <p:cNvPr id="5122" name="Picture 2" descr="Nip it in the buds | I found this squirrel in the top branch… | Flickr">
            <a:extLst>
              <a:ext uri="{FF2B5EF4-FFF2-40B4-BE49-F238E27FC236}">
                <a16:creationId xmlns:a16="http://schemas.microsoft.com/office/drawing/2014/main" id="{E6346C36-0E49-ED31-3C46-0A52F772A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164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39639F-C95E-8649-063B-DC353936C878}"/>
              </a:ext>
            </a:extLst>
          </p:cNvPr>
          <p:cNvSpPr txBox="1"/>
          <p:nvPr/>
        </p:nvSpPr>
        <p:spPr>
          <a:xfrm>
            <a:off x="4988459" y="202387"/>
            <a:ext cx="4660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Procuring Cause</a:t>
            </a:r>
          </a:p>
        </p:txBody>
      </p:sp>
    </p:spTree>
    <p:extLst>
      <p:ext uri="{BB962C8B-B14F-4D97-AF65-F5344CB8AC3E}">
        <p14:creationId xmlns:p14="http://schemas.microsoft.com/office/powerpoint/2010/main" val="1270926166"/>
      </p:ext>
    </p:extLst>
  </p:cSld>
  <p:clrMapOvr>
    <a:masterClrMapping/>
  </p:clrMapOvr>
  <p:transition>
    <p:push dir="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2EF5FFB-D94E-16E9-F65B-9A12CE2C1BAE}"/>
              </a:ext>
            </a:extLst>
          </p:cNvPr>
          <p:cNvSpPr txBox="1"/>
          <p:nvPr/>
        </p:nvSpPr>
        <p:spPr>
          <a:xfrm>
            <a:off x="753439" y="1753901"/>
            <a:ext cx="2481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D94C"/>
                </a:solidFill>
                <a:latin typeface="Montserrat" panose="02000505000000020004" pitchFamily="2" charset="77"/>
              </a:rPr>
              <a:t>PART 5:</a:t>
            </a:r>
          </a:p>
        </p:txBody>
      </p:sp>
      <p:cxnSp>
        <p:nvCxnSpPr>
          <p:cNvPr id="13" name="Google Shape;341;p48">
            <a:extLst>
              <a:ext uri="{FF2B5EF4-FFF2-40B4-BE49-F238E27FC236}">
                <a16:creationId xmlns:a16="http://schemas.microsoft.com/office/drawing/2014/main" id="{76F24222-FDCB-54D3-6ABC-D0AD0180BA61}"/>
              </a:ext>
            </a:extLst>
          </p:cNvPr>
          <p:cNvCxnSpPr>
            <a:cxnSpLocks/>
          </p:cNvCxnSpPr>
          <p:nvPr/>
        </p:nvCxnSpPr>
        <p:spPr>
          <a:xfrm>
            <a:off x="843199" y="2421848"/>
            <a:ext cx="764519" cy="0"/>
          </a:xfrm>
          <a:prstGeom prst="straightConnector1">
            <a:avLst/>
          </a:prstGeom>
          <a:noFill/>
          <a:ln w="127000" cap="flat" cmpd="sng">
            <a:solidFill>
              <a:srgbClr val="6EC49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E4A04EB-2910-C0C0-083A-13C78E565C9F}"/>
              </a:ext>
            </a:extLst>
          </p:cNvPr>
          <p:cNvSpPr txBox="1"/>
          <p:nvPr/>
        </p:nvSpPr>
        <p:spPr>
          <a:xfrm>
            <a:off x="765236" y="2644170"/>
            <a:ext cx="47154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D94C"/>
                </a:solidFill>
                <a:latin typeface="Montserrat ExtraBold" pitchFamily="2" charset="77"/>
              </a:rPr>
              <a:t>Summaries and Case Studies of Selected Articles of the Code of Ethics</a:t>
            </a:r>
          </a:p>
        </p:txBody>
      </p:sp>
      <p:pic>
        <p:nvPicPr>
          <p:cNvPr id="20" name="Picture 19" descr="A blue and black background&#10;&#10;Description automatically generated">
            <a:extLst>
              <a:ext uri="{FF2B5EF4-FFF2-40B4-BE49-F238E27FC236}">
                <a16:creationId xmlns:a16="http://schemas.microsoft.com/office/drawing/2014/main" id="{EE860E9B-DD4C-E6F8-C21B-6F8440C5C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51880"/>
            <a:ext cx="2247900" cy="2324100"/>
          </a:xfrm>
          <a:prstGeom prst="rect">
            <a:avLst/>
          </a:prstGeom>
        </p:spPr>
      </p:pic>
      <p:pic>
        <p:nvPicPr>
          <p:cNvPr id="7170" name="Picture 2" descr="Code of Ethics">
            <a:extLst>
              <a:ext uri="{FF2B5EF4-FFF2-40B4-BE49-F238E27FC236}">
                <a16:creationId xmlns:a16="http://schemas.microsoft.com/office/drawing/2014/main" id="{1FFC2EA9-E0E7-DB77-C2F7-430B07E74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ue and black background&#10;&#10;Description automatically generated">
            <a:extLst>
              <a:ext uri="{FF2B5EF4-FFF2-40B4-BE49-F238E27FC236}">
                <a16:creationId xmlns:a16="http://schemas.microsoft.com/office/drawing/2014/main" id="{3F287864-1774-EE69-A39F-4699BB21D7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  <p:sp>
        <p:nvSpPr>
          <p:cNvPr id="2" name="TextBox 14">
            <a:extLst>
              <a:ext uri="{FF2B5EF4-FFF2-40B4-BE49-F238E27FC236}">
                <a16:creationId xmlns:a16="http://schemas.microsoft.com/office/drawing/2014/main" id="{6640304D-BA88-EF71-11FB-A1C7E602E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9194" y="202387"/>
            <a:ext cx="18228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22</a:t>
            </a:r>
          </a:p>
        </p:txBody>
      </p:sp>
    </p:spTree>
    <p:extLst>
      <p:ext uri="{BB962C8B-B14F-4D97-AF65-F5344CB8AC3E}">
        <p14:creationId xmlns:p14="http://schemas.microsoft.com/office/powerpoint/2010/main" val="1146040658"/>
      </p:ext>
    </p:extLst>
  </p:cSld>
  <p:clrMapOvr>
    <a:masterClrMapping/>
  </p:clrMapOvr>
  <p:transition>
    <p:push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39639F-C95E-8649-063B-DC353936C878}"/>
              </a:ext>
            </a:extLst>
          </p:cNvPr>
          <p:cNvSpPr txBox="1"/>
          <p:nvPr/>
        </p:nvSpPr>
        <p:spPr>
          <a:xfrm>
            <a:off x="571500" y="412428"/>
            <a:ext cx="9086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Article 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E44A6C-E7C5-3F29-01BB-0B35AF3C35D8}"/>
              </a:ext>
            </a:extLst>
          </p:cNvPr>
          <p:cNvSpPr/>
          <p:nvPr/>
        </p:nvSpPr>
        <p:spPr>
          <a:xfrm>
            <a:off x="285749" y="1272669"/>
            <a:ext cx="1055846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hangingPunct="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Protect and promote your client’s interests.</a:t>
            </a:r>
          </a:p>
          <a:p>
            <a:pPr marL="457200" indent="-457200" hangingPunct="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This obligation to your client is primary.</a:t>
            </a:r>
          </a:p>
          <a:p>
            <a:pPr marL="457200" indent="-457200" hangingPunct="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Treat all parties honestly.</a:t>
            </a:r>
          </a:p>
          <a:p>
            <a:pPr marL="457200" indent="-457200" hangingPunct="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Standard of Practice 1-2 defines terms such as “client”, “customer”, “agent”, and “broker”. </a:t>
            </a:r>
          </a:p>
        </p:txBody>
      </p:sp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86698840-8692-DB67-5443-2FF00B27A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  <p:sp>
        <p:nvSpPr>
          <p:cNvPr id="5" name="TextBox 14">
            <a:extLst>
              <a:ext uri="{FF2B5EF4-FFF2-40B4-BE49-F238E27FC236}">
                <a16:creationId xmlns:a16="http://schemas.microsoft.com/office/drawing/2014/main" id="{346A88C7-4C58-B070-6556-C5835D5BB0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9194" y="202387"/>
            <a:ext cx="18228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19</a:t>
            </a:r>
          </a:p>
        </p:txBody>
      </p:sp>
    </p:spTree>
    <p:extLst>
      <p:ext uri="{BB962C8B-B14F-4D97-AF65-F5344CB8AC3E}">
        <p14:creationId xmlns:p14="http://schemas.microsoft.com/office/powerpoint/2010/main" val="2151208195"/>
      </p:ext>
    </p:extLst>
  </p:cSld>
  <p:clrMapOvr>
    <a:masterClrMapping/>
  </p:clrMapOvr>
  <p:transition>
    <p:push dir="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Where Do Case Studies Fit into Your Content Marketing Strategy?">
            <a:extLst>
              <a:ext uri="{FF2B5EF4-FFF2-40B4-BE49-F238E27FC236}">
                <a16:creationId xmlns:a16="http://schemas.microsoft.com/office/drawing/2014/main" id="{E6E68C15-9861-86DF-913C-64FD0F1AB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582"/>
            <a:ext cx="12210694" cy="625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ue and black background&#10;&#10;Description automatically generated">
            <a:extLst>
              <a:ext uri="{FF2B5EF4-FFF2-40B4-BE49-F238E27FC236}">
                <a16:creationId xmlns:a16="http://schemas.microsoft.com/office/drawing/2014/main" id="{950F0038-B77C-7F06-CE2F-1F14974E5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7894" y="0"/>
            <a:ext cx="2082800" cy="2616200"/>
          </a:xfrm>
          <a:prstGeom prst="rect">
            <a:avLst/>
          </a:prstGeom>
        </p:spPr>
      </p:pic>
      <p:sp>
        <p:nvSpPr>
          <p:cNvPr id="4" name="TextBox 14">
            <a:extLst>
              <a:ext uri="{FF2B5EF4-FFF2-40B4-BE49-F238E27FC236}">
                <a16:creationId xmlns:a16="http://schemas.microsoft.com/office/drawing/2014/main" id="{0697ABB4-B2A6-4CB7-3CA6-48382EC93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9140" y="220375"/>
            <a:ext cx="182155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20 &amp; 21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4498FE-23B8-5B27-E542-9CB85C7EB7AC}"/>
              </a:ext>
            </a:extLst>
          </p:cNvPr>
          <p:cNvSpPr/>
          <p:nvPr/>
        </p:nvSpPr>
        <p:spPr>
          <a:xfrm flipH="1">
            <a:off x="0" y="278756"/>
            <a:ext cx="8533824" cy="1015893"/>
          </a:xfrm>
          <a:custGeom>
            <a:avLst/>
            <a:gdLst>
              <a:gd name="connsiteX0" fmla="*/ 0 w 6003737"/>
              <a:gd name="connsiteY0" fmla="*/ 0 h 655688"/>
              <a:gd name="connsiteX1" fmla="*/ 5675893 w 6003737"/>
              <a:gd name="connsiteY1" fmla="*/ 0 h 655688"/>
              <a:gd name="connsiteX2" fmla="*/ 6003737 w 6003737"/>
              <a:gd name="connsiteY2" fmla="*/ 327844 h 655688"/>
              <a:gd name="connsiteX3" fmla="*/ 5675893 w 6003737"/>
              <a:gd name="connsiteY3" fmla="*/ 655688 h 655688"/>
              <a:gd name="connsiteX4" fmla="*/ 0 w 6003737"/>
              <a:gd name="connsiteY4" fmla="*/ 655688 h 655688"/>
              <a:gd name="connsiteX5" fmla="*/ 0 w 6003737"/>
              <a:gd name="connsiteY5" fmla="*/ 0 h 655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03737" h="655688">
                <a:moveTo>
                  <a:pt x="6003737" y="655687"/>
                </a:moveTo>
                <a:lnTo>
                  <a:pt x="327844" y="655687"/>
                </a:lnTo>
                <a:lnTo>
                  <a:pt x="0" y="327844"/>
                </a:lnTo>
                <a:lnTo>
                  <a:pt x="327844" y="1"/>
                </a:lnTo>
                <a:lnTo>
                  <a:pt x="6003737" y="1"/>
                </a:lnTo>
                <a:lnTo>
                  <a:pt x="6003737" y="65568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2907375"/>
              <a:satOff val="-30655"/>
              <a:lumOff val="-19019"/>
              <a:alphaOff val="0"/>
            </a:schemeClr>
          </a:fillRef>
          <a:effectRef idx="0">
            <a:schemeClr val="accent4">
              <a:hueOff val="12907375"/>
              <a:satOff val="-30655"/>
              <a:lumOff val="-1901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3063" tIns="72391" rIns="135128" bIns="72389" numCol="1" spcCol="1270" anchor="ctr" anchorCtr="0">
            <a:noAutofit/>
          </a:bodyPr>
          <a:lstStyle/>
          <a:p>
            <a:pPr marL="0" lvl="0" indent="0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bg1"/>
                </a:solidFill>
                <a:latin typeface="Montserrat ExtraBold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Article 1 Case Study</a:t>
            </a:r>
          </a:p>
          <a:p>
            <a:pPr marL="0" lvl="0" indent="0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(Based on Case Interpretation #1-26)</a:t>
            </a:r>
            <a:endParaRPr lang="en-US" sz="2400" kern="1200" dirty="0">
              <a:solidFill>
                <a:schemeClr val="bg1"/>
              </a:solidFill>
              <a:latin typeface="Montserrat" pitchFamily="2" charset="77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864452"/>
      </p:ext>
    </p:extLst>
  </p:cSld>
  <p:clrMapOvr>
    <a:masterClrMapping/>
  </p:clrMapOvr>
  <p:transition>
    <p:push dir="u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39639F-C95E-8649-063B-DC353936C878}"/>
              </a:ext>
            </a:extLst>
          </p:cNvPr>
          <p:cNvSpPr txBox="1"/>
          <p:nvPr/>
        </p:nvSpPr>
        <p:spPr>
          <a:xfrm>
            <a:off x="571500" y="412428"/>
            <a:ext cx="9086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Article 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E44A6C-E7C5-3F29-01BB-0B35AF3C35D8}"/>
              </a:ext>
            </a:extLst>
          </p:cNvPr>
          <p:cNvSpPr/>
          <p:nvPr/>
        </p:nvSpPr>
        <p:spPr>
          <a:xfrm>
            <a:off x="285749" y="1272669"/>
            <a:ext cx="1055846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hangingPunct="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Avoid </a:t>
            </a:r>
            <a:r>
              <a:rPr lang="en-US" sz="2400" b="1" dirty="0">
                <a:solidFill>
                  <a:schemeClr val="tx2"/>
                </a:solidFill>
                <a:latin typeface="Montserrat" pitchFamily="2" charset="77"/>
                <a:ea typeface="Times New Roman" panose="02020603050405020304" pitchFamily="18" charset="0"/>
              </a:rPr>
              <a:t>exaggeration, misrepresentation, and concealment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 of pertinent facts about the property or the transaction.</a:t>
            </a:r>
          </a:p>
          <a:p>
            <a:pPr marL="457200" indent="-457200" hangingPunct="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No obligation to discover latent defects, matters outside the scope of license, or matters confidential under agency or non-agency relationships.</a:t>
            </a:r>
          </a:p>
        </p:txBody>
      </p:sp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86698840-8692-DB67-5443-2FF00B27A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  <p:sp>
        <p:nvSpPr>
          <p:cNvPr id="5" name="TextBox 14">
            <a:extLst>
              <a:ext uri="{FF2B5EF4-FFF2-40B4-BE49-F238E27FC236}">
                <a16:creationId xmlns:a16="http://schemas.microsoft.com/office/drawing/2014/main" id="{346A88C7-4C58-B070-6556-C5835D5BB0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9194" y="202387"/>
            <a:ext cx="18228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25</a:t>
            </a:r>
          </a:p>
        </p:txBody>
      </p:sp>
    </p:spTree>
    <p:extLst>
      <p:ext uri="{BB962C8B-B14F-4D97-AF65-F5344CB8AC3E}">
        <p14:creationId xmlns:p14="http://schemas.microsoft.com/office/powerpoint/2010/main" val="2829316937"/>
      </p:ext>
    </p:extLst>
  </p:cSld>
  <p:clrMapOvr>
    <a:masterClrMapping/>
  </p:clrMapOvr>
  <p:transition>
    <p:push dir="u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Where Do Case Studies Fit into Your Content Marketing Strategy?">
            <a:extLst>
              <a:ext uri="{FF2B5EF4-FFF2-40B4-BE49-F238E27FC236}">
                <a16:creationId xmlns:a16="http://schemas.microsoft.com/office/drawing/2014/main" id="{E6E68C15-9861-86DF-913C-64FD0F1AB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582"/>
            <a:ext cx="12210694" cy="625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ue and black background&#10;&#10;Description automatically generated">
            <a:extLst>
              <a:ext uri="{FF2B5EF4-FFF2-40B4-BE49-F238E27FC236}">
                <a16:creationId xmlns:a16="http://schemas.microsoft.com/office/drawing/2014/main" id="{950F0038-B77C-7F06-CE2F-1F14974E5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7894" y="0"/>
            <a:ext cx="2082800" cy="2616200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424498FE-23B8-5B27-E542-9CB85C7EB7AC}"/>
              </a:ext>
            </a:extLst>
          </p:cNvPr>
          <p:cNvSpPr/>
          <p:nvPr/>
        </p:nvSpPr>
        <p:spPr>
          <a:xfrm flipH="1">
            <a:off x="0" y="278756"/>
            <a:ext cx="8533824" cy="1015893"/>
          </a:xfrm>
          <a:custGeom>
            <a:avLst/>
            <a:gdLst>
              <a:gd name="connsiteX0" fmla="*/ 0 w 6003737"/>
              <a:gd name="connsiteY0" fmla="*/ 0 h 655688"/>
              <a:gd name="connsiteX1" fmla="*/ 5675893 w 6003737"/>
              <a:gd name="connsiteY1" fmla="*/ 0 h 655688"/>
              <a:gd name="connsiteX2" fmla="*/ 6003737 w 6003737"/>
              <a:gd name="connsiteY2" fmla="*/ 327844 h 655688"/>
              <a:gd name="connsiteX3" fmla="*/ 5675893 w 6003737"/>
              <a:gd name="connsiteY3" fmla="*/ 655688 h 655688"/>
              <a:gd name="connsiteX4" fmla="*/ 0 w 6003737"/>
              <a:gd name="connsiteY4" fmla="*/ 655688 h 655688"/>
              <a:gd name="connsiteX5" fmla="*/ 0 w 6003737"/>
              <a:gd name="connsiteY5" fmla="*/ 0 h 655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03737" h="655688">
                <a:moveTo>
                  <a:pt x="6003737" y="655687"/>
                </a:moveTo>
                <a:lnTo>
                  <a:pt x="327844" y="655687"/>
                </a:lnTo>
                <a:lnTo>
                  <a:pt x="0" y="327844"/>
                </a:lnTo>
                <a:lnTo>
                  <a:pt x="327844" y="1"/>
                </a:lnTo>
                <a:lnTo>
                  <a:pt x="6003737" y="1"/>
                </a:lnTo>
                <a:lnTo>
                  <a:pt x="6003737" y="65568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2907375"/>
              <a:satOff val="-30655"/>
              <a:lumOff val="-19019"/>
              <a:alphaOff val="0"/>
            </a:schemeClr>
          </a:fillRef>
          <a:effectRef idx="0">
            <a:schemeClr val="accent4">
              <a:hueOff val="12907375"/>
              <a:satOff val="-30655"/>
              <a:lumOff val="-1901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3063" tIns="72391" rIns="135128" bIns="72389" numCol="1" spcCol="1270" anchor="ctr" anchorCtr="0">
            <a:noAutofit/>
          </a:bodyPr>
          <a:lstStyle/>
          <a:p>
            <a:pPr marL="0" lvl="0" indent="0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bg1"/>
                </a:solidFill>
                <a:latin typeface="Montserrat ExtraBold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Article 2 Case Study</a:t>
            </a:r>
          </a:p>
          <a:p>
            <a:pPr marL="0" lvl="0" indent="0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(Based on Case Interpretation #2-7)</a:t>
            </a:r>
            <a:endParaRPr lang="en-US" sz="2400" kern="1200" dirty="0">
              <a:solidFill>
                <a:schemeClr val="bg1"/>
              </a:solidFill>
              <a:latin typeface="Montserrat" pitchFamily="2" charset="77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901167"/>
      </p:ext>
    </p:extLst>
  </p:cSld>
  <p:clrMapOvr>
    <a:masterClrMapping/>
  </p:clrMapOvr>
  <p:transition>
    <p:push dir="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39639F-C95E-8649-063B-DC353936C878}"/>
              </a:ext>
            </a:extLst>
          </p:cNvPr>
          <p:cNvSpPr txBox="1"/>
          <p:nvPr/>
        </p:nvSpPr>
        <p:spPr>
          <a:xfrm>
            <a:off x="571500" y="412428"/>
            <a:ext cx="9086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Article 12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E44A6C-E7C5-3F29-01BB-0B35AF3C35D8}"/>
              </a:ext>
            </a:extLst>
          </p:cNvPr>
          <p:cNvSpPr/>
          <p:nvPr/>
        </p:nvSpPr>
        <p:spPr>
          <a:xfrm>
            <a:off x="285749" y="1272669"/>
            <a:ext cx="84990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hangingPunct="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Requires truth and honesty in </a:t>
            </a:r>
            <a:r>
              <a:rPr lang="en-US" sz="2800" b="1" dirty="0">
                <a:solidFill>
                  <a:schemeClr val="tx2"/>
                </a:solidFill>
                <a:latin typeface="Montserrat" pitchFamily="2" charset="77"/>
                <a:ea typeface="Times New Roman" panose="02020603050405020304" pitchFamily="18" charset="0"/>
              </a:rPr>
              <a:t>ALL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 real estate communications.</a:t>
            </a: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346A88C7-4C58-B070-6556-C5835D5BB0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9194" y="202387"/>
            <a:ext cx="18228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28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382106-6623-C4C8-8BD1-C508A1EA1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1268" y="2877614"/>
            <a:ext cx="5235095" cy="166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29720"/>
      </p:ext>
    </p:extLst>
  </p:cSld>
  <p:clrMapOvr>
    <a:masterClrMapping/>
  </p:clrMapOvr>
  <p:transition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0D0632-3A5C-134E-A5C0-C6C0C0E67DC1}"/>
              </a:ext>
            </a:extLst>
          </p:cNvPr>
          <p:cNvSpPr txBox="1"/>
          <p:nvPr/>
        </p:nvSpPr>
        <p:spPr>
          <a:xfrm>
            <a:off x="548969" y="329941"/>
            <a:ext cx="655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Pre-1900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E23993-9157-A14D-9B3F-F5B2BE158A64}"/>
              </a:ext>
            </a:extLst>
          </p:cNvPr>
          <p:cNvSpPr/>
          <p:nvPr/>
        </p:nvSpPr>
        <p:spPr>
          <a:xfrm>
            <a:off x="548969" y="1368014"/>
            <a:ext cx="8893186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No licensing of real estate practitioners 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Speculation, exploitation, and disorder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i="1" dirty="0">
                <a:latin typeface="Montserrat" pitchFamily="2" charset="77"/>
              </a:rPr>
              <a:t>Caveat emptor </a:t>
            </a:r>
            <a:r>
              <a:rPr lang="en-US" sz="2400" dirty="0">
                <a:latin typeface="Montserrat" pitchFamily="2" charset="77"/>
              </a:rPr>
              <a:t>governed transactions.</a:t>
            </a:r>
          </a:p>
        </p:txBody>
      </p:sp>
      <p:cxnSp>
        <p:nvCxnSpPr>
          <p:cNvPr id="4" name="Google Shape;341;p48">
            <a:extLst>
              <a:ext uri="{FF2B5EF4-FFF2-40B4-BE49-F238E27FC236}">
                <a16:creationId xmlns:a16="http://schemas.microsoft.com/office/drawing/2014/main" id="{9B2226D5-5238-D240-BA9E-47E87DC63225}"/>
              </a:ext>
            </a:extLst>
          </p:cNvPr>
          <p:cNvCxnSpPr>
            <a:cxnSpLocks/>
          </p:cNvCxnSpPr>
          <p:nvPr/>
        </p:nvCxnSpPr>
        <p:spPr>
          <a:xfrm>
            <a:off x="634015" y="1046191"/>
            <a:ext cx="764519" cy="0"/>
          </a:xfrm>
          <a:prstGeom prst="straightConnector1">
            <a:avLst/>
          </a:prstGeom>
          <a:noFill/>
          <a:ln w="127000" cap="flat" cmpd="sng">
            <a:solidFill>
              <a:srgbClr val="F5E5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112D264-CA62-9907-D846-FC264E72B1B8}"/>
              </a:ext>
            </a:extLst>
          </p:cNvPr>
          <p:cNvSpPr txBox="1"/>
          <p:nvPr/>
        </p:nvSpPr>
        <p:spPr>
          <a:xfrm>
            <a:off x="10510464" y="153461"/>
            <a:ext cx="1681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4</a:t>
            </a:r>
          </a:p>
        </p:txBody>
      </p:sp>
      <p:pic>
        <p:nvPicPr>
          <p:cNvPr id="3" name="Picture 7" descr="housing3.jpg">
            <a:extLst>
              <a:ext uri="{FF2B5EF4-FFF2-40B4-BE49-F238E27FC236}">
                <a16:creationId xmlns:a16="http://schemas.microsoft.com/office/drawing/2014/main" id="{3935EFC2-764C-D12C-ADB0-DC9BDA018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795" y="3674064"/>
            <a:ext cx="7550150" cy="1946275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324097"/>
      </p:ext>
    </p:extLst>
  </p:cSld>
  <p:clrMapOvr>
    <a:masterClrMapping/>
  </p:clrMapOvr>
  <p:transition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39639F-C95E-8649-063B-DC353936C878}"/>
              </a:ext>
            </a:extLst>
          </p:cNvPr>
          <p:cNvSpPr txBox="1"/>
          <p:nvPr/>
        </p:nvSpPr>
        <p:spPr>
          <a:xfrm>
            <a:off x="571500" y="412428"/>
            <a:ext cx="9086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Article 12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E44A6C-E7C5-3F29-01BB-0B35AF3C35D8}"/>
              </a:ext>
            </a:extLst>
          </p:cNvPr>
          <p:cNvSpPr/>
          <p:nvPr/>
        </p:nvSpPr>
        <p:spPr>
          <a:xfrm>
            <a:off x="285749" y="1272669"/>
            <a:ext cx="1018911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hangingPunct="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Be honest and truthful in real estate communications.</a:t>
            </a:r>
          </a:p>
          <a:p>
            <a:pPr marL="457200" indent="-457200" hangingPunct="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Present a </a:t>
            </a:r>
            <a:r>
              <a:rPr lang="en-US" sz="2400" b="1" dirty="0">
                <a:solidFill>
                  <a:schemeClr val="tx2"/>
                </a:solidFill>
                <a:latin typeface="Montserrat" pitchFamily="2" charset="77"/>
                <a:ea typeface="Times New Roman" panose="02020603050405020304" pitchFamily="18" charset="0"/>
              </a:rPr>
              <a:t>“true picture”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in advertising, marketing, and other representations.</a:t>
            </a:r>
          </a:p>
          <a:p>
            <a:pPr marL="457200" indent="-457200" hangingPunct="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Ensure that your status as a real estate professional is readily apparent in advertising, marketing, and other representations.</a:t>
            </a:r>
          </a:p>
        </p:txBody>
      </p:sp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86698840-8692-DB67-5443-2FF00B27A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  <p:sp>
        <p:nvSpPr>
          <p:cNvPr id="5" name="TextBox 14">
            <a:extLst>
              <a:ext uri="{FF2B5EF4-FFF2-40B4-BE49-F238E27FC236}">
                <a16:creationId xmlns:a16="http://schemas.microsoft.com/office/drawing/2014/main" id="{346A88C7-4C58-B070-6556-C5835D5BB0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9194" y="202387"/>
            <a:ext cx="18228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28</a:t>
            </a:r>
          </a:p>
        </p:txBody>
      </p:sp>
    </p:spTree>
    <p:extLst>
      <p:ext uri="{BB962C8B-B14F-4D97-AF65-F5344CB8AC3E}">
        <p14:creationId xmlns:p14="http://schemas.microsoft.com/office/powerpoint/2010/main" val="2120404504"/>
      </p:ext>
    </p:extLst>
  </p:cSld>
  <p:clrMapOvr>
    <a:masterClrMapping/>
  </p:clrMapOvr>
  <p:transition>
    <p:push dir="u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Where Do Case Studies Fit into Your Content Marketing Strategy?">
            <a:extLst>
              <a:ext uri="{FF2B5EF4-FFF2-40B4-BE49-F238E27FC236}">
                <a16:creationId xmlns:a16="http://schemas.microsoft.com/office/drawing/2014/main" id="{E6E68C15-9861-86DF-913C-64FD0F1AB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582"/>
            <a:ext cx="12210694" cy="625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ue and black background&#10;&#10;Description automatically generated">
            <a:extLst>
              <a:ext uri="{FF2B5EF4-FFF2-40B4-BE49-F238E27FC236}">
                <a16:creationId xmlns:a16="http://schemas.microsoft.com/office/drawing/2014/main" id="{950F0038-B77C-7F06-CE2F-1F14974E5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7894" y="0"/>
            <a:ext cx="2082800" cy="2616200"/>
          </a:xfrm>
          <a:prstGeom prst="rect">
            <a:avLst/>
          </a:prstGeom>
        </p:spPr>
      </p:pic>
      <p:sp>
        <p:nvSpPr>
          <p:cNvPr id="4" name="TextBox 14">
            <a:extLst>
              <a:ext uri="{FF2B5EF4-FFF2-40B4-BE49-F238E27FC236}">
                <a16:creationId xmlns:a16="http://schemas.microsoft.com/office/drawing/2014/main" id="{0697ABB4-B2A6-4CB7-3CA6-48382EC93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9140" y="220375"/>
            <a:ext cx="182155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26 &amp; 27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4498FE-23B8-5B27-E542-9CB85C7EB7AC}"/>
              </a:ext>
            </a:extLst>
          </p:cNvPr>
          <p:cNvSpPr/>
          <p:nvPr/>
        </p:nvSpPr>
        <p:spPr>
          <a:xfrm flipH="1">
            <a:off x="0" y="278756"/>
            <a:ext cx="8533824" cy="1015893"/>
          </a:xfrm>
          <a:custGeom>
            <a:avLst/>
            <a:gdLst>
              <a:gd name="connsiteX0" fmla="*/ 0 w 6003737"/>
              <a:gd name="connsiteY0" fmla="*/ 0 h 655688"/>
              <a:gd name="connsiteX1" fmla="*/ 5675893 w 6003737"/>
              <a:gd name="connsiteY1" fmla="*/ 0 h 655688"/>
              <a:gd name="connsiteX2" fmla="*/ 6003737 w 6003737"/>
              <a:gd name="connsiteY2" fmla="*/ 327844 h 655688"/>
              <a:gd name="connsiteX3" fmla="*/ 5675893 w 6003737"/>
              <a:gd name="connsiteY3" fmla="*/ 655688 h 655688"/>
              <a:gd name="connsiteX4" fmla="*/ 0 w 6003737"/>
              <a:gd name="connsiteY4" fmla="*/ 655688 h 655688"/>
              <a:gd name="connsiteX5" fmla="*/ 0 w 6003737"/>
              <a:gd name="connsiteY5" fmla="*/ 0 h 655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03737" h="655688">
                <a:moveTo>
                  <a:pt x="6003737" y="655687"/>
                </a:moveTo>
                <a:lnTo>
                  <a:pt x="327844" y="655687"/>
                </a:lnTo>
                <a:lnTo>
                  <a:pt x="0" y="327844"/>
                </a:lnTo>
                <a:lnTo>
                  <a:pt x="327844" y="1"/>
                </a:lnTo>
                <a:lnTo>
                  <a:pt x="6003737" y="1"/>
                </a:lnTo>
                <a:lnTo>
                  <a:pt x="6003737" y="65568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2907375"/>
              <a:satOff val="-30655"/>
              <a:lumOff val="-19019"/>
              <a:alphaOff val="0"/>
            </a:schemeClr>
          </a:fillRef>
          <a:effectRef idx="0">
            <a:schemeClr val="accent4">
              <a:hueOff val="12907375"/>
              <a:satOff val="-30655"/>
              <a:lumOff val="-1901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3063" tIns="72391" rIns="135128" bIns="72389" numCol="1" spcCol="1270" anchor="ctr" anchorCtr="0">
            <a:noAutofit/>
          </a:bodyPr>
          <a:lstStyle/>
          <a:p>
            <a:pPr marL="0" lvl="0" indent="0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bg1"/>
                </a:solidFill>
                <a:latin typeface="Montserrat ExtraBold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Article 12 Case Study #1</a:t>
            </a:r>
          </a:p>
          <a:p>
            <a:pPr marL="0" lvl="0" indent="0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(Based on Case Interpretation #12-17)</a:t>
            </a:r>
            <a:endParaRPr lang="en-US" sz="2400" kern="1200" dirty="0">
              <a:solidFill>
                <a:schemeClr val="bg1"/>
              </a:solidFill>
              <a:latin typeface="Montserrat" pitchFamily="2" charset="77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387667"/>
      </p:ext>
    </p:extLst>
  </p:cSld>
  <p:clrMapOvr>
    <a:masterClrMapping/>
  </p:clrMapOvr>
  <p:transition>
    <p:push dir="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Where Do Case Studies Fit into Your Content Marketing Strategy?">
            <a:extLst>
              <a:ext uri="{FF2B5EF4-FFF2-40B4-BE49-F238E27FC236}">
                <a16:creationId xmlns:a16="http://schemas.microsoft.com/office/drawing/2014/main" id="{E6E68C15-9861-86DF-913C-64FD0F1AB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582"/>
            <a:ext cx="12210694" cy="625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ue and black background&#10;&#10;Description automatically generated">
            <a:extLst>
              <a:ext uri="{FF2B5EF4-FFF2-40B4-BE49-F238E27FC236}">
                <a16:creationId xmlns:a16="http://schemas.microsoft.com/office/drawing/2014/main" id="{950F0038-B77C-7F06-CE2F-1F14974E5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7894" y="0"/>
            <a:ext cx="2082800" cy="2616200"/>
          </a:xfrm>
          <a:prstGeom prst="rect">
            <a:avLst/>
          </a:prstGeom>
        </p:spPr>
      </p:pic>
      <p:sp>
        <p:nvSpPr>
          <p:cNvPr id="4" name="TextBox 14">
            <a:extLst>
              <a:ext uri="{FF2B5EF4-FFF2-40B4-BE49-F238E27FC236}">
                <a16:creationId xmlns:a16="http://schemas.microsoft.com/office/drawing/2014/main" id="{0697ABB4-B2A6-4CB7-3CA6-48382EC93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9140" y="220375"/>
            <a:ext cx="182155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28 &amp; 29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4498FE-23B8-5B27-E542-9CB85C7EB7AC}"/>
              </a:ext>
            </a:extLst>
          </p:cNvPr>
          <p:cNvSpPr/>
          <p:nvPr/>
        </p:nvSpPr>
        <p:spPr>
          <a:xfrm flipH="1">
            <a:off x="0" y="278756"/>
            <a:ext cx="8533824" cy="1015893"/>
          </a:xfrm>
          <a:custGeom>
            <a:avLst/>
            <a:gdLst>
              <a:gd name="connsiteX0" fmla="*/ 0 w 6003737"/>
              <a:gd name="connsiteY0" fmla="*/ 0 h 655688"/>
              <a:gd name="connsiteX1" fmla="*/ 5675893 w 6003737"/>
              <a:gd name="connsiteY1" fmla="*/ 0 h 655688"/>
              <a:gd name="connsiteX2" fmla="*/ 6003737 w 6003737"/>
              <a:gd name="connsiteY2" fmla="*/ 327844 h 655688"/>
              <a:gd name="connsiteX3" fmla="*/ 5675893 w 6003737"/>
              <a:gd name="connsiteY3" fmla="*/ 655688 h 655688"/>
              <a:gd name="connsiteX4" fmla="*/ 0 w 6003737"/>
              <a:gd name="connsiteY4" fmla="*/ 655688 h 655688"/>
              <a:gd name="connsiteX5" fmla="*/ 0 w 6003737"/>
              <a:gd name="connsiteY5" fmla="*/ 0 h 655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03737" h="655688">
                <a:moveTo>
                  <a:pt x="6003737" y="655687"/>
                </a:moveTo>
                <a:lnTo>
                  <a:pt x="327844" y="655687"/>
                </a:lnTo>
                <a:lnTo>
                  <a:pt x="0" y="327844"/>
                </a:lnTo>
                <a:lnTo>
                  <a:pt x="327844" y="1"/>
                </a:lnTo>
                <a:lnTo>
                  <a:pt x="6003737" y="1"/>
                </a:lnTo>
                <a:lnTo>
                  <a:pt x="6003737" y="65568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2907375"/>
              <a:satOff val="-30655"/>
              <a:lumOff val="-19019"/>
              <a:alphaOff val="0"/>
            </a:schemeClr>
          </a:fillRef>
          <a:effectRef idx="0">
            <a:schemeClr val="accent4">
              <a:hueOff val="12907375"/>
              <a:satOff val="-30655"/>
              <a:lumOff val="-1901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3063" tIns="72391" rIns="135128" bIns="72389" numCol="1" spcCol="1270" anchor="ctr" anchorCtr="0">
            <a:noAutofit/>
          </a:bodyPr>
          <a:lstStyle/>
          <a:p>
            <a:pPr marL="0" lvl="0" indent="0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bg1"/>
                </a:solidFill>
                <a:latin typeface="Montserrat ExtraBold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Article 12 Case Study #2</a:t>
            </a:r>
          </a:p>
          <a:p>
            <a:pPr marL="0" lvl="0" indent="0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(Based on Case Interpretation #12-19)</a:t>
            </a:r>
            <a:endParaRPr lang="en-US" sz="2400" kern="1200" dirty="0">
              <a:solidFill>
                <a:schemeClr val="bg1"/>
              </a:solidFill>
              <a:latin typeface="Montserrat" pitchFamily="2" charset="77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585756"/>
      </p:ext>
    </p:extLst>
  </p:cSld>
  <p:clrMapOvr>
    <a:masterClrMapping/>
  </p:clrMapOvr>
  <p:transition>
    <p:push dir="u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39639F-C95E-8649-063B-DC353936C878}"/>
              </a:ext>
            </a:extLst>
          </p:cNvPr>
          <p:cNvSpPr txBox="1"/>
          <p:nvPr/>
        </p:nvSpPr>
        <p:spPr>
          <a:xfrm>
            <a:off x="571500" y="412428"/>
            <a:ext cx="9086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Article 17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E44A6C-E7C5-3F29-01BB-0B35AF3C35D8}"/>
              </a:ext>
            </a:extLst>
          </p:cNvPr>
          <p:cNvSpPr/>
          <p:nvPr/>
        </p:nvSpPr>
        <p:spPr>
          <a:xfrm>
            <a:off x="285749" y="1272669"/>
            <a:ext cx="1018911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hangingPunct="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REALTORS</a:t>
            </a:r>
            <a:r>
              <a:rPr lang="en-US" sz="2400" baseline="300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®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 (principals) must arbitrate contractual and specific non-contractual disputes, as defined by SOP 17-4.</a:t>
            </a:r>
          </a:p>
          <a:p>
            <a:pPr marL="457200" indent="-457200" hangingPunct="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Clients may invoke mandatory arbitrations with their REALTORS</a:t>
            </a:r>
            <a:r>
              <a:rPr lang="en-US" sz="2400" baseline="300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 ®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 (principals).</a:t>
            </a:r>
          </a:p>
          <a:p>
            <a:pPr marL="457200" indent="-457200" hangingPunct="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REALTORS</a:t>
            </a:r>
            <a:r>
              <a:rPr lang="en-US" sz="2400" baseline="300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 ®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 are obligated to cause their firms to arbitrate.</a:t>
            </a:r>
          </a:p>
        </p:txBody>
      </p:sp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86698840-8692-DB67-5443-2FF00B27A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  <p:sp>
        <p:nvSpPr>
          <p:cNvPr id="5" name="TextBox 14">
            <a:extLst>
              <a:ext uri="{FF2B5EF4-FFF2-40B4-BE49-F238E27FC236}">
                <a16:creationId xmlns:a16="http://schemas.microsoft.com/office/drawing/2014/main" id="{346A88C7-4C58-B070-6556-C5835D5BB0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9194" y="202387"/>
            <a:ext cx="18228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30</a:t>
            </a:r>
          </a:p>
        </p:txBody>
      </p:sp>
    </p:spTree>
    <p:extLst>
      <p:ext uri="{BB962C8B-B14F-4D97-AF65-F5344CB8AC3E}">
        <p14:creationId xmlns:p14="http://schemas.microsoft.com/office/powerpoint/2010/main" val="4027510891"/>
      </p:ext>
    </p:extLst>
  </p:cSld>
  <p:clrMapOvr>
    <a:masterClrMapping/>
  </p:clrMapOvr>
  <p:transition>
    <p:push dir="u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Where Do Case Studies Fit into Your Content Marketing Strategy?">
            <a:extLst>
              <a:ext uri="{FF2B5EF4-FFF2-40B4-BE49-F238E27FC236}">
                <a16:creationId xmlns:a16="http://schemas.microsoft.com/office/drawing/2014/main" id="{E6E68C15-9861-86DF-913C-64FD0F1AB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582"/>
            <a:ext cx="12210694" cy="625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ue and black background&#10;&#10;Description automatically generated">
            <a:extLst>
              <a:ext uri="{FF2B5EF4-FFF2-40B4-BE49-F238E27FC236}">
                <a16:creationId xmlns:a16="http://schemas.microsoft.com/office/drawing/2014/main" id="{950F0038-B77C-7F06-CE2F-1F14974E5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7894" y="0"/>
            <a:ext cx="2082800" cy="2616200"/>
          </a:xfrm>
          <a:prstGeom prst="rect">
            <a:avLst/>
          </a:prstGeom>
        </p:spPr>
      </p:pic>
      <p:sp>
        <p:nvSpPr>
          <p:cNvPr id="4" name="TextBox 14">
            <a:extLst>
              <a:ext uri="{FF2B5EF4-FFF2-40B4-BE49-F238E27FC236}">
                <a16:creationId xmlns:a16="http://schemas.microsoft.com/office/drawing/2014/main" id="{0697ABB4-B2A6-4CB7-3CA6-48382EC93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9140" y="220375"/>
            <a:ext cx="182155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31 &amp; 32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4498FE-23B8-5B27-E542-9CB85C7EB7AC}"/>
              </a:ext>
            </a:extLst>
          </p:cNvPr>
          <p:cNvSpPr/>
          <p:nvPr/>
        </p:nvSpPr>
        <p:spPr>
          <a:xfrm flipH="1">
            <a:off x="0" y="278756"/>
            <a:ext cx="8533824" cy="1015893"/>
          </a:xfrm>
          <a:custGeom>
            <a:avLst/>
            <a:gdLst>
              <a:gd name="connsiteX0" fmla="*/ 0 w 6003737"/>
              <a:gd name="connsiteY0" fmla="*/ 0 h 655688"/>
              <a:gd name="connsiteX1" fmla="*/ 5675893 w 6003737"/>
              <a:gd name="connsiteY1" fmla="*/ 0 h 655688"/>
              <a:gd name="connsiteX2" fmla="*/ 6003737 w 6003737"/>
              <a:gd name="connsiteY2" fmla="*/ 327844 h 655688"/>
              <a:gd name="connsiteX3" fmla="*/ 5675893 w 6003737"/>
              <a:gd name="connsiteY3" fmla="*/ 655688 h 655688"/>
              <a:gd name="connsiteX4" fmla="*/ 0 w 6003737"/>
              <a:gd name="connsiteY4" fmla="*/ 655688 h 655688"/>
              <a:gd name="connsiteX5" fmla="*/ 0 w 6003737"/>
              <a:gd name="connsiteY5" fmla="*/ 0 h 655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03737" h="655688">
                <a:moveTo>
                  <a:pt x="6003737" y="655687"/>
                </a:moveTo>
                <a:lnTo>
                  <a:pt x="327844" y="655687"/>
                </a:lnTo>
                <a:lnTo>
                  <a:pt x="0" y="327844"/>
                </a:lnTo>
                <a:lnTo>
                  <a:pt x="327844" y="1"/>
                </a:lnTo>
                <a:lnTo>
                  <a:pt x="6003737" y="1"/>
                </a:lnTo>
                <a:lnTo>
                  <a:pt x="6003737" y="65568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2907375"/>
              <a:satOff val="-30655"/>
              <a:lumOff val="-19019"/>
              <a:alphaOff val="0"/>
            </a:schemeClr>
          </a:fillRef>
          <a:effectRef idx="0">
            <a:schemeClr val="accent4">
              <a:hueOff val="12907375"/>
              <a:satOff val="-30655"/>
              <a:lumOff val="-1901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3063" tIns="72391" rIns="135128" bIns="72389" numCol="1" spcCol="1270" anchor="ctr" anchorCtr="0">
            <a:noAutofit/>
          </a:bodyPr>
          <a:lstStyle/>
          <a:p>
            <a:pPr marL="0" lvl="0" indent="0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bg1"/>
                </a:solidFill>
                <a:latin typeface="Montserrat ExtraBold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Article 17 Case Study #2</a:t>
            </a:r>
          </a:p>
          <a:p>
            <a:pPr marL="0" lvl="0" indent="0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(Based on Case Interpretation #17-1)</a:t>
            </a:r>
            <a:endParaRPr lang="en-US" sz="2400" kern="1200" dirty="0">
              <a:solidFill>
                <a:schemeClr val="bg1"/>
              </a:solidFill>
              <a:latin typeface="Montserrat" pitchFamily="2" charset="77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672137"/>
      </p:ext>
    </p:extLst>
  </p:cSld>
  <p:clrMapOvr>
    <a:masterClrMapping/>
  </p:clrMapOvr>
  <p:transition>
    <p:push dir="u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2EF5FFB-D94E-16E9-F65B-9A12CE2C1BAE}"/>
              </a:ext>
            </a:extLst>
          </p:cNvPr>
          <p:cNvSpPr txBox="1"/>
          <p:nvPr/>
        </p:nvSpPr>
        <p:spPr>
          <a:xfrm>
            <a:off x="753439" y="1753901"/>
            <a:ext cx="2481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D94C"/>
                </a:solidFill>
                <a:latin typeface="Montserrat" panose="02000505000000020004" pitchFamily="2" charset="77"/>
              </a:rPr>
              <a:t>PART 6:</a:t>
            </a:r>
          </a:p>
        </p:txBody>
      </p:sp>
      <p:cxnSp>
        <p:nvCxnSpPr>
          <p:cNvPr id="13" name="Google Shape;341;p48">
            <a:extLst>
              <a:ext uri="{FF2B5EF4-FFF2-40B4-BE49-F238E27FC236}">
                <a16:creationId xmlns:a16="http://schemas.microsoft.com/office/drawing/2014/main" id="{76F24222-FDCB-54D3-6ABC-D0AD0180BA61}"/>
              </a:ext>
            </a:extLst>
          </p:cNvPr>
          <p:cNvCxnSpPr>
            <a:cxnSpLocks/>
          </p:cNvCxnSpPr>
          <p:nvPr/>
        </p:nvCxnSpPr>
        <p:spPr>
          <a:xfrm>
            <a:off x="843199" y="2421848"/>
            <a:ext cx="764519" cy="0"/>
          </a:xfrm>
          <a:prstGeom prst="straightConnector1">
            <a:avLst/>
          </a:prstGeom>
          <a:noFill/>
          <a:ln w="127000" cap="flat" cmpd="sng">
            <a:solidFill>
              <a:srgbClr val="6EC49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E4A04EB-2910-C0C0-083A-13C78E565C9F}"/>
              </a:ext>
            </a:extLst>
          </p:cNvPr>
          <p:cNvSpPr txBox="1"/>
          <p:nvPr/>
        </p:nvSpPr>
        <p:spPr>
          <a:xfrm>
            <a:off x="765236" y="2644170"/>
            <a:ext cx="37067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D94C"/>
                </a:solidFill>
                <a:latin typeface="Montserrat ExtraBold" pitchFamily="2" charset="77"/>
              </a:rPr>
              <a:t>Pathways to Professionalism and Marketing the Code of Ethics</a:t>
            </a:r>
          </a:p>
        </p:txBody>
      </p:sp>
      <p:pic>
        <p:nvPicPr>
          <p:cNvPr id="20" name="Picture 19" descr="A blue and black background&#10;&#10;Description automatically generated">
            <a:extLst>
              <a:ext uri="{FF2B5EF4-FFF2-40B4-BE49-F238E27FC236}">
                <a16:creationId xmlns:a16="http://schemas.microsoft.com/office/drawing/2014/main" id="{EE860E9B-DD4C-E6F8-C21B-6F8440C5C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51880"/>
            <a:ext cx="2247900" cy="2324100"/>
          </a:xfrm>
          <a:prstGeom prst="rect">
            <a:avLst/>
          </a:prstGeom>
        </p:spPr>
      </p:pic>
      <p:pic>
        <p:nvPicPr>
          <p:cNvPr id="22" name="Picture 21" descr="A blue and black background&#10;&#10;Description automatically generated">
            <a:extLst>
              <a:ext uri="{FF2B5EF4-FFF2-40B4-BE49-F238E27FC236}">
                <a16:creationId xmlns:a16="http://schemas.microsoft.com/office/drawing/2014/main" id="{0FBE2885-1B98-6411-6ECC-1271B9FBE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6552" y="0"/>
            <a:ext cx="2795722" cy="3030876"/>
          </a:xfrm>
          <a:prstGeom prst="rect">
            <a:avLst/>
          </a:prstGeom>
        </p:spPr>
      </p:pic>
      <p:pic>
        <p:nvPicPr>
          <p:cNvPr id="39938" name="Picture 2" descr="Why Business Ethics Are Important">
            <a:extLst>
              <a:ext uri="{FF2B5EF4-FFF2-40B4-BE49-F238E27FC236}">
                <a16:creationId xmlns:a16="http://schemas.microsoft.com/office/drawing/2014/main" id="{6EFCDB8E-14BB-CF43-498E-F2B5E826A9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3"/>
          <a:stretch/>
        </p:blipFill>
        <p:spPr bwMode="auto">
          <a:xfrm>
            <a:off x="4471986" y="0"/>
            <a:ext cx="7720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ue and black background&#10;&#10;Description automatically generated">
            <a:extLst>
              <a:ext uri="{FF2B5EF4-FFF2-40B4-BE49-F238E27FC236}">
                <a16:creationId xmlns:a16="http://schemas.microsoft.com/office/drawing/2014/main" id="{3F287864-1774-EE69-A39F-4699BB21D7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9199" y="0"/>
            <a:ext cx="2082800" cy="2616200"/>
          </a:xfrm>
          <a:prstGeom prst="rect">
            <a:avLst/>
          </a:prstGeom>
        </p:spPr>
      </p:pic>
      <p:sp>
        <p:nvSpPr>
          <p:cNvPr id="2" name="TextBox 14">
            <a:extLst>
              <a:ext uri="{FF2B5EF4-FFF2-40B4-BE49-F238E27FC236}">
                <a16:creationId xmlns:a16="http://schemas.microsoft.com/office/drawing/2014/main" id="{4EF9A513-2CC7-B147-987B-47C9B2647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9194" y="202387"/>
            <a:ext cx="18228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Pages 37 </a:t>
            </a:r>
          </a:p>
        </p:txBody>
      </p:sp>
    </p:spTree>
    <p:extLst>
      <p:ext uri="{BB962C8B-B14F-4D97-AF65-F5344CB8AC3E}">
        <p14:creationId xmlns:p14="http://schemas.microsoft.com/office/powerpoint/2010/main" val="2419539792"/>
      </p:ext>
    </p:extLst>
  </p:cSld>
  <p:clrMapOvr>
    <a:masterClrMapping/>
  </p:clrMapOvr>
  <p:transition>
    <p:push dir="u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39639F-C95E-8649-063B-DC353936C878}"/>
              </a:ext>
            </a:extLst>
          </p:cNvPr>
          <p:cNvSpPr txBox="1"/>
          <p:nvPr/>
        </p:nvSpPr>
        <p:spPr>
          <a:xfrm>
            <a:off x="571500" y="412428"/>
            <a:ext cx="9344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When to Look at the Code; Using the Code in all Communications</a:t>
            </a:r>
          </a:p>
        </p:txBody>
      </p:sp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86698840-8692-DB67-5443-2FF00B27A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  <p:sp>
        <p:nvSpPr>
          <p:cNvPr id="5" name="TextBox 14">
            <a:extLst>
              <a:ext uri="{FF2B5EF4-FFF2-40B4-BE49-F238E27FC236}">
                <a16:creationId xmlns:a16="http://schemas.microsoft.com/office/drawing/2014/main" id="{346A88C7-4C58-B070-6556-C5835D5BB0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9194" y="202387"/>
            <a:ext cx="18228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Pages 40 - 45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8C402D-19D9-21A0-F322-251586D1F6B6}"/>
              </a:ext>
            </a:extLst>
          </p:cNvPr>
          <p:cNvSpPr txBox="1"/>
          <p:nvPr/>
        </p:nvSpPr>
        <p:spPr>
          <a:xfrm>
            <a:off x="541283" y="1582420"/>
            <a:ext cx="11376397" cy="5066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anose="00000500000000000000" pitchFamily="2" charset="0"/>
                <a:ea typeface="Garamond" panose="02020404030301010803" pitchFamily="18" charset="-128"/>
              </a:rPr>
              <a:t>The Code of Ethics is a great risk reduction tool.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anose="00000500000000000000" pitchFamily="2" charset="0"/>
                <a:ea typeface="Garamond" panose="02020404030301010803" pitchFamily="18" charset="-128"/>
              </a:rPr>
              <a:t>Let buyers and sellers know REALTORS® have agreed to the higher standards established in the Code of Ethics, as compared to license law.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anose="00000500000000000000" pitchFamily="2" charset="0"/>
                <a:ea typeface="Garamond" panose="02020404030301010803" pitchFamily="18" charset="-128"/>
              </a:rPr>
              <a:t>REALTORS® will act in their client’s best interests.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anose="00000500000000000000" pitchFamily="2" charset="0"/>
                <a:ea typeface="Garamond" panose="02020404030301010803" pitchFamily="18" charset="-128"/>
              </a:rPr>
              <a:t>Use the Pledge of Performance in buying and listing presentations (available at </a:t>
            </a:r>
            <a:r>
              <a:rPr lang="en-US" sz="2400" dirty="0" err="1">
                <a:latin typeface="Montserrat" panose="00000500000000000000" pitchFamily="2" charset="0"/>
                <a:ea typeface="Garamond" panose="02020404030301010803" pitchFamily="18" charset="-128"/>
              </a:rPr>
              <a:t>nar.realtor</a:t>
            </a:r>
            <a:r>
              <a:rPr lang="en-US" sz="2400" dirty="0">
                <a:latin typeface="Montserrat" panose="00000500000000000000" pitchFamily="2" charset="0"/>
                <a:ea typeface="Garamond" panose="02020404030301010803" pitchFamily="18" charset="-128"/>
              </a:rPr>
              <a:t>).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anose="00000500000000000000" pitchFamily="2" charset="0"/>
                <a:ea typeface="Garamond" panose="02020404030301010803" pitchFamily="18" charset="-128"/>
              </a:rPr>
              <a:t>Wear and display your REALTOR® pin, explaining REALTORS® are committed to professionalism since 1913.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anose="00000500000000000000" pitchFamily="2" charset="0"/>
                <a:ea typeface="Garamond" panose="02020404030301010803" pitchFamily="18" charset="-128"/>
              </a:rPr>
              <a:t>Make the Code a key component in all professional         correspondence.</a:t>
            </a:r>
          </a:p>
        </p:txBody>
      </p:sp>
    </p:spTree>
    <p:extLst>
      <p:ext uri="{BB962C8B-B14F-4D97-AF65-F5344CB8AC3E}">
        <p14:creationId xmlns:p14="http://schemas.microsoft.com/office/powerpoint/2010/main" val="3039399666"/>
      </p:ext>
    </p:extLst>
  </p:cSld>
  <p:clrMapOvr>
    <a:masterClrMapping/>
  </p:clrMapOvr>
  <p:transition>
    <p:push dir="u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39639F-C95E-8649-063B-DC353936C878}"/>
              </a:ext>
            </a:extLst>
          </p:cNvPr>
          <p:cNvSpPr txBox="1"/>
          <p:nvPr/>
        </p:nvSpPr>
        <p:spPr>
          <a:xfrm>
            <a:off x="571500" y="412428"/>
            <a:ext cx="9086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Pathways to Professionalism</a:t>
            </a:r>
          </a:p>
        </p:txBody>
      </p:sp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86698840-8692-DB67-5443-2FF00B27A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8C402D-19D9-21A0-F322-251586D1F6B6}"/>
              </a:ext>
            </a:extLst>
          </p:cNvPr>
          <p:cNvSpPr txBox="1"/>
          <p:nvPr/>
        </p:nvSpPr>
        <p:spPr>
          <a:xfrm>
            <a:off x="693683" y="967840"/>
            <a:ext cx="10641724" cy="5625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900"/>
              </a:spcBef>
            </a:pPr>
            <a:r>
              <a:rPr lang="en-US" sz="2400" b="1" dirty="0">
                <a:latin typeface="Montserrat" panose="00000500000000000000" pitchFamily="2" charset="0"/>
                <a:ea typeface="Garamond" panose="02020404030301010803" pitchFamily="18" charset="-128"/>
              </a:rPr>
              <a:t>Three Sections, </a:t>
            </a:r>
            <a:r>
              <a:rPr lang="en-US" sz="2400" dirty="0">
                <a:latin typeface="Montserrat" panose="00000500000000000000" pitchFamily="2" charset="0"/>
                <a:ea typeface="Garamond" panose="02020404030301010803" pitchFamily="18" charset="-128"/>
              </a:rPr>
              <a:t>including 30 professional courtesies</a:t>
            </a:r>
            <a:endParaRPr lang="en-US" sz="2400" b="1" dirty="0">
              <a:latin typeface="Montserrat" panose="00000500000000000000" pitchFamily="2" charset="0"/>
              <a:ea typeface="Garamond" panose="02020404030301010803" pitchFamily="18" charset="-128"/>
            </a:endParaRP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z="2400" b="1" dirty="0">
                <a:latin typeface="Montserrat" panose="00000500000000000000" pitchFamily="2" charset="0"/>
                <a:ea typeface="Garamond" panose="02020404030301010803" pitchFamily="18" charset="-128"/>
              </a:rPr>
              <a:t>Respect for Public</a:t>
            </a:r>
          </a:p>
          <a:p>
            <a:pPr marL="285750" indent="-57150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latin typeface="Montserrat" panose="00000500000000000000" pitchFamily="2" charset="0"/>
                <a:ea typeface="Garamond" panose="02020404030301010803" pitchFamily="18" charset="-128"/>
              </a:rPr>
              <a:t>Respond to inquiries promptly; show courtesy and respect.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z="2400" b="1" dirty="0">
                <a:latin typeface="Montserrat" panose="00000500000000000000" pitchFamily="2" charset="0"/>
                <a:ea typeface="Garamond" panose="02020404030301010803" pitchFamily="18" charset="-128"/>
              </a:rPr>
              <a:t>Respect for Property</a:t>
            </a:r>
          </a:p>
          <a:p>
            <a:pPr marL="285750" indent="-57150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latin typeface="Montserrat" panose="00000500000000000000" pitchFamily="2" charset="0"/>
                <a:ea typeface="Garamond" panose="02020404030301010803" pitchFamily="18" charset="-128"/>
              </a:rPr>
              <a:t>Leave the property how you found it; also, avoid eating, drinking, smoking or using facilities (unless given permission).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z="2400" b="1" dirty="0">
                <a:latin typeface="Montserrat" panose="00000500000000000000" pitchFamily="2" charset="0"/>
                <a:ea typeface="Garamond" panose="02020404030301010803" pitchFamily="18" charset="-128"/>
              </a:rPr>
              <a:t>Respect for Peers</a:t>
            </a:r>
          </a:p>
          <a:p>
            <a:pPr marL="285750" indent="-57150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latin typeface="Montserrat" panose="00000500000000000000" pitchFamily="2" charset="0"/>
                <a:ea typeface="Garamond" panose="02020404030301010803" pitchFamily="18" charset="-128"/>
              </a:rPr>
              <a:t>Notify the listing broker if there appears to be inaccurate information in the listing, and remember real estate is a reputation business.  What you do today may affect your reputation and business for years to come.</a:t>
            </a:r>
          </a:p>
        </p:txBody>
      </p:sp>
    </p:spTree>
    <p:extLst>
      <p:ext uri="{BB962C8B-B14F-4D97-AF65-F5344CB8AC3E}">
        <p14:creationId xmlns:p14="http://schemas.microsoft.com/office/powerpoint/2010/main" val="710416949"/>
      </p:ext>
    </p:extLst>
  </p:cSld>
  <p:clrMapOvr>
    <a:masterClrMapping/>
  </p:clrMapOvr>
  <p:transition>
    <p:push dir="u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Where Do Case Studies Fit into Your Content Marketing Strategy?">
            <a:extLst>
              <a:ext uri="{FF2B5EF4-FFF2-40B4-BE49-F238E27FC236}">
                <a16:creationId xmlns:a16="http://schemas.microsoft.com/office/drawing/2014/main" id="{E6E68C15-9861-86DF-913C-64FD0F1AB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582"/>
            <a:ext cx="12210694" cy="625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ue and black background&#10;&#10;Description automatically generated">
            <a:extLst>
              <a:ext uri="{FF2B5EF4-FFF2-40B4-BE49-F238E27FC236}">
                <a16:creationId xmlns:a16="http://schemas.microsoft.com/office/drawing/2014/main" id="{950F0038-B77C-7F06-CE2F-1F14974E5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7894" y="0"/>
            <a:ext cx="2082800" cy="2616200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424498FE-23B8-5B27-E542-9CB85C7EB7AC}"/>
              </a:ext>
            </a:extLst>
          </p:cNvPr>
          <p:cNvSpPr/>
          <p:nvPr/>
        </p:nvSpPr>
        <p:spPr>
          <a:xfrm flipH="1">
            <a:off x="0" y="278756"/>
            <a:ext cx="8533824" cy="1015893"/>
          </a:xfrm>
          <a:custGeom>
            <a:avLst/>
            <a:gdLst>
              <a:gd name="connsiteX0" fmla="*/ 0 w 6003737"/>
              <a:gd name="connsiteY0" fmla="*/ 0 h 655688"/>
              <a:gd name="connsiteX1" fmla="*/ 5675893 w 6003737"/>
              <a:gd name="connsiteY1" fmla="*/ 0 h 655688"/>
              <a:gd name="connsiteX2" fmla="*/ 6003737 w 6003737"/>
              <a:gd name="connsiteY2" fmla="*/ 327844 h 655688"/>
              <a:gd name="connsiteX3" fmla="*/ 5675893 w 6003737"/>
              <a:gd name="connsiteY3" fmla="*/ 655688 h 655688"/>
              <a:gd name="connsiteX4" fmla="*/ 0 w 6003737"/>
              <a:gd name="connsiteY4" fmla="*/ 655688 h 655688"/>
              <a:gd name="connsiteX5" fmla="*/ 0 w 6003737"/>
              <a:gd name="connsiteY5" fmla="*/ 0 h 655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03737" h="655688">
                <a:moveTo>
                  <a:pt x="6003737" y="655687"/>
                </a:moveTo>
                <a:lnTo>
                  <a:pt x="327844" y="655687"/>
                </a:lnTo>
                <a:lnTo>
                  <a:pt x="0" y="327844"/>
                </a:lnTo>
                <a:lnTo>
                  <a:pt x="327844" y="1"/>
                </a:lnTo>
                <a:lnTo>
                  <a:pt x="6003737" y="1"/>
                </a:lnTo>
                <a:lnTo>
                  <a:pt x="6003737" y="65568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2907375"/>
              <a:satOff val="-30655"/>
              <a:lumOff val="-19019"/>
              <a:alphaOff val="0"/>
            </a:schemeClr>
          </a:fillRef>
          <a:effectRef idx="0">
            <a:schemeClr val="accent4">
              <a:hueOff val="12907375"/>
              <a:satOff val="-30655"/>
              <a:lumOff val="-1901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3063" tIns="72391" rIns="135128" bIns="72389" numCol="1" spcCol="1270" anchor="ctr" anchorCtr="0">
            <a:noAutofit/>
          </a:bodyPr>
          <a:lstStyle/>
          <a:p>
            <a:pPr marL="0" lvl="0" indent="0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bg1"/>
                </a:solidFill>
                <a:latin typeface="Montserrat ExtraBold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Case Study #1</a:t>
            </a:r>
          </a:p>
          <a:p>
            <a:pPr marL="0" lvl="0" indent="0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(Based on Pathways to Professionalism)</a:t>
            </a:r>
            <a:endParaRPr lang="en-US" sz="2400" kern="1200" dirty="0">
              <a:solidFill>
                <a:schemeClr val="bg1"/>
              </a:solidFill>
              <a:latin typeface="Montserrat" pitchFamily="2" charset="77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542949"/>
      </p:ext>
    </p:extLst>
  </p:cSld>
  <p:clrMapOvr>
    <a:masterClrMapping/>
  </p:clrMapOvr>
  <p:transition>
    <p:push dir="u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Where Do Case Studies Fit into Your Content Marketing Strategy?">
            <a:extLst>
              <a:ext uri="{FF2B5EF4-FFF2-40B4-BE49-F238E27FC236}">
                <a16:creationId xmlns:a16="http://schemas.microsoft.com/office/drawing/2014/main" id="{E6E68C15-9861-86DF-913C-64FD0F1AB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582"/>
            <a:ext cx="12210694" cy="625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ue and black background&#10;&#10;Description automatically generated">
            <a:extLst>
              <a:ext uri="{FF2B5EF4-FFF2-40B4-BE49-F238E27FC236}">
                <a16:creationId xmlns:a16="http://schemas.microsoft.com/office/drawing/2014/main" id="{950F0038-B77C-7F06-CE2F-1F14974E5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7894" y="0"/>
            <a:ext cx="2082800" cy="2616200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424498FE-23B8-5B27-E542-9CB85C7EB7AC}"/>
              </a:ext>
            </a:extLst>
          </p:cNvPr>
          <p:cNvSpPr/>
          <p:nvPr/>
        </p:nvSpPr>
        <p:spPr>
          <a:xfrm flipH="1">
            <a:off x="0" y="278756"/>
            <a:ext cx="8533824" cy="1015893"/>
          </a:xfrm>
          <a:custGeom>
            <a:avLst/>
            <a:gdLst>
              <a:gd name="connsiteX0" fmla="*/ 0 w 6003737"/>
              <a:gd name="connsiteY0" fmla="*/ 0 h 655688"/>
              <a:gd name="connsiteX1" fmla="*/ 5675893 w 6003737"/>
              <a:gd name="connsiteY1" fmla="*/ 0 h 655688"/>
              <a:gd name="connsiteX2" fmla="*/ 6003737 w 6003737"/>
              <a:gd name="connsiteY2" fmla="*/ 327844 h 655688"/>
              <a:gd name="connsiteX3" fmla="*/ 5675893 w 6003737"/>
              <a:gd name="connsiteY3" fmla="*/ 655688 h 655688"/>
              <a:gd name="connsiteX4" fmla="*/ 0 w 6003737"/>
              <a:gd name="connsiteY4" fmla="*/ 655688 h 655688"/>
              <a:gd name="connsiteX5" fmla="*/ 0 w 6003737"/>
              <a:gd name="connsiteY5" fmla="*/ 0 h 655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03737" h="655688">
                <a:moveTo>
                  <a:pt x="6003737" y="655687"/>
                </a:moveTo>
                <a:lnTo>
                  <a:pt x="327844" y="655687"/>
                </a:lnTo>
                <a:lnTo>
                  <a:pt x="0" y="327844"/>
                </a:lnTo>
                <a:lnTo>
                  <a:pt x="327844" y="1"/>
                </a:lnTo>
                <a:lnTo>
                  <a:pt x="6003737" y="1"/>
                </a:lnTo>
                <a:lnTo>
                  <a:pt x="6003737" y="65568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2907375"/>
              <a:satOff val="-30655"/>
              <a:lumOff val="-19019"/>
              <a:alphaOff val="0"/>
            </a:schemeClr>
          </a:fillRef>
          <a:effectRef idx="0">
            <a:schemeClr val="accent4">
              <a:hueOff val="12907375"/>
              <a:satOff val="-30655"/>
              <a:lumOff val="-1901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3063" tIns="72391" rIns="135128" bIns="72389" numCol="1" spcCol="1270" anchor="ctr" anchorCtr="0">
            <a:noAutofit/>
          </a:bodyPr>
          <a:lstStyle/>
          <a:p>
            <a:pPr marL="0" lvl="0" indent="0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bg1"/>
                </a:solidFill>
                <a:latin typeface="Montserrat ExtraBold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Case Study #2</a:t>
            </a:r>
          </a:p>
          <a:p>
            <a:pPr marL="0" lvl="0" indent="0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(Based on Pathways to Professionalism)</a:t>
            </a:r>
            <a:endParaRPr lang="en-US" sz="2400" kern="1200" dirty="0">
              <a:solidFill>
                <a:schemeClr val="bg1"/>
              </a:solidFill>
              <a:latin typeface="Montserrat" pitchFamily="2" charset="77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935059"/>
      </p:ext>
    </p:extLst>
  </p:cSld>
  <p:clrMapOvr>
    <a:masterClrMapping/>
  </p:clrMapOvr>
  <p:transition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0D0632-3A5C-134E-A5C0-C6C0C0E67DC1}"/>
              </a:ext>
            </a:extLst>
          </p:cNvPr>
          <p:cNvSpPr txBox="1"/>
          <p:nvPr/>
        </p:nvSpPr>
        <p:spPr>
          <a:xfrm>
            <a:off x="386004" y="230439"/>
            <a:ext cx="102880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Montserrat ExtraBold" pitchFamily="2" charset="77"/>
              </a:rPr>
              <a:t>NATIONAL ASSOCIATION OF REALTORS</a:t>
            </a:r>
            <a:r>
              <a:rPr lang="en-US" sz="3200" b="1" baseline="30000" dirty="0">
                <a:solidFill>
                  <a:schemeClr val="tx2"/>
                </a:solidFill>
                <a:latin typeface="Montserrat ExtraBold" pitchFamily="2" charset="77"/>
              </a:rPr>
              <a:t>®</a:t>
            </a:r>
            <a:r>
              <a:rPr lang="en-US" sz="3200" b="1" dirty="0">
                <a:solidFill>
                  <a:schemeClr val="tx2"/>
                </a:solidFill>
                <a:latin typeface="Montserrat ExtraBold" pitchFamily="2" charset="77"/>
              </a:rPr>
              <a:t> Formed in 1908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E23993-9157-A14D-9B3F-F5B2BE158A64}"/>
              </a:ext>
            </a:extLst>
          </p:cNvPr>
          <p:cNvSpPr/>
          <p:nvPr/>
        </p:nvSpPr>
        <p:spPr>
          <a:xfrm>
            <a:off x="1605479" y="2160830"/>
            <a:ext cx="44905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</a:pPr>
            <a:r>
              <a:rPr lang="en-US" sz="2400" dirty="0">
                <a:latin typeface="Montserrat" pitchFamily="2" charset="77"/>
              </a:rPr>
              <a:t>Known then as the National Association of Real Estate Exchanges </a:t>
            </a:r>
          </a:p>
        </p:txBody>
      </p:sp>
      <p:cxnSp>
        <p:nvCxnSpPr>
          <p:cNvPr id="4" name="Google Shape;341;p48">
            <a:extLst>
              <a:ext uri="{FF2B5EF4-FFF2-40B4-BE49-F238E27FC236}">
                <a16:creationId xmlns:a16="http://schemas.microsoft.com/office/drawing/2014/main" id="{9B2226D5-5238-D240-BA9E-47E87DC63225}"/>
              </a:ext>
            </a:extLst>
          </p:cNvPr>
          <p:cNvCxnSpPr>
            <a:cxnSpLocks/>
          </p:cNvCxnSpPr>
          <p:nvPr/>
        </p:nvCxnSpPr>
        <p:spPr>
          <a:xfrm>
            <a:off x="489159" y="1354009"/>
            <a:ext cx="764519" cy="0"/>
          </a:xfrm>
          <a:prstGeom prst="straightConnector1">
            <a:avLst/>
          </a:prstGeom>
          <a:noFill/>
          <a:ln w="127000" cap="flat" cmpd="sng">
            <a:solidFill>
              <a:srgbClr val="F5E5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112D264-CA62-9907-D846-FC264E72B1B8}"/>
              </a:ext>
            </a:extLst>
          </p:cNvPr>
          <p:cNvSpPr txBox="1"/>
          <p:nvPr/>
        </p:nvSpPr>
        <p:spPr>
          <a:xfrm>
            <a:off x="10510464" y="153461"/>
            <a:ext cx="1681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4</a:t>
            </a:r>
          </a:p>
        </p:txBody>
      </p:sp>
      <p:graphicFrame>
        <p:nvGraphicFramePr>
          <p:cNvPr id="5" name="Object 2">
            <a:extLst>
              <a:ext uri="{FF2B5EF4-FFF2-40B4-BE49-F238E27FC236}">
                <a16:creationId xmlns:a16="http://schemas.microsoft.com/office/drawing/2014/main" id="{4735F239-4B01-C56E-BBAA-5AA061EE61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8799415"/>
              </p:ext>
            </p:extLst>
          </p:nvPr>
        </p:nvGraphicFramePr>
        <p:xfrm>
          <a:off x="6471719" y="1689277"/>
          <a:ext cx="3032125" cy="301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4048690" imgH="4029637" progId="MSPhotoEd.3">
                  <p:embed/>
                </p:oleObj>
              </mc:Choice>
              <mc:Fallback>
                <p:oleObj name="Photo Editor Photo" r:id="rId2" imgW="4048690" imgH="4029637" progId="MSPhotoEd.3">
                  <p:embed/>
                  <p:pic>
                    <p:nvPicPr>
                      <p:cNvPr id="5" name="Object 2">
                        <a:extLst>
                          <a:ext uri="{FF2B5EF4-FFF2-40B4-BE49-F238E27FC236}">
                            <a16:creationId xmlns:a16="http://schemas.microsoft.com/office/drawing/2014/main" id="{4735F239-4B01-C56E-BBAA-5AA061EE61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1719" y="1689277"/>
                        <a:ext cx="3032125" cy="3017838"/>
                      </a:xfrm>
                      <a:prstGeom prst="rect">
                        <a:avLst/>
                      </a:prstGeom>
                      <a:noFill/>
                      <a:ln w="79375" cmpd="tri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7108401"/>
      </p:ext>
    </p:extLst>
  </p:cSld>
  <p:clrMapOvr>
    <a:masterClrMapping/>
  </p:clrMapOvr>
  <p:transition>
    <p:push dir="u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2EF5FFB-D94E-16E9-F65B-9A12CE2C1BAE}"/>
              </a:ext>
            </a:extLst>
          </p:cNvPr>
          <p:cNvSpPr txBox="1"/>
          <p:nvPr/>
        </p:nvSpPr>
        <p:spPr>
          <a:xfrm>
            <a:off x="753439" y="1753901"/>
            <a:ext cx="3345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D94C"/>
                </a:solidFill>
                <a:latin typeface="Montserrat ExtraBold" pitchFamily="2" charset="77"/>
              </a:rPr>
              <a:t>Conclusion</a:t>
            </a:r>
            <a:endParaRPr lang="en-US" sz="3600" b="1" dirty="0">
              <a:solidFill>
                <a:srgbClr val="FFD94C"/>
              </a:solidFill>
              <a:latin typeface="Montserrat ExtraBold" pitchFamily="2" charset="77"/>
            </a:endParaRPr>
          </a:p>
        </p:txBody>
      </p:sp>
      <p:cxnSp>
        <p:nvCxnSpPr>
          <p:cNvPr id="13" name="Google Shape;341;p48">
            <a:extLst>
              <a:ext uri="{FF2B5EF4-FFF2-40B4-BE49-F238E27FC236}">
                <a16:creationId xmlns:a16="http://schemas.microsoft.com/office/drawing/2014/main" id="{76F24222-FDCB-54D3-6ABC-D0AD0180BA61}"/>
              </a:ext>
            </a:extLst>
          </p:cNvPr>
          <p:cNvCxnSpPr>
            <a:cxnSpLocks/>
          </p:cNvCxnSpPr>
          <p:nvPr/>
        </p:nvCxnSpPr>
        <p:spPr>
          <a:xfrm>
            <a:off x="843199" y="2421848"/>
            <a:ext cx="764519" cy="0"/>
          </a:xfrm>
          <a:prstGeom prst="straightConnector1">
            <a:avLst/>
          </a:prstGeom>
          <a:noFill/>
          <a:ln w="127000" cap="flat" cmpd="sng">
            <a:solidFill>
              <a:srgbClr val="6EC49B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0" name="Picture 19" descr="A blue and black background&#10;&#10;Description automatically generated">
            <a:extLst>
              <a:ext uri="{FF2B5EF4-FFF2-40B4-BE49-F238E27FC236}">
                <a16:creationId xmlns:a16="http://schemas.microsoft.com/office/drawing/2014/main" id="{EE860E9B-DD4C-E6F8-C21B-6F8440C5C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51880"/>
            <a:ext cx="2247900" cy="2324100"/>
          </a:xfrm>
          <a:prstGeom prst="rect">
            <a:avLst/>
          </a:prstGeom>
        </p:spPr>
      </p:pic>
      <p:pic>
        <p:nvPicPr>
          <p:cNvPr id="22" name="Picture 21" descr="A blue and black background&#10;&#10;Description automatically generated">
            <a:extLst>
              <a:ext uri="{FF2B5EF4-FFF2-40B4-BE49-F238E27FC236}">
                <a16:creationId xmlns:a16="http://schemas.microsoft.com/office/drawing/2014/main" id="{0FBE2885-1B98-6411-6ECC-1271B9FBE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6552" y="0"/>
            <a:ext cx="2795722" cy="3030876"/>
          </a:xfrm>
          <a:prstGeom prst="rect">
            <a:avLst/>
          </a:prstGeom>
        </p:spPr>
      </p:pic>
      <p:pic>
        <p:nvPicPr>
          <p:cNvPr id="39938" name="Picture 2" descr="Why Business Ethics Are Important">
            <a:extLst>
              <a:ext uri="{FF2B5EF4-FFF2-40B4-BE49-F238E27FC236}">
                <a16:creationId xmlns:a16="http://schemas.microsoft.com/office/drawing/2014/main" id="{6EFCDB8E-14BB-CF43-498E-F2B5E826A9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3"/>
          <a:stretch/>
        </p:blipFill>
        <p:spPr bwMode="auto">
          <a:xfrm>
            <a:off x="4471986" y="0"/>
            <a:ext cx="7720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ue and black background&#10;&#10;Description automatically generated">
            <a:extLst>
              <a:ext uri="{FF2B5EF4-FFF2-40B4-BE49-F238E27FC236}">
                <a16:creationId xmlns:a16="http://schemas.microsoft.com/office/drawing/2014/main" id="{3F287864-1774-EE69-A39F-4699BB21D7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9199" y="0"/>
            <a:ext cx="2082800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644888"/>
      </p:ext>
    </p:extLst>
  </p:cSld>
  <p:clrMapOvr>
    <a:masterClrMapping/>
  </p:clrMapOvr>
  <p:transition>
    <p:push dir="u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39639F-C95E-8649-063B-DC353936C878}"/>
              </a:ext>
            </a:extLst>
          </p:cNvPr>
          <p:cNvSpPr txBox="1"/>
          <p:nvPr/>
        </p:nvSpPr>
        <p:spPr>
          <a:xfrm>
            <a:off x="571500" y="412428"/>
            <a:ext cx="9086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The REALTORS</a:t>
            </a:r>
            <a:r>
              <a:rPr lang="en-US" sz="3600" b="1" baseline="30000" dirty="0">
                <a:solidFill>
                  <a:schemeClr val="tx2"/>
                </a:solidFill>
                <a:latin typeface="Montserrat ExtraBold" pitchFamily="2" charset="77"/>
              </a:rPr>
              <a:t>®</a:t>
            </a:r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 Code of Ethics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E44A6C-E7C5-3F29-01BB-0B35AF3C35D8}"/>
              </a:ext>
            </a:extLst>
          </p:cNvPr>
          <p:cNvSpPr/>
          <p:nvPr/>
        </p:nvSpPr>
        <p:spPr>
          <a:xfrm>
            <a:off x="4236036" y="1597729"/>
            <a:ext cx="6133158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hangingPunct="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Protects the buying and selling public.</a:t>
            </a:r>
          </a:p>
          <a:p>
            <a:pPr marL="457200" indent="-457200" hangingPunct="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Promotes a competitive real estate marketplace.</a:t>
            </a:r>
          </a:p>
          <a:p>
            <a:pPr marL="457200" indent="-457200" hangingPunct="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Enhances the integrity of the industry.</a:t>
            </a:r>
          </a:p>
          <a:p>
            <a:pPr marL="457200" indent="-457200" hangingPunct="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Is </a:t>
            </a:r>
            <a:r>
              <a:rPr lang="en-US" sz="2400" b="1" dirty="0">
                <a:solidFill>
                  <a:schemeClr val="tx2"/>
                </a:solidFill>
                <a:latin typeface="Montserrat" pitchFamily="2" charset="77"/>
                <a:ea typeface="Times New Roman" panose="02020603050405020304" pitchFamily="18" charset="0"/>
              </a:rPr>
              <a:t>OUR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 promise of performance.</a:t>
            </a:r>
          </a:p>
          <a:p>
            <a:pPr marL="457200" indent="-457200" hangingPunct="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Is </a:t>
            </a:r>
            <a:r>
              <a:rPr lang="en-US" sz="2400" b="1" dirty="0">
                <a:solidFill>
                  <a:schemeClr val="tx2"/>
                </a:solidFill>
                <a:latin typeface="Montserrat" pitchFamily="2" charset="77"/>
                <a:ea typeface="Times New Roman" panose="02020603050405020304" pitchFamily="18" charset="0"/>
              </a:rPr>
              <a:t>OUR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 promise of professionalism.</a:t>
            </a:r>
          </a:p>
        </p:txBody>
      </p:sp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86698840-8692-DB67-5443-2FF00B27A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  <p:sp>
        <p:nvSpPr>
          <p:cNvPr id="5" name="TextBox 14">
            <a:extLst>
              <a:ext uri="{FF2B5EF4-FFF2-40B4-BE49-F238E27FC236}">
                <a16:creationId xmlns:a16="http://schemas.microsoft.com/office/drawing/2014/main" id="{346A88C7-4C58-B070-6556-C5835D5BB0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9194" y="202387"/>
            <a:ext cx="18228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30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99AEB078-E8B1-FF29-27A8-6432AAF60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308100"/>
            <a:ext cx="3626569" cy="466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008659"/>
      </p:ext>
    </p:extLst>
  </p:cSld>
  <p:clrMapOvr>
    <a:masterClrMapping/>
  </p:clrMapOvr>
  <p:transition>
    <p:push dir="u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2062185"/>
      </p:ext>
    </p:extLst>
  </p:cSld>
  <p:clrMapOvr>
    <a:masterClrMapping/>
  </p:clrMapOvr>
  <p:transition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0D0632-3A5C-134E-A5C0-C6C0C0E67DC1}"/>
              </a:ext>
            </a:extLst>
          </p:cNvPr>
          <p:cNvSpPr txBox="1"/>
          <p:nvPr/>
        </p:nvSpPr>
        <p:spPr>
          <a:xfrm>
            <a:off x="503701" y="415071"/>
            <a:ext cx="8767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Code of Ethics Adopted in 1913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E23993-9157-A14D-9B3F-F5B2BE158A64}"/>
              </a:ext>
            </a:extLst>
          </p:cNvPr>
          <p:cNvSpPr/>
          <p:nvPr/>
        </p:nvSpPr>
        <p:spPr>
          <a:xfrm>
            <a:off x="588747" y="1675832"/>
            <a:ext cx="9921716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Established professional standards for conduct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First ethical code for business after medicine, engineering, and law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Focused on:</a:t>
            </a:r>
          </a:p>
          <a:p>
            <a:pPr marL="800100" lvl="1" indent="-342900"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Service to the public</a:t>
            </a:r>
          </a:p>
          <a:p>
            <a:pPr marL="800100" lvl="1" indent="-342900"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Commitment to professionalism</a:t>
            </a:r>
          </a:p>
          <a:p>
            <a:pPr marL="342900" indent="-342900"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Included “Duties to Clients” and “Duties to Other Brokers”</a:t>
            </a:r>
          </a:p>
        </p:txBody>
      </p:sp>
      <p:cxnSp>
        <p:nvCxnSpPr>
          <p:cNvPr id="4" name="Google Shape;341;p48">
            <a:extLst>
              <a:ext uri="{FF2B5EF4-FFF2-40B4-BE49-F238E27FC236}">
                <a16:creationId xmlns:a16="http://schemas.microsoft.com/office/drawing/2014/main" id="{9B2226D5-5238-D240-BA9E-47E87DC63225}"/>
              </a:ext>
            </a:extLst>
          </p:cNvPr>
          <p:cNvCxnSpPr>
            <a:cxnSpLocks/>
          </p:cNvCxnSpPr>
          <p:nvPr/>
        </p:nvCxnSpPr>
        <p:spPr>
          <a:xfrm>
            <a:off x="588747" y="1131321"/>
            <a:ext cx="764519" cy="0"/>
          </a:xfrm>
          <a:prstGeom prst="straightConnector1">
            <a:avLst/>
          </a:prstGeom>
          <a:noFill/>
          <a:ln w="127000" cap="flat" cmpd="sng">
            <a:solidFill>
              <a:srgbClr val="F5E5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112D264-CA62-9907-D846-FC264E72B1B8}"/>
              </a:ext>
            </a:extLst>
          </p:cNvPr>
          <p:cNvSpPr txBox="1"/>
          <p:nvPr/>
        </p:nvSpPr>
        <p:spPr>
          <a:xfrm>
            <a:off x="10510464" y="153461"/>
            <a:ext cx="1681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4</a:t>
            </a:r>
          </a:p>
        </p:txBody>
      </p:sp>
    </p:spTree>
    <p:extLst>
      <p:ext uri="{BB962C8B-B14F-4D97-AF65-F5344CB8AC3E}">
        <p14:creationId xmlns:p14="http://schemas.microsoft.com/office/powerpoint/2010/main" val="3673744036"/>
      </p:ext>
    </p:extLst>
  </p:cSld>
  <p:clrMapOvr>
    <a:masterClrMapping/>
  </p:clrMapOvr>
  <p:transition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E8871B-C6F2-660E-47BA-1B5BA5E2C578}"/>
              </a:ext>
            </a:extLst>
          </p:cNvPr>
          <p:cNvSpPr txBox="1"/>
          <p:nvPr/>
        </p:nvSpPr>
        <p:spPr>
          <a:xfrm>
            <a:off x="5601154" y="1209297"/>
            <a:ext cx="46832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The Code of Ethics was the basis for later-adopted license laws.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85878-474D-2DBC-E62F-BBAE824AAC69}"/>
              </a:ext>
            </a:extLst>
          </p:cNvPr>
          <p:cNvSpPr txBox="1"/>
          <p:nvPr/>
        </p:nvSpPr>
        <p:spPr>
          <a:xfrm>
            <a:off x="10496146" y="150897"/>
            <a:ext cx="16958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429EE2-78E9-4FBE-04CD-78C63E276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89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09358"/>
      </p:ext>
    </p:extLst>
  </p:cSld>
  <p:clrMapOvr>
    <a:masterClrMapping/>
  </p:clrMapOvr>
  <p:transition>
    <p:push dir="u"/>
  </p:transition>
</p:sld>
</file>

<file path=ppt/theme/theme1.xml><?xml version="1.0" encoding="utf-8"?>
<a:theme xmlns:a="http://schemas.openxmlformats.org/drawingml/2006/main" name="Office Theme">
  <a:themeElements>
    <a:clrScheme name="NAR">
      <a:dk1>
        <a:srgbClr val="000000"/>
      </a:dk1>
      <a:lt1>
        <a:srgbClr val="FFFFFF"/>
      </a:lt1>
      <a:dk2>
        <a:srgbClr val="1A4585"/>
      </a:dk2>
      <a:lt2>
        <a:srgbClr val="EBEBEB"/>
      </a:lt2>
      <a:accent1>
        <a:srgbClr val="016CB1"/>
      </a:accent1>
      <a:accent2>
        <a:srgbClr val="29A8E0"/>
      </a:accent2>
      <a:accent3>
        <a:srgbClr val="0A1F34"/>
      </a:accent3>
      <a:accent4>
        <a:srgbClr val="C0D9E9"/>
      </a:accent4>
      <a:accent5>
        <a:srgbClr val="F2E865"/>
      </a:accent5>
      <a:accent6>
        <a:srgbClr val="F47C63"/>
      </a:accent6>
      <a:hlink>
        <a:srgbClr val="6CC49C"/>
      </a:hlink>
      <a:folHlink>
        <a:srgbClr val="007B8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e002a63-726d-4a42-8446-25c6bda585ef" xsi:nil="true"/>
    <lcf76f155ced4ddcb4097134ff3c332f xmlns="d26d6246-261a-443a-b96d-b665587eb95f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1BE8953CB72F44B320A5DE91DAD881" ma:contentTypeVersion="18" ma:contentTypeDescription="Create a new document." ma:contentTypeScope="" ma:versionID="91f90a2f37e3855252609ce52574ea65">
  <xsd:schema xmlns:xsd="http://www.w3.org/2001/XMLSchema" xmlns:xs="http://www.w3.org/2001/XMLSchema" xmlns:p="http://schemas.microsoft.com/office/2006/metadata/properties" xmlns:ns2="d26d6246-261a-443a-b96d-b665587eb95f" xmlns:ns3="fe002a63-726d-4a42-8446-25c6bda585ef" targetNamespace="http://schemas.microsoft.com/office/2006/metadata/properties" ma:root="true" ma:fieldsID="b0854fc4a4d525fc8a3be4eee27d74f1" ns2:_="" ns3:_="">
    <xsd:import namespace="d26d6246-261a-443a-b96d-b665587eb95f"/>
    <xsd:import namespace="fe002a63-726d-4a42-8446-25c6bda585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6d6246-261a-443a-b96d-b665587eb9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e9128e0-8a12-459f-9797-0c0b4c4d577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002a63-726d-4a42-8446-25c6bda585e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38baa40-5348-4899-b357-62309e9ad555}" ma:internalName="TaxCatchAll" ma:showField="CatchAllData" ma:web="fe002a63-726d-4a42-8446-25c6bda585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C2B7577-C382-4AB9-A463-4DB965A7B43E}">
  <ds:schemaRefs>
    <ds:schemaRef ds:uri="http://purl.org/dc/terms/"/>
    <ds:schemaRef ds:uri="http://www.w3.org/XML/1998/namespace"/>
    <ds:schemaRef ds:uri="3773b184-d557-4a8f-84bb-04a09d1db6bb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schemas.microsoft.com/office/infopath/2007/PartnerControls"/>
    <ds:schemaRef ds:uri="434c8935-d9e3-4ba3-b62a-51495194605f"/>
    <ds:schemaRef ds:uri="fe002a63-726d-4a42-8446-25c6bda585ef"/>
    <ds:schemaRef ds:uri="d26d6246-261a-443a-b96d-b665587eb95f"/>
  </ds:schemaRefs>
</ds:datastoreItem>
</file>

<file path=customXml/itemProps2.xml><?xml version="1.0" encoding="utf-8"?>
<ds:datastoreItem xmlns:ds="http://schemas.openxmlformats.org/officeDocument/2006/customXml" ds:itemID="{1686CBCB-A1B4-47BD-AA41-5A3A96D1C2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D313F13-BACD-4F12-858B-4EED6F4729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26d6246-261a-443a-b96d-b665587eb95f"/>
    <ds:schemaRef ds:uri="fe002a63-726d-4a42-8446-25c6bda585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22913</TotalTime>
  <Words>2666</Words>
  <Application>Microsoft Office PowerPoint</Application>
  <PresentationFormat>Widescreen</PresentationFormat>
  <Paragraphs>404</Paragraphs>
  <Slides>72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9" baseType="lpstr">
      <vt:lpstr>Arial</vt:lpstr>
      <vt:lpstr>Montserrat</vt:lpstr>
      <vt:lpstr>Montserrat Black</vt:lpstr>
      <vt:lpstr>Montserrat ExtraBold</vt:lpstr>
      <vt:lpstr>Wingdings</vt:lpstr>
      <vt:lpstr>Office Theme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Dispenza</dc:creator>
  <cp:lastModifiedBy>Christopher Harrigan</cp:lastModifiedBy>
  <cp:revision>287</cp:revision>
  <cp:lastPrinted>2024-01-25T22:32:19Z</cp:lastPrinted>
  <dcterms:created xsi:type="dcterms:W3CDTF">2019-04-05T16:55:57Z</dcterms:created>
  <dcterms:modified xsi:type="dcterms:W3CDTF">2024-02-06T03:07:26Z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0x010100D4DA829A13E1E34FA2538A07B58DAFDE</vt:lpwstr>
  </property>
  <property fmtid="{D5CDD505-2E9C-101B-9397-08002B2CF9AE}" pid="3" name="MediaServiceImageTags">
    <vt:lpwstr/>
  </property>
</Properties>
</file>