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0"/>
  </p:notesMasterIdLst>
  <p:sldIdLst>
    <p:sldId id="266" r:id="rId2"/>
    <p:sldId id="274" r:id="rId3"/>
    <p:sldId id="288" r:id="rId4"/>
    <p:sldId id="267" r:id="rId5"/>
    <p:sldId id="309" r:id="rId6"/>
    <p:sldId id="260" r:id="rId7"/>
    <p:sldId id="311" r:id="rId8"/>
    <p:sldId id="310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Georgia" panose="02040502050405020303" pitchFamily="18" charset="0"/>
      <p:regular r:id="rId17"/>
      <p:bold r:id="rId18"/>
      <p:italic r:id="rId19"/>
      <p:boldItalic r:id="rId20"/>
    </p:embeddedFont>
    <p:embeddedFont>
      <p:font typeface="Trebuchet MS" panose="020B070302020209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68"/>
    <p:restoredTop sz="94684"/>
  </p:normalViewPr>
  <p:slideViewPr>
    <p:cSldViewPr snapToGrid="0">
      <p:cViewPr varScale="1">
        <p:scale>
          <a:sx n="135" d="100"/>
          <a:sy n="135" d="100"/>
        </p:scale>
        <p:origin x="176" y="2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0B7E8-3E07-BE4B-9C0D-4CA200B0AF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81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0B7E8-3E07-BE4B-9C0D-4CA200B0AF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48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0B7E8-3E07-BE4B-9C0D-4CA200B0AF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40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0B7E8-3E07-BE4B-9C0D-4CA200B0AF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85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64558972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64558972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9320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88B3A-3D69-7F48-813C-1DDA39C6E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FB86D-D593-1E41-A301-6FC545036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694F1-9F0F-DA43-A442-246792FDE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22F5-9334-4044-B7C1-2DF5A988B210}" type="datetimeFigureOut">
              <a:rPr lang="en-US" smtClean="0"/>
              <a:t>5/14/19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DBF61-C92A-CE45-805F-9143A218C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4A8C7-41B8-744F-B8F2-30ED87E9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661208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2C344-75AD-9645-9AFD-4B08CE347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A2DD1C-832D-874D-9FD9-2371F7456C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CA571-1E60-FF4A-9A72-2A151BEDE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22F5-9334-4044-B7C1-2DF5A988B210}" type="datetimeFigureOut">
              <a:rPr lang="en-US" smtClean="0"/>
              <a:t>5/14/19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1DC7E-559F-E244-BAA1-0DAE1E841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E0DE4-3E5B-C84A-8C2E-DC2753BA9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9574254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46FCAD-0E48-9046-A96F-45912BF439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B8101C-0F99-6D43-8B57-E2D2340FA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3560B-26A4-0941-ADE5-C791B1800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22F5-9334-4044-B7C1-2DF5A988B210}" type="datetimeFigureOut">
              <a:rPr lang="en-US" smtClean="0"/>
              <a:t>5/14/19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1B8B8-7D68-0049-B365-F5CCFCB4C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E0597-8BE5-1342-A45B-0277B61D9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1959654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707BC-8AFD-3E48-83B9-54FC6F458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39E4C-07D2-1B49-9B68-8390D234D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A311C-F915-AE40-925D-BE8D52AC9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22F5-9334-4044-B7C1-2DF5A988B210}" type="datetimeFigureOut">
              <a:rPr lang="en-US" smtClean="0"/>
              <a:t>5/14/19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3239F-1C5D-054A-A0EC-F00BB96A4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696D3-1A6D-7541-8A31-EEF2AA47B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8011542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46CBB-1AAA-744C-B62A-B29735D44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95AB8-18B3-5F4F-B233-29FCE8664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3E5BB-0491-0741-89EA-FE00B0B28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22F5-9334-4044-B7C1-2DF5A988B210}" type="datetimeFigureOut">
              <a:rPr lang="en-US" smtClean="0"/>
              <a:t>5/14/19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B4C75-0331-C948-843C-C98B6C679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41443-346F-7B4E-AB53-185074146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5465906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2066E-D18C-AB4B-A5F1-172BFC45C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8AE44-059D-AB45-A659-B3E6DC0EB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2918B3-CFAE-A94B-BB6F-5F6EDC75F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14B356-BD65-4D46-AC26-AE9E9645B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22F5-9334-4044-B7C1-2DF5A988B210}" type="datetimeFigureOut">
              <a:rPr lang="en-US" smtClean="0"/>
              <a:t>5/14/19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1B11BC-11F3-DD45-A870-9687EE790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811428-A798-0C49-8D7F-E3C3A0125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9410413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5030A-3AC5-594B-8B07-6216437E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629E0-38B8-5F48-BCD9-C7CFE00F4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CA764D-8EC3-054B-9295-5C7A8C880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800B69-76F6-A04A-A9F3-17163722FD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86A5A8-1EDC-E24B-AB99-71040D06DF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401B1F-C4A9-AE42-8797-89DF83DC0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22F5-9334-4044-B7C1-2DF5A988B210}" type="datetimeFigureOut">
              <a:rPr lang="en-US" smtClean="0"/>
              <a:t>5/14/19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EF1A07-4F2A-A94B-8545-C6651560F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F3BA13-9DE5-8542-BD2B-810524525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3815313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2AC57-44EC-4143-BD86-0429AB1C0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3A7B76-5218-9341-A958-C48C6CDF4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22F5-9334-4044-B7C1-2DF5A988B210}" type="datetimeFigureOut">
              <a:rPr lang="en-US" smtClean="0"/>
              <a:t>5/14/19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6744E5-DD2A-954D-B4B8-5073835B1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0A77FA-79CF-754D-8D1D-DEBE91040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7236641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023EA-BB5C-5547-A776-E477EC6E3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22F5-9334-4044-B7C1-2DF5A988B210}" type="datetimeFigureOut">
              <a:rPr lang="en-US" smtClean="0"/>
              <a:t>5/14/19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1EB3FA-EE29-AB49-8210-816C108FD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23108D-4226-D046-A361-81586B5CE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96837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C213E-87A7-4C4D-BBC4-4113ED56F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DBECC-18F7-B24F-9D48-5F603BE8D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DF88C6-F979-4841-B456-12B0DADF5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699FF3-C29A-E94C-AC55-40D704AA8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22F5-9334-4044-B7C1-2DF5A988B210}" type="datetimeFigureOut">
              <a:rPr lang="en-US" smtClean="0"/>
              <a:t>5/14/19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22AEE6-0770-9848-88A9-00C5A219B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BDCC2-0E3E-8B45-86C2-C9FDC3FE7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9266911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20220-77E6-274A-9BE6-A52DFA568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EEF453-61B7-8444-9337-454BD313B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608C7D-8D4C-D349-B2FC-6B25E17F5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9E05E-1FCE-1842-96A6-056943991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22F5-9334-4044-B7C1-2DF5A988B210}" type="datetimeFigureOut">
              <a:rPr lang="en-US" smtClean="0"/>
              <a:t>5/14/19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CFD38-0138-1044-A94C-E4CC8BA1E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17CDF7-909F-CE4E-A752-9738CE1D5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9542851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E602B2-D010-6F46-A01D-EC8DF2D2C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71B6-96A7-464B-88FF-6CB620E3F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5FD82-23A1-A145-ACDA-C7A0C6DE83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422F5-9334-4044-B7C1-2DF5A988B210}" type="datetimeFigureOut">
              <a:rPr lang="en-US" smtClean="0"/>
              <a:t>5/14/19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57644-2CB9-6847-BA3C-BB2DDBC93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6212F-8575-5141-A349-FC2150F62D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4979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notarize.com/signer/how-t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tarize.com/boo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991" y="230939"/>
            <a:ext cx="3941009" cy="5143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10618" y="293837"/>
            <a:ext cx="420339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ea typeface="Gotham SSm" charset="0"/>
                <a:cs typeface="Gotham SSm Bold"/>
              </a:rPr>
              <a:t>Purpose of Notarizing Documents</a:t>
            </a:r>
          </a:p>
        </p:txBody>
      </p:sp>
      <p:sp>
        <p:nvSpPr>
          <p:cNvPr id="2" name="Rectangle 1"/>
          <p:cNvSpPr/>
          <p:nvPr/>
        </p:nvSpPr>
        <p:spPr>
          <a:xfrm>
            <a:off x="678384" y="1283567"/>
            <a:ext cx="420911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Gotham SSm Light" charset="0"/>
              <a:ea typeface="Gotham SSm Light" charset="0"/>
              <a:cs typeface="Gotham SSm Light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82264" y="1694693"/>
            <a:ext cx="420911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Gotham SSm Light" charset="0"/>
              <a:ea typeface="Gotham SSm Light" charset="0"/>
              <a:cs typeface="Gotham SSm Light" charset="0"/>
            </a:endParaRPr>
          </a:p>
          <a:p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Gotham SSm Light" charset="0"/>
              <a:ea typeface="Gotham SSm Light" charset="0"/>
              <a:cs typeface="Gotham SSm Light" charset="0"/>
            </a:endParaRPr>
          </a:p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SSm Light" charset="0"/>
                <a:ea typeface="Gotham SSm Light" charset="0"/>
                <a:cs typeface="Gotham SSm Light" charset="0"/>
              </a:rPr>
              <a:t> </a:t>
            </a:r>
          </a:p>
          <a:p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Gotham SSm Light" charset="0"/>
              <a:ea typeface="Gotham SSm Light" charset="0"/>
              <a:cs typeface="Gotham SSm Light" charset="0"/>
            </a:endParaRPr>
          </a:p>
          <a:p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Gotham SSm Light" charset="0"/>
              <a:ea typeface="Gotham SSm Light" charset="0"/>
              <a:cs typeface="Gotham SSm Light" charset="0"/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3806191" y="1633464"/>
            <a:ext cx="4806735" cy="30144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5148263" algn="r"/>
              </a:tabLst>
            </a:pPr>
            <a:endParaRPr lang="en-US" altLang="en-US" sz="1500" dirty="0"/>
          </a:p>
          <a:p>
            <a:pPr marL="257175" indent="-257175">
              <a:spcBef>
                <a:spcPts val="0"/>
              </a:spcBef>
              <a:spcAft>
                <a:spcPts val="300"/>
              </a:spcAft>
              <a:buFont typeface="Wingdings" charset="2"/>
              <a:buChar char="Ø"/>
              <a:tabLst>
                <a:tab pos="5148263" algn="r"/>
              </a:tabLst>
            </a:pPr>
            <a:r>
              <a:rPr lang="en-US" altLang="en-US" sz="2100" dirty="0"/>
              <a:t>Power of Official Impartial Witness</a:t>
            </a:r>
          </a:p>
          <a:p>
            <a:pPr marL="257175" indent="-257175">
              <a:spcBef>
                <a:spcPts val="0"/>
              </a:spcBef>
              <a:spcAft>
                <a:spcPts val="300"/>
              </a:spcAft>
              <a:buFont typeface="Wingdings" charset="2"/>
              <a:buChar char="Ø"/>
              <a:tabLst>
                <a:tab pos="5148263" algn="r"/>
              </a:tabLst>
            </a:pPr>
            <a:r>
              <a:rPr lang="en-US" altLang="en-US" sz="2100" dirty="0"/>
              <a:t>Heightened identity validation</a:t>
            </a:r>
          </a:p>
          <a:p>
            <a:pPr marL="257175" indent="-257175">
              <a:spcBef>
                <a:spcPts val="0"/>
              </a:spcBef>
              <a:spcAft>
                <a:spcPts val="300"/>
              </a:spcAft>
              <a:buFont typeface="Wingdings" charset="2"/>
              <a:buChar char="Ø"/>
              <a:tabLst>
                <a:tab pos="5148263" algn="r"/>
              </a:tabLst>
            </a:pPr>
            <a:r>
              <a:rPr lang="en-US" altLang="en-US" sz="2100" dirty="0"/>
              <a:t>Shield against duress, coercion </a:t>
            </a:r>
          </a:p>
          <a:p>
            <a:pPr marL="257175" indent="-257175">
              <a:spcBef>
                <a:spcPts val="0"/>
              </a:spcBef>
              <a:spcAft>
                <a:spcPts val="300"/>
              </a:spcAft>
              <a:buFont typeface="Wingdings" charset="2"/>
              <a:buChar char="Ø"/>
              <a:tabLst>
                <a:tab pos="5148263" algn="r"/>
              </a:tabLst>
            </a:pPr>
            <a:r>
              <a:rPr lang="en-US" altLang="en-US" sz="2100" dirty="0"/>
              <a:t>Conveys solemnity of transaction</a:t>
            </a:r>
          </a:p>
          <a:p>
            <a:pPr marL="257175" indent="-257175">
              <a:spcBef>
                <a:spcPts val="0"/>
              </a:spcBef>
              <a:spcAft>
                <a:spcPts val="300"/>
              </a:spcAft>
              <a:buFont typeface="Wingdings" charset="2"/>
              <a:buChar char="Ø"/>
              <a:tabLst>
                <a:tab pos="5148263" algn="r"/>
              </a:tabLst>
            </a:pPr>
            <a:r>
              <a:rPr lang="en-US" altLang="en-US" sz="2100" dirty="0"/>
              <a:t>Evidentiary Role: Seal and a Record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38" y="1694694"/>
            <a:ext cx="2965847" cy="19736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D74CD2-76B7-474D-9DED-89E2FE58BBEB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3" b="6713"/>
          <a:stretch/>
        </p:blipFill>
        <p:spPr bwMode="auto">
          <a:xfrm>
            <a:off x="0" y="0"/>
            <a:ext cx="9144000" cy="1042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3091F0D-B7DD-6E48-BEDF-C10451F8A359}"/>
              </a:ext>
            </a:extLst>
          </p:cNvPr>
          <p:cNvSpPr/>
          <p:nvPr/>
        </p:nvSpPr>
        <p:spPr>
          <a:xfrm>
            <a:off x="3685303" y="312964"/>
            <a:ext cx="313098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ea typeface="Gotham SSm" charset="0"/>
                <a:cs typeface="Gotham SSm Bold"/>
              </a:rPr>
              <a:t>Why We Notarize At All?</a:t>
            </a:r>
          </a:p>
        </p:txBody>
      </p:sp>
    </p:spTree>
    <p:extLst>
      <p:ext uri="{BB962C8B-B14F-4D97-AF65-F5344CB8AC3E}">
        <p14:creationId xmlns:p14="http://schemas.microsoft.com/office/powerpoint/2010/main" val="2932335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991" y="230939"/>
            <a:ext cx="3941009" cy="51435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3" b="6713"/>
          <a:stretch/>
        </p:blipFill>
        <p:spPr bwMode="auto">
          <a:xfrm>
            <a:off x="0" y="-49940"/>
            <a:ext cx="9144000" cy="1042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2768079" y="293837"/>
            <a:ext cx="540083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ea typeface="Gotham SSm" charset="0"/>
                <a:cs typeface="Gotham SSm Bold"/>
              </a:rPr>
              <a:t>Electronic and Remote Notarization:  Terms</a:t>
            </a:r>
          </a:p>
        </p:txBody>
      </p:sp>
      <p:sp>
        <p:nvSpPr>
          <p:cNvPr id="2" name="Rectangle 1"/>
          <p:cNvSpPr/>
          <p:nvPr/>
        </p:nvSpPr>
        <p:spPr>
          <a:xfrm>
            <a:off x="678384" y="1283567"/>
            <a:ext cx="420911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Gotham SSm Light" charset="0"/>
              <a:ea typeface="Gotham SSm Light" charset="0"/>
              <a:cs typeface="Gotham SSm Light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82264" y="1694693"/>
            <a:ext cx="420911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Gotham SSm Light" charset="0"/>
              <a:ea typeface="Gotham SSm Light" charset="0"/>
              <a:cs typeface="Gotham SSm Light" charset="0"/>
            </a:endParaRPr>
          </a:p>
          <a:p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Gotham SSm Light" charset="0"/>
              <a:ea typeface="Gotham SSm Light" charset="0"/>
              <a:cs typeface="Gotham SSm Light" charset="0"/>
            </a:endParaRPr>
          </a:p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SSm Light" charset="0"/>
                <a:ea typeface="Gotham SSm Light" charset="0"/>
                <a:cs typeface="Gotham SSm Light" charset="0"/>
              </a:rPr>
              <a:t> </a:t>
            </a:r>
          </a:p>
          <a:p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Gotham SSm Light" charset="0"/>
              <a:ea typeface="Gotham SSm Light" charset="0"/>
              <a:cs typeface="Gotham SSm Light" charset="0"/>
            </a:endParaRPr>
          </a:p>
          <a:p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Gotham SSm Light" charset="0"/>
              <a:ea typeface="Gotham SSm Light" charset="0"/>
              <a:cs typeface="Gotham SSm Light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605912" y="1560566"/>
            <a:ext cx="5372100" cy="2688336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9556" indent="-259556">
              <a:spcBef>
                <a:spcPts val="828"/>
              </a:spcBef>
              <a:buClr>
                <a:srgbClr val="93A299"/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rgbClr val="292934"/>
                </a:solidFill>
                <a:latin typeface="Trebuchet MS" panose="020B0603020202020204" pitchFamily="34" charset="0"/>
              </a:rPr>
              <a:t>“Remote” and “online” notarizations are all </a:t>
            </a:r>
            <a:r>
              <a:rPr lang="en-US" sz="1800" dirty="0" err="1">
                <a:solidFill>
                  <a:srgbClr val="292934"/>
                </a:solidFill>
                <a:latin typeface="Trebuchet MS" panose="020B0603020202020204" pitchFamily="34" charset="0"/>
              </a:rPr>
              <a:t>eNotarizations</a:t>
            </a:r>
            <a:r>
              <a:rPr lang="en-US" sz="1800" dirty="0">
                <a:solidFill>
                  <a:srgbClr val="292934"/>
                </a:solidFill>
                <a:latin typeface="Trebuchet MS" panose="020B0603020202020204" pitchFamily="34" charset="0"/>
              </a:rPr>
              <a:t> or “electronic” notarizations</a:t>
            </a:r>
            <a:br>
              <a:rPr lang="en-US" sz="1800" dirty="0">
                <a:solidFill>
                  <a:srgbClr val="292934"/>
                </a:solidFill>
                <a:latin typeface="Trebuchet MS" panose="020B0603020202020204" pitchFamily="34" charset="0"/>
              </a:rPr>
            </a:br>
            <a:endParaRPr lang="en-US" sz="1800" dirty="0">
              <a:solidFill>
                <a:srgbClr val="292934"/>
              </a:solidFill>
              <a:latin typeface="Trebuchet MS" panose="020B0603020202020204" pitchFamily="34" charset="0"/>
            </a:endParaRPr>
          </a:p>
          <a:p>
            <a:pPr marL="259556" indent="-259556">
              <a:spcBef>
                <a:spcPts val="828"/>
              </a:spcBef>
              <a:buClr>
                <a:srgbClr val="93A299"/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rgbClr val="292934"/>
                </a:solidFill>
                <a:latin typeface="Trebuchet MS" panose="020B0603020202020204" pitchFamily="34" charset="0"/>
              </a:rPr>
              <a:t>An eSignature is an “original” signature</a:t>
            </a:r>
            <a:br>
              <a:rPr lang="en-US" sz="1800" dirty="0">
                <a:solidFill>
                  <a:srgbClr val="292934"/>
                </a:solidFill>
                <a:latin typeface="Trebuchet MS" panose="020B0603020202020204" pitchFamily="34" charset="0"/>
              </a:rPr>
            </a:br>
            <a:endParaRPr lang="en-US" sz="1800" dirty="0">
              <a:solidFill>
                <a:srgbClr val="292934"/>
              </a:solidFill>
              <a:latin typeface="Trebuchet MS" panose="020B0603020202020204" pitchFamily="34" charset="0"/>
            </a:endParaRPr>
          </a:p>
          <a:p>
            <a:pPr marL="259556" indent="-259556">
              <a:spcBef>
                <a:spcPts val="828"/>
              </a:spcBef>
              <a:buClr>
                <a:srgbClr val="93A299"/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rgbClr val="292934"/>
                </a:solidFill>
                <a:latin typeface="Trebuchet MS" panose="020B0603020202020204" pitchFamily="34" charset="0"/>
              </a:rPr>
              <a:t>“Presence” before the notary via audio-video communication</a:t>
            </a:r>
            <a:br>
              <a:rPr lang="en-US" sz="1800" dirty="0">
                <a:solidFill>
                  <a:srgbClr val="292934"/>
                </a:solidFill>
                <a:latin typeface="Trebuchet MS" panose="020B0603020202020204" pitchFamily="34" charset="0"/>
              </a:rPr>
            </a:br>
            <a:endParaRPr lang="en-US" sz="1800" dirty="0">
              <a:solidFill>
                <a:srgbClr val="292934"/>
              </a:solidFill>
              <a:latin typeface="Trebuchet MS" panose="020B0603020202020204" pitchFamily="34" charset="0"/>
            </a:endParaRPr>
          </a:p>
          <a:p>
            <a:pPr marL="259556" indent="-259556">
              <a:spcBef>
                <a:spcPts val="828"/>
              </a:spcBef>
              <a:buClr>
                <a:srgbClr val="93A299"/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rgbClr val="292934"/>
                </a:solidFill>
                <a:latin typeface="Trebuchet MS" panose="020B0603020202020204" pitchFamily="34" charset="0"/>
              </a:rPr>
              <a:t>“Identity verification” in the online world</a:t>
            </a:r>
          </a:p>
          <a:p>
            <a:pPr>
              <a:buClr>
                <a:srgbClr val="93A299"/>
              </a:buClr>
              <a:buFont typeface="Wingdings" panose="05000000000000000000" pitchFamily="2" charset="2"/>
              <a:buChar char="Ø"/>
              <a:defRPr/>
            </a:pPr>
            <a:endParaRPr lang="en-US" sz="1575" dirty="0">
              <a:solidFill>
                <a:srgbClr val="292934"/>
              </a:solidFill>
              <a:latin typeface="Trebuchet MS" panose="020B0603020202020204" pitchFamily="34" charset="0"/>
            </a:endParaRPr>
          </a:p>
          <a:p>
            <a:pPr>
              <a:buClr>
                <a:srgbClr val="93A299"/>
              </a:buClr>
              <a:buFont typeface="Wingdings" panose="05000000000000000000" pitchFamily="2" charset="2"/>
              <a:buChar char="Ø"/>
              <a:defRPr/>
            </a:pPr>
            <a:endParaRPr lang="en-US" sz="1575" dirty="0">
              <a:solidFill>
                <a:srgbClr val="292934"/>
              </a:solidFill>
              <a:latin typeface="Trebuchet MS" panose="020B0603020202020204" pitchFamily="34" charset="0"/>
            </a:endParaRPr>
          </a:p>
          <a:p>
            <a:pPr>
              <a:buClr>
                <a:srgbClr val="93A299"/>
              </a:buClr>
              <a:buFont typeface="Wingdings" panose="05000000000000000000" pitchFamily="2" charset="2"/>
              <a:buChar char="Ø"/>
              <a:defRPr/>
            </a:pPr>
            <a:endParaRPr lang="en-US" sz="1575" dirty="0">
              <a:solidFill>
                <a:srgbClr val="292934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69F52E-29E0-9644-82EF-F65BC66718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636" y="1694693"/>
            <a:ext cx="3068480" cy="224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87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991" y="230939"/>
            <a:ext cx="3941009" cy="51435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3" b="6713"/>
          <a:stretch/>
        </p:blipFill>
        <p:spPr bwMode="auto">
          <a:xfrm>
            <a:off x="0" y="-49940"/>
            <a:ext cx="9144000" cy="1042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10618" y="293837"/>
            <a:ext cx="436850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ea typeface="Gotham SSm" charset="0"/>
                <a:cs typeface="Gotham SSm Bold"/>
              </a:rPr>
              <a:t>Electronic Process: Governing Law</a:t>
            </a:r>
          </a:p>
        </p:txBody>
      </p:sp>
      <p:sp>
        <p:nvSpPr>
          <p:cNvPr id="2" name="Rectangle 1"/>
          <p:cNvSpPr/>
          <p:nvPr/>
        </p:nvSpPr>
        <p:spPr>
          <a:xfrm>
            <a:off x="678384" y="1283567"/>
            <a:ext cx="420911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Gotham SSm Light" charset="0"/>
              <a:ea typeface="Gotham SSm Light" charset="0"/>
              <a:cs typeface="Gotham SSm Light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82264" y="1694693"/>
            <a:ext cx="420911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Gotham SSm Light" charset="0"/>
              <a:ea typeface="Gotham SSm Light" charset="0"/>
              <a:cs typeface="Gotham SSm Light" charset="0"/>
            </a:endParaRPr>
          </a:p>
          <a:p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Gotham SSm Light" charset="0"/>
              <a:ea typeface="Gotham SSm Light" charset="0"/>
              <a:cs typeface="Gotham SSm Light" charset="0"/>
            </a:endParaRPr>
          </a:p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SSm Light" charset="0"/>
                <a:ea typeface="Gotham SSm Light" charset="0"/>
                <a:cs typeface="Gotham SSm Light" charset="0"/>
              </a:rPr>
              <a:t> </a:t>
            </a:r>
          </a:p>
          <a:p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Gotham SSm Light" charset="0"/>
              <a:ea typeface="Gotham SSm Light" charset="0"/>
              <a:cs typeface="Gotham SSm Light" charset="0"/>
            </a:endParaRPr>
          </a:p>
          <a:p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Gotham SSm Light" charset="0"/>
              <a:ea typeface="Gotham SSm Light" charset="0"/>
              <a:cs typeface="Gotham SSm Light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541190" y="1391614"/>
            <a:ext cx="5424390" cy="3057722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3A299"/>
              </a:buClr>
              <a:buFont typeface="Wingdings" panose="05000000000000000000" pitchFamily="2" charset="2"/>
              <a:buChar char="Ø"/>
              <a:defRPr/>
            </a:pPr>
            <a:r>
              <a:rPr lang="en-US" sz="2550" b="1" dirty="0">
                <a:solidFill>
                  <a:srgbClr val="292934"/>
                </a:solidFill>
              </a:rPr>
              <a:t>Federal E-Sign Act </a:t>
            </a:r>
          </a:p>
          <a:p>
            <a:pPr>
              <a:buClr>
                <a:srgbClr val="93A299"/>
              </a:buClr>
              <a:buFont typeface="Wingdings" panose="05000000000000000000" pitchFamily="2" charset="2"/>
              <a:buChar char="Ø"/>
              <a:defRPr/>
            </a:pPr>
            <a:r>
              <a:rPr lang="en-US" sz="2550" b="1" dirty="0">
                <a:solidFill>
                  <a:srgbClr val="292934"/>
                </a:solidFill>
              </a:rPr>
              <a:t>Uniform Electronic Transactions Act</a:t>
            </a:r>
          </a:p>
          <a:p>
            <a:pPr>
              <a:buClr>
                <a:srgbClr val="93A299"/>
              </a:buClr>
              <a:buFont typeface="Wingdings" panose="05000000000000000000" pitchFamily="2" charset="2"/>
              <a:buChar char="Ø"/>
              <a:defRPr/>
            </a:pPr>
            <a:r>
              <a:rPr lang="en-US" sz="2550" b="1" dirty="0">
                <a:solidFill>
                  <a:srgbClr val="292934"/>
                </a:solidFill>
              </a:rPr>
              <a:t>Uniform Real Property Electronic Recording Act</a:t>
            </a:r>
            <a:r>
              <a:rPr lang="en-US" sz="2550" b="1" dirty="0">
                <a:solidFill>
                  <a:srgbClr val="292934"/>
                </a:solidFill>
                <a:sym typeface="Wingdings" pitchFamily="2" charset="2"/>
              </a:rPr>
              <a:t> </a:t>
            </a:r>
          </a:p>
          <a:p>
            <a:endParaRPr lang="en-US" sz="1800" dirty="0"/>
          </a:p>
          <a:p>
            <a:r>
              <a:rPr lang="en-US" sz="1800" u="sng" dirty="0"/>
              <a:t>Validity of electronic documents</a:t>
            </a:r>
            <a:endParaRPr lang="en-US" sz="1800" dirty="0"/>
          </a:p>
          <a:p>
            <a:r>
              <a:rPr lang="en-US" sz="1800" dirty="0"/>
              <a:t>A. If a law requires, as a condition for recording, that a document be an </a:t>
            </a:r>
            <a:r>
              <a:rPr lang="en-US" sz="1800" b="1" dirty="0"/>
              <a:t>original</a:t>
            </a:r>
            <a:r>
              <a:rPr lang="en-US" sz="1800" dirty="0"/>
              <a:t>, be on paper or another tangible medium or be in writing, the requirement is satisfied by an electronic document satisfying this article.</a:t>
            </a:r>
          </a:p>
          <a:p>
            <a:r>
              <a:rPr lang="en-US" sz="1800" dirty="0"/>
              <a:t>B. If a law requires, as a condition for recording, that a document be </a:t>
            </a:r>
            <a:r>
              <a:rPr lang="en-US" sz="1800" b="1" dirty="0"/>
              <a:t>signed</a:t>
            </a:r>
            <a:r>
              <a:rPr lang="en-US" sz="1800" dirty="0"/>
              <a:t>, the requirement is satisfied by an electronic signature.</a:t>
            </a:r>
          </a:p>
          <a:p>
            <a:pPr>
              <a:buClr>
                <a:srgbClr val="93A299"/>
              </a:buClr>
              <a:buFont typeface="Wingdings" panose="05000000000000000000" pitchFamily="2" charset="2"/>
              <a:buChar char="Ø"/>
              <a:defRPr/>
            </a:pPr>
            <a:endParaRPr lang="en-US" sz="2550" b="1" dirty="0">
              <a:solidFill>
                <a:srgbClr val="292934"/>
              </a:solidFill>
              <a:latin typeface="Trebuchet MS" panose="020B0703020202090204" pitchFamily="34" charset="0"/>
            </a:endParaRPr>
          </a:p>
          <a:p>
            <a:endParaRPr lang="en-US" sz="2550" dirty="0">
              <a:latin typeface="Trebuchet MS" panose="020B0703020202090204" pitchFamily="34" charset="0"/>
            </a:endParaRPr>
          </a:p>
          <a:p>
            <a:pPr marL="0" indent="0">
              <a:buNone/>
            </a:pPr>
            <a:endParaRPr lang="en-US" sz="2550" dirty="0">
              <a:latin typeface="Trebuchet MS" panose="020B070302020209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75000E-4D69-9642-8AE8-3C3AEE73A4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412" y="1560565"/>
            <a:ext cx="2825031" cy="216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06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355" y="277793"/>
            <a:ext cx="6800850" cy="628650"/>
          </a:xfrm>
        </p:spPr>
        <p:txBody>
          <a:bodyPr>
            <a:normAutofit/>
          </a:bodyPr>
          <a:lstStyle/>
          <a:p>
            <a:r>
              <a:rPr lang="en-US" sz="2550" dirty="0"/>
              <a:t>Interstate Recognition of Notarized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7352" y="1372325"/>
            <a:ext cx="6172200" cy="2971800"/>
          </a:xfrm>
        </p:spPr>
        <p:txBody>
          <a:bodyPr>
            <a:normAutofit/>
          </a:bodyPr>
          <a:lstStyle/>
          <a:p>
            <a:pPr>
              <a:spcBef>
                <a:spcPts val="810"/>
              </a:spcBef>
              <a:buFont typeface="Wingdings" charset="2"/>
              <a:buChar char="Ø"/>
            </a:pPr>
            <a:r>
              <a:rPr lang="en-US" dirty="0"/>
              <a:t>Virtually every state recognizes and accepts documents duly notarized by notaries in other states</a:t>
            </a:r>
            <a:br>
              <a:rPr lang="en-US" dirty="0"/>
            </a:br>
            <a:r>
              <a:rPr lang="en-US" dirty="0"/>
              <a:t> </a:t>
            </a:r>
          </a:p>
          <a:p>
            <a:pPr>
              <a:spcBef>
                <a:spcPts val="810"/>
              </a:spcBef>
              <a:buFont typeface="Wingdings" charset="2"/>
              <a:buChar char="Ø"/>
            </a:pPr>
            <a:r>
              <a:rPr lang="en-US" dirty="0"/>
              <a:t>Recorders have been recording documents notarized in other states under these laws for many years</a:t>
            </a:r>
            <a:br>
              <a:rPr lang="en-US" dirty="0"/>
            </a:br>
            <a:endParaRPr lang="en-US" dirty="0"/>
          </a:p>
          <a:p>
            <a:pPr>
              <a:spcBef>
                <a:spcPts val="810"/>
              </a:spcBef>
              <a:buFont typeface="Wingdings" charset="2"/>
              <a:buChar char="Ø"/>
            </a:pPr>
            <a:r>
              <a:rPr lang="en-US" dirty="0"/>
              <a:t>Any jurisdiction equipped to accept electronic filings can accept electronically notarized documents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3" b="6713"/>
          <a:stretch/>
        </p:blipFill>
        <p:spPr bwMode="auto">
          <a:xfrm>
            <a:off x="0" y="0"/>
            <a:ext cx="9144000" cy="1042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41173" y="380474"/>
            <a:ext cx="474617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ea typeface="Gotham SSm" charset="0"/>
                <a:cs typeface="Gotham SSm Bold"/>
              </a:rPr>
              <a:t>Interstate Recognition of Notarial Acts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487" y="1128826"/>
            <a:ext cx="3605513" cy="401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21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2728349" y="1295406"/>
            <a:ext cx="246081" cy="1331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74" name="object 74"/>
          <p:cNvSpPr/>
          <p:nvPr/>
        </p:nvSpPr>
        <p:spPr>
          <a:xfrm>
            <a:off x="6879458" y="1436598"/>
            <a:ext cx="238013" cy="1311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78" name="object 78"/>
          <p:cNvSpPr/>
          <p:nvPr/>
        </p:nvSpPr>
        <p:spPr>
          <a:xfrm>
            <a:off x="6758432" y="1692764"/>
            <a:ext cx="233979" cy="1311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80" name="object 80"/>
          <p:cNvSpPr/>
          <p:nvPr/>
        </p:nvSpPr>
        <p:spPr>
          <a:xfrm>
            <a:off x="7058976" y="1710918"/>
            <a:ext cx="238013" cy="1311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82" name="object 82"/>
          <p:cNvSpPr/>
          <p:nvPr/>
        </p:nvSpPr>
        <p:spPr>
          <a:xfrm>
            <a:off x="6772552" y="2594390"/>
            <a:ext cx="242047" cy="1331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83" name="object 83"/>
          <p:cNvSpPr/>
          <p:nvPr/>
        </p:nvSpPr>
        <p:spPr>
          <a:xfrm>
            <a:off x="6839114" y="2439076"/>
            <a:ext cx="231962" cy="1311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85" name="object 85"/>
          <p:cNvSpPr/>
          <p:nvPr/>
        </p:nvSpPr>
        <p:spPr>
          <a:xfrm>
            <a:off x="6893574" y="2259558"/>
            <a:ext cx="215825" cy="1311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/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DA7B11C8-E5CD-4243-B45C-99C8A93C72A8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3" b="6713"/>
          <a:stretch/>
        </p:blipFill>
        <p:spPr bwMode="auto">
          <a:xfrm>
            <a:off x="0" y="-49940"/>
            <a:ext cx="9144000" cy="1042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BD9E96-4A28-1D41-B815-38F99DAF2AFF}"/>
              </a:ext>
            </a:extLst>
          </p:cNvPr>
          <p:cNvSpPr txBox="1"/>
          <p:nvPr/>
        </p:nvSpPr>
        <p:spPr>
          <a:xfrm>
            <a:off x="3288207" y="302218"/>
            <a:ext cx="388283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50" dirty="0">
                <a:solidFill>
                  <a:schemeClr val="bg1"/>
                </a:solidFill>
              </a:rPr>
              <a:t>Legislative Map 2018-19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D4005D-3335-CE49-B6E6-2812B6B00E9F}"/>
              </a:ext>
            </a:extLst>
          </p:cNvPr>
          <p:cNvSpPr txBox="1"/>
          <p:nvPr/>
        </p:nvSpPr>
        <p:spPr>
          <a:xfrm>
            <a:off x="648731" y="4059247"/>
            <a:ext cx="8238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States in </a:t>
            </a:r>
            <a:r>
              <a:rPr lang="en-US" sz="1200" b="1" i="1" dirty="0">
                <a:solidFill>
                  <a:schemeClr val="accent6"/>
                </a:solidFill>
              </a:rPr>
              <a:t>GREEN</a:t>
            </a:r>
            <a:r>
              <a:rPr lang="en-US" sz="1200" b="1" i="1" dirty="0"/>
              <a:t> </a:t>
            </a:r>
            <a:r>
              <a:rPr lang="en-US" sz="1200" dirty="0"/>
              <a:t>have enacted legislation.  (Those in light green await the Governor’s signature).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States in </a:t>
            </a:r>
            <a:r>
              <a:rPr lang="en-US" sz="1200" b="1" i="1" dirty="0">
                <a:solidFill>
                  <a:schemeClr val="accent1"/>
                </a:solidFill>
              </a:rPr>
              <a:t>BLUE</a:t>
            </a:r>
            <a:r>
              <a:rPr lang="en-US" sz="1200" dirty="0"/>
              <a:t> have legislation pending or are likely to introduce it in the 2019 session.  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States in </a:t>
            </a:r>
            <a:r>
              <a:rPr lang="en-US" sz="1200" b="1" i="1" dirty="0">
                <a:solidFill>
                  <a:schemeClr val="accent4"/>
                </a:solidFill>
              </a:rPr>
              <a:t>ORANGE</a:t>
            </a:r>
            <a:r>
              <a:rPr lang="en-US" sz="1200" b="1" i="1" dirty="0"/>
              <a:t> </a:t>
            </a:r>
            <a:r>
              <a:rPr lang="en-US" sz="1200" dirty="0"/>
              <a:t>have</a:t>
            </a:r>
            <a:r>
              <a:rPr lang="en-US" sz="1200" b="1" i="1" dirty="0"/>
              <a:t> </a:t>
            </a:r>
            <a:r>
              <a:rPr lang="en-US" sz="1200" dirty="0"/>
              <a:t>task forces or other working groups (formally or informally) currently in progress</a:t>
            </a:r>
            <a:r>
              <a:rPr lang="en-US" sz="1050" dirty="0"/>
              <a:t>. </a:t>
            </a:r>
          </a:p>
        </p:txBody>
      </p:sp>
      <p:sp>
        <p:nvSpPr>
          <p:cNvPr id="188" name="object 78">
            <a:extLst>
              <a:ext uri="{FF2B5EF4-FFF2-40B4-BE49-F238E27FC236}">
                <a16:creationId xmlns:a16="http://schemas.microsoft.com/office/drawing/2014/main" id="{1639CE95-2373-6843-A8C4-050F5CD6BED3}"/>
              </a:ext>
            </a:extLst>
          </p:cNvPr>
          <p:cNvSpPr/>
          <p:nvPr/>
        </p:nvSpPr>
        <p:spPr>
          <a:xfrm>
            <a:off x="6855084" y="1775872"/>
            <a:ext cx="238013" cy="1311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95" name="object 85">
            <a:extLst>
              <a:ext uri="{FF2B5EF4-FFF2-40B4-BE49-F238E27FC236}">
                <a16:creationId xmlns:a16="http://schemas.microsoft.com/office/drawing/2014/main" id="{73FE238F-EA9B-8744-B2CC-2431A586B0F7}"/>
              </a:ext>
            </a:extLst>
          </p:cNvPr>
          <p:cNvSpPr/>
          <p:nvPr/>
        </p:nvSpPr>
        <p:spPr>
          <a:xfrm>
            <a:off x="6719941" y="2149028"/>
            <a:ext cx="225910" cy="1331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203" name="object 93">
            <a:extLst>
              <a:ext uri="{FF2B5EF4-FFF2-40B4-BE49-F238E27FC236}">
                <a16:creationId xmlns:a16="http://schemas.microsoft.com/office/drawing/2014/main" id="{395E03A3-9DFC-8345-9A5B-3C27C1152366}"/>
              </a:ext>
            </a:extLst>
          </p:cNvPr>
          <p:cNvSpPr/>
          <p:nvPr/>
        </p:nvSpPr>
        <p:spPr>
          <a:xfrm>
            <a:off x="6867185" y="2040107"/>
            <a:ext cx="201706" cy="13110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420AE0-972D-8F43-A091-D51CA15849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47011" y="981392"/>
            <a:ext cx="5528998" cy="307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15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741" y="204430"/>
            <a:ext cx="3941009" cy="51435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3" b="6713"/>
          <a:stretch/>
        </p:blipFill>
        <p:spPr bwMode="auto">
          <a:xfrm>
            <a:off x="0" y="-49940"/>
            <a:ext cx="9144000" cy="1042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15124" y="293837"/>
            <a:ext cx="390203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ea typeface="Gotham SSm" charset="0"/>
                <a:cs typeface="Gotham SSm Bold"/>
              </a:rPr>
              <a:t>Legislative Model Laws Update</a:t>
            </a:r>
          </a:p>
        </p:txBody>
      </p:sp>
      <p:sp>
        <p:nvSpPr>
          <p:cNvPr id="2" name="Rectangle 1"/>
          <p:cNvSpPr/>
          <p:nvPr/>
        </p:nvSpPr>
        <p:spPr>
          <a:xfrm>
            <a:off x="678384" y="1283567"/>
            <a:ext cx="420911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Gotham SSm Light" charset="0"/>
              <a:ea typeface="Gotham SSm Light" charset="0"/>
              <a:cs typeface="Gotham SSm Light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82264" y="1694693"/>
            <a:ext cx="420911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Gotham SSm Light" charset="0"/>
              <a:ea typeface="Gotham SSm Light" charset="0"/>
              <a:cs typeface="Gotham SSm Light" charset="0"/>
            </a:endParaRPr>
          </a:p>
          <a:p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Gotham SSm Light" charset="0"/>
              <a:ea typeface="Gotham SSm Light" charset="0"/>
              <a:cs typeface="Gotham SSm Light" charset="0"/>
            </a:endParaRPr>
          </a:p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SSm Light" charset="0"/>
                <a:ea typeface="Gotham SSm Light" charset="0"/>
                <a:cs typeface="Gotham SSm Light" charset="0"/>
              </a:rPr>
              <a:t> </a:t>
            </a:r>
          </a:p>
          <a:p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Gotham SSm Light" charset="0"/>
              <a:ea typeface="Gotham SSm Light" charset="0"/>
              <a:cs typeface="Gotham SSm Light" charset="0"/>
            </a:endParaRPr>
          </a:p>
          <a:p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Gotham SSm Light" charset="0"/>
              <a:ea typeface="Gotham SSm Light" charset="0"/>
              <a:cs typeface="Gotham SSm Light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55171" y="2032798"/>
            <a:ext cx="6328458" cy="191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388144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Uniform Law Commission: RULONA 2018</a:t>
            </a:r>
          </a:p>
          <a:p>
            <a:pPr marL="342900" indent="-342900" defTabSz="388144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Mortgage Bankers Association/American Land Title Association</a:t>
            </a:r>
          </a:p>
          <a:p>
            <a:pPr marL="342900" indent="-342900" defTabSz="388144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NNA’s Model Electronic Notary Act (MENA)</a:t>
            </a:r>
          </a:p>
          <a:p>
            <a:pPr marL="342900" indent="-342900" defTabSz="388144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Regulations: TX, NV, TN</a:t>
            </a:r>
          </a:p>
          <a:p>
            <a:pPr marL="342900" indent="-342900" defTabSz="388144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388144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98" y="1605754"/>
            <a:ext cx="2158660" cy="189944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922856" y="1534893"/>
            <a:ext cx="5410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88144">
              <a:buClr>
                <a:schemeClr val="tx1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Model Laws: Remote Notarization</a:t>
            </a:r>
          </a:p>
        </p:txBody>
      </p:sp>
    </p:spTree>
    <p:extLst>
      <p:ext uri="{BB962C8B-B14F-4D97-AF65-F5344CB8AC3E}">
        <p14:creationId xmlns:p14="http://schemas.microsoft.com/office/powerpoint/2010/main" val="4221025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355" y="277793"/>
            <a:ext cx="6800850" cy="628650"/>
          </a:xfrm>
        </p:spPr>
        <p:txBody>
          <a:bodyPr>
            <a:normAutofit/>
          </a:bodyPr>
          <a:lstStyle/>
          <a:p>
            <a:r>
              <a:rPr lang="en-US" sz="2550" dirty="0"/>
              <a:t>Interstate Recognition of Notarized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7352" y="1372325"/>
            <a:ext cx="6172200" cy="29718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810"/>
              </a:spcBef>
              <a:buNone/>
            </a:pPr>
            <a:endParaRPr lang="en-US" sz="2400" dirty="0"/>
          </a:p>
          <a:p>
            <a:pPr marL="0" indent="0" algn="ctr">
              <a:spcBef>
                <a:spcPts val="810"/>
              </a:spcBef>
              <a:buNone/>
            </a:pPr>
            <a:endParaRPr lang="en-US" sz="2400" dirty="0"/>
          </a:p>
          <a:p>
            <a:pPr marL="0" indent="0" algn="ctr">
              <a:spcBef>
                <a:spcPts val="810"/>
              </a:spcBef>
              <a:buNone/>
            </a:pPr>
            <a:r>
              <a:rPr lang="en-US" sz="2400" dirty="0"/>
              <a:t>General Demo Video</a:t>
            </a:r>
          </a:p>
          <a:p>
            <a:pPr marL="0" indent="0" algn="ctr">
              <a:spcBef>
                <a:spcPts val="810"/>
              </a:spcBef>
              <a:buNone/>
            </a:pPr>
            <a:r>
              <a:rPr lang="en-US" sz="2400" dirty="0">
                <a:hlinkClick r:id="rId2"/>
              </a:rPr>
              <a:t>https://www.notarize.com/signer/how-to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3" b="6713"/>
          <a:stretch/>
        </p:blipFill>
        <p:spPr bwMode="auto">
          <a:xfrm>
            <a:off x="0" y="0"/>
            <a:ext cx="9144000" cy="1042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41173" y="380474"/>
            <a:ext cx="474617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ea typeface="Gotham SSm" charset="0"/>
                <a:cs typeface="Gotham SSm Bold"/>
              </a:rPr>
              <a:t>How It Works: Simple Demo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487" y="1128826"/>
            <a:ext cx="3605513" cy="401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67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/>
          <p:nvPr/>
        </p:nvSpPr>
        <p:spPr>
          <a:xfrm>
            <a:off x="319175" y="425575"/>
            <a:ext cx="5475000" cy="4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highlight>
                  <a:srgbClr val="3D85C6"/>
                </a:highlight>
              </a:rPr>
              <a:t>FREE EBOOK</a:t>
            </a:r>
            <a:endParaRPr b="1">
              <a:solidFill>
                <a:srgbClr val="FFFFFF"/>
              </a:solidFill>
              <a:highlight>
                <a:srgbClr val="3D85C6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highlight>
                <a:srgbClr val="3D85C6"/>
              </a:highlight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rgbClr val="213447"/>
                </a:solidFill>
                <a:latin typeface="Georgia"/>
                <a:ea typeface="Georgia"/>
                <a:cs typeface="Georgia"/>
                <a:sym typeface="Georgia"/>
              </a:rPr>
              <a:t>The Complete Guide to Remote Online Notarization</a:t>
            </a:r>
            <a:endParaRPr sz="3300" b="1">
              <a:solidFill>
                <a:srgbClr val="21344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213447"/>
                </a:solidFill>
                <a:latin typeface="Georgia"/>
                <a:ea typeface="Georgia"/>
                <a:cs typeface="Georgia"/>
                <a:sym typeface="Georgia"/>
              </a:rPr>
              <a:t>How New Laws, Technologies, and Consumer Demand Are Reshaping the Notarial Act and the Future of Trust in the Digital Age.</a:t>
            </a:r>
            <a:endParaRPr sz="1700">
              <a:solidFill>
                <a:srgbClr val="21344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2300"/>
              </a:spcBef>
              <a:spcAft>
                <a:spcPts val="1900"/>
              </a:spcAft>
              <a:buNone/>
            </a:pPr>
            <a:r>
              <a:rPr lang="en" sz="1700">
                <a:solidFill>
                  <a:srgbClr val="213447"/>
                </a:solidFill>
                <a:latin typeface="Georgia"/>
                <a:ea typeface="Georgia"/>
                <a:cs typeface="Georgia"/>
                <a:sym typeface="Georgia"/>
              </a:rPr>
              <a:t>Grab your FREE COPY   👉   </a:t>
            </a:r>
            <a:r>
              <a:rPr lang="en" sz="2400" u="sng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notarize.com/book</a:t>
            </a:r>
            <a:endParaRPr sz="2400">
              <a:solidFill>
                <a:srgbClr val="21344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34" name="Google Shape;13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5500" y="476350"/>
            <a:ext cx="3088500" cy="3949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7809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</TotalTime>
  <Words>345</Words>
  <Application>Microsoft Macintosh PowerPoint</Application>
  <PresentationFormat>On-screen Show (16:9)</PresentationFormat>
  <Paragraphs>65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Calibri Light</vt:lpstr>
      <vt:lpstr>Trebuchet MS</vt:lpstr>
      <vt:lpstr>Georgia</vt:lpstr>
      <vt:lpstr>Calibri</vt:lpstr>
      <vt:lpstr>Arial</vt:lpstr>
      <vt:lpstr>Wingdings</vt:lpstr>
      <vt:lpstr>Gotham SSm Light</vt:lpstr>
      <vt:lpstr>Office Theme</vt:lpstr>
      <vt:lpstr>PowerPoint Presentation</vt:lpstr>
      <vt:lpstr>PowerPoint Presentation</vt:lpstr>
      <vt:lpstr>PowerPoint Presentation</vt:lpstr>
      <vt:lpstr>Interstate Recognition of Notarized Documents</vt:lpstr>
      <vt:lpstr>PowerPoint Presentation</vt:lpstr>
      <vt:lpstr>PowerPoint Presentation</vt:lpstr>
      <vt:lpstr>Interstate Recognition of Notarized Documents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Michael Chodos</cp:lastModifiedBy>
  <cp:revision>8</cp:revision>
  <dcterms:modified xsi:type="dcterms:W3CDTF">2019-05-14T19:54:28Z</dcterms:modified>
</cp:coreProperties>
</file>