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14" r:id="rId5"/>
    <p:sldMasterId id="2147483732" r:id="rId6"/>
  </p:sldMasterIdLst>
  <p:notesMasterIdLst>
    <p:notesMasterId r:id="rId64"/>
  </p:notesMasterIdLst>
  <p:sldIdLst>
    <p:sldId id="299" r:id="rId7"/>
    <p:sldId id="300" r:id="rId8"/>
    <p:sldId id="301" r:id="rId9"/>
    <p:sldId id="303" r:id="rId10"/>
    <p:sldId id="304" r:id="rId11"/>
    <p:sldId id="256" r:id="rId12"/>
    <p:sldId id="257" r:id="rId13"/>
    <p:sldId id="261" r:id="rId14"/>
    <p:sldId id="263" r:id="rId15"/>
    <p:sldId id="751" r:id="rId16"/>
    <p:sldId id="259" r:id="rId17"/>
    <p:sldId id="260" r:id="rId18"/>
    <p:sldId id="258" r:id="rId19"/>
    <p:sldId id="264" r:id="rId20"/>
    <p:sldId id="265" r:id="rId21"/>
    <p:sldId id="732" r:id="rId22"/>
    <p:sldId id="733" r:id="rId23"/>
    <p:sldId id="734" r:id="rId24"/>
    <p:sldId id="735" r:id="rId25"/>
    <p:sldId id="736" r:id="rId26"/>
    <p:sldId id="737" r:id="rId27"/>
    <p:sldId id="266" r:id="rId28"/>
    <p:sldId id="748" r:id="rId29"/>
    <p:sldId id="738" r:id="rId30"/>
    <p:sldId id="268" r:id="rId31"/>
    <p:sldId id="269" r:id="rId32"/>
    <p:sldId id="271" r:id="rId33"/>
    <p:sldId id="270" r:id="rId34"/>
    <p:sldId id="294" r:id="rId35"/>
    <p:sldId id="293" r:id="rId36"/>
    <p:sldId id="292" r:id="rId37"/>
    <p:sldId id="291" r:id="rId38"/>
    <p:sldId id="290" r:id="rId39"/>
    <p:sldId id="289" r:id="rId40"/>
    <p:sldId id="288" r:id="rId41"/>
    <p:sldId id="272" r:id="rId42"/>
    <p:sldId id="274" r:id="rId43"/>
    <p:sldId id="273" r:id="rId44"/>
    <p:sldId id="275" r:id="rId45"/>
    <p:sldId id="746" r:id="rId46"/>
    <p:sldId id="276" r:id="rId47"/>
    <p:sldId id="277" r:id="rId48"/>
    <p:sldId id="742" r:id="rId49"/>
    <p:sldId id="743" r:id="rId50"/>
    <p:sldId id="744" r:id="rId51"/>
    <p:sldId id="741" r:id="rId52"/>
    <p:sldId id="747" r:id="rId53"/>
    <p:sldId id="745" r:id="rId54"/>
    <p:sldId id="279" r:id="rId55"/>
    <p:sldId id="280" r:id="rId56"/>
    <p:sldId id="296" r:id="rId57"/>
    <p:sldId id="297" r:id="rId58"/>
    <p:sldId id="306" r:id="rId59"/>
    <p:sldId id="351" r:id="rId60"/>
    <p:sldId id="731" r:id="rId61"/>
    <p:sldId id="344" r:id="rId62"/>
    <p:sldId id="345"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8" autoAdjust="0"/>
    <p:restoredTop sz="66901" autoAdjust="0"/>
  </p:normalViewPr>
  <p:slideViewPr>
    <p:cSldViewPr snapToGrid="0">
      <p:cViewPr varScale="1">
        <p:scale>
          <a:sx n="76" d="100"/>
          <a:sy n="76" d="100"/>
        </p:scale>
        <p:origin x="18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8T14:42:51.058"/>
    </inkml:context>
    <inkml:brush xml:id="br0">
      <inkml:brushProperty name="width" value="0.35" units="cm"/>
      <inkml:brushProperty name="height" value="0.35" units="cm"/>
      <inkml:brushProperty name="color" value="#FFFFFF"/>
      <inkml:brushProperty name="ignorePressure" value="1"/>
    </inkml:brush>
  </inkml:definitions>
  <inkml:trace contextRef="#ctx0" brushRef="#br0">1 26,'0'-4,"4"-2,5 1,7 1,3 1,4 1,1 1,1 1,1 0,0 0,-1 0,1 0,-5 5,-2 0,0 5,-3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E10F6-CF88-44E0-AD29-BF007B522E12}" type="datetimeFigureOut">
              <a:rPr lang="en-US" smtClean="0"/>
              <a:t>4/2/2020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1D893C-77E3-4A36-9395-A5FA5FB5786F}" type="slidenum">
              <a:rPr lang="en-US" smtClean="0"/>
              <a:t>‹#›</a:t>
            </a:fld>
            <a:endParaRPr lang="en-US"/>
          </a:p>
        </p:txBody>
      </p:sp>
    </p:spTree>
    <p:extLst>
      <p:ext uri="{BB962C8B-B14F-4D97-AF65-F5344CB8AC3E}">
        <p14:creationId xmlns:p14="http://schemas.microsoft.com/office/powerpoint/2010/main" val="1042472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ADD3C7-09A3-4FAE-BEB8-19FEF1926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719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a list of your best qualities as a person, as a real estate agent, as a real estate manager, make a list of the traits you can improve on or know you need to work. Identifying who you are will help you go along way!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D893C-77E3-4A36-9395-A5FA5FB57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005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a list of your best qualities as a person, as a real estate agent, as a real estate manager, make a list of the traits you can improve on or know you need to work. Identifying who you are will help you go along way!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D893C-77E3-4A36-9395-A5FA5FB57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94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a list of your best qualities as a person, as a real estate agent, as a real estate manager, make a list of the traits you can improve on or know you need to work. Identifying who you are will help you go along way!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D893C-77E3-4A36-9395-A5FA5FB57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884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typically try to stay with the ones that are positive, upbeat and shorter. Attention span and information overload!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D893C-77E3-4A36-9395-A5FA5FB57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19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addendums are for the sellers and buyers, Some add in inspectors, appraisers, most are a days added on contingency, the majority are with hopeful successful conclusions rather than terminations. HAVE You read yours and understand yours? NEVER comment on an addendum until you have read the specific to that contract version! Even if you think you know what it says, how many times have we seen a contract changed by an agent???</a:t>
            </a:r>
          </a:p>
          <a:p>
            <a:endParaRPr lang="en-US" dirty="0"/>
          </a:p>
        </p:txBody>
      </p:sp>
      <p:sp>
        <p:nvSpPr>
          <p:cNvPr id="4" name="Slide Number Placeholder 3"/>
          <p:cNvSpPr>
            <a:spLocks noGrp="1"/>
          </p:cNvSpPr>
          <p:nvPr>
            <p:ph type="sldNum" sz="quarter" idx="5"/>
          </p:nvPr>
        </p:nvSpPr>
        <p:spPr/>
        <p:txBody>
          <a:bodyPr/>
          <a:lstStyle/>
          <a:p>
            <a:fld id="{C41D893C-77E3-4A36-9395-A5FA5FB5786F}" type="slidenum">
              <a:rPr lang="en-US" smtClean="0"/>
              <a:t>26</a:t>
            </a:fld>
            <a:endParaRPr lang="en-US"/>
          </a:p>
        </p:txBody>
      </p:sp>
    </p:spTree>
    <p:extLst>
      <p:ext uri="{BB962C8B-B14F-4D97-AF65-F5344CB8AC3E}">
        <p14:creationId xmlns:p14="http://schemas.microsoft.com/office/powerpoint/2010/main" val="336665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Mailings need to be discussed. Safety? Cost? </a:t>
            </a:r>
          </a:p>
        </p:txBody>
      </p:sp>
      <p:sp>
        <p:nvSpPr>
          <p:cNvPr id="4" name="Slide Number Placeholder 3"/>
          <p:cNvSpPr>
            <a:spLocks noGrp="1"/>
          </p:cNvSpPr>
          <p:nvPr>
            <p:ph type="sldNum" sz="quarter" idx="5"/>
          </p:nvPr>
        </p:nvSpPr>
        <p:spPr/>
        <p:txBody>
          <a:bodyPr/>
          <a:lstStyle/>
          <a:p>
            <a:fld id="{C41D893C-77E3-4A36-9395-A5FA5FB5786F}" type="slidenum">
              <a:rPr lang="en-US" smtClean="0"/>
              <a:t>35</a:t>
            </a:fld>
            <a:endParaRPr lang="en-US"/>
          </a:p>
        </p:txBody>
      </p:sp>
    </p:spTree>
    <p:extLst>
      <p:ext uri="{BB962C8B-B14F-4D97-AF65-F5344CB8AC3E}">
        <p14:creationId xmlns:p14="http://schemas.microsoft.com/office/powerpoint/2010/main" val="3731737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NAR has also provided another great resource for you through the Center for REALOTR® Financial Wellness. Visit FinancialWellness.realtor to download a personal budget spread sheet. </a:t>
            </a:r>
          </a:p>
          <a:p>
            <a:endParaRPr lang="en-US" dirty="0"/>
          </a:p>
          <a:p>
            <a:r>
              <a:rPr lang="en-US" dirty="0"/>
              <a:t>This is a great way for you to track your personal expenses and cut back where you see fit. Categories in the spreadsheet include: </a:t>
            </a:r>
          </a:p>
          <a:p>
            <a:endParaRPr lang="en-US" dirty="0"/>
          </a:p>
          <a:p>
            <a:r>
              <a:rPr lang="en-US" dirty="0"/>
              <a:t>Housing </a:t>
            </a:r>
          </a:p>
          <a:p>
            <a:r>
              <a:rPr lang="en-US" dirty="0"/>
              <a:t>Transportation</a:t>
            </a:r>
          </a:p>
          <a:p>
            <a:r>
              <a:rPr lang="en-US" dirty="0"/>
              <a:t>Entertainment</a:t>
            </a:r>
          </a:p>
          <a:p>
            <a:r>
              <a:rPr lang="en-US" dirty="0"/>
              <a:t>Loans</a:t>
            </a:r>
          </a:p>
          <a:p>
            <a:r>
              <a:rPr lang="en-US" dirty="0"/>
              <a:t>Food</a:t>
            </a:r>
          </a:p>
          <a:p>
            <a:r>
              <a:rPr lang="en-US" dirty="0"/>
              <a:t>Gifts and Donations</a:t>
            </a:r>
          </a:p>
          <a:p>
            <a:r>
              <a:rPr lang="en-US" dirty="0"/>
              <a:t>Taxes </a:t>
            </a:r>
          </a:p>
          <a:p>
            <a:r>
              <a:rPr lang="en-US" dirty="0"/>
              <a:t>Insurance</a:t>
            </a:r>
          </a:p>
          <a:p>
            <a:r>
              <a:rPr lang="en-US" dirty="0"/>
              <a:t>And so much more… </a:t>
            </a:r>
          </a:p>
          <a:p>
            <a:endParaRPr lang="en-US" dirty="0"/>
          </a:p>
          <a:p>
            <a:r>
              <a:rPr lang="en-US" dirty="0"/>
              <a:t>Again, visit FinancialWellness.realtor to access this FREE tool. </a:t>
            </a:r>
          </a:p>
          <a:p>
            <a:endParaRPr lang="en-US" dirty="0"/>
          </a:p>
        </p:txBody>
      </p:sp>
      <p:sp>
        <p:nvSpPr>
          <p:cNvPr id="4" name="Slide Number Placeholder 3"/>
          <p:cNvSpPr>
            <a:spLocks noGrp="1"/>
          </p:cNvSpPr>
          <p:nvPr>
            <p:ph type="sldNum" sz="quarter" idx="5"/>
          </p:nvPr>
        </p:nvSpPr>
        <p:spPr/>
        <p:txBody>
          <a:bodyPr/>
          <a:lstStyle/>
          <a:p>
            <a:fld id="{C41D893C-77E3-4A36-9395-A5FA5FB5786F}" type="slidenum">
              <a:rPr lang="en-US" smtClean="0"/>
              <a:t>40</a:t>
            </a:fld>
            <a:endParaRPr lang="en-US"/>
          </a:p>
        </p:txBody>
      </p:sp>
    </p:spTree>
    <p:extLst>
      <p:ext uri="{BB962C8B-B14F-4D97-AF65-F5344CB8AC3E}">
        <p14:creationId xmlns:p14="http://schemas.microsoft.com/office/powerpoint/2010/main" val="3461416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prstClr val="black"/>
                </a:solidFill>
                <a:effectLst/>
                <a:uLnTx/>
                <a:uFillTx/>
                <a:latin typeface="+mn-lt"/>
                <a:ea typeface="+mn-ea"/>
                <a:cs typeface="+mn-cs"/>
              </a:rPr>
              <a:t>The Center for REALOTR® Financial Wellness has </a:t>
            </a:r>
            <a:r>
              <a:rPr lang="en-US" dirty="0"/>
              <a:t>provided another great resource that we can use as a refresher or share with our agents. </a:t>
            </a:r>
          </a:p>
          <a:p>
            <a:endParaRPr lang="en-US" dirty="0"/>
          </a:p>
          <a:p>
            <a:r>
              <a:rPr lang="en-US" dirty="0"/>
              <a:t>Visit FinancialWellness.realtor to download a monthly business expense budget spread sheet. </a:t>
            </a:r>
          </a:p>
          <a:p>
            <a:endParaRPr lang="en-US" dirty="0"/>
          </a:p>
          <a:p>
            <a:r>
              <a:rPr lang="en-US" dirty="0"/>
              <a:t>This document is thorough and detailed which can be a great resource to offer our newer agents. For example, it takes into account: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Dues and subscriptions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Advertising and postage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Transportation</a:t>
            </a:r>
          </a:p>
          <a:p>
            <a:endParaRPr lang="en-US" dirty="0"/>
          </a:p>
          <a:p>
            <a:endParaRPr lang="en-US" dirty="0"/>
          </a:p>
          <a:p>
            <a:r>
              <a:rPr lang="en-US" dirty="0"/>
              <a:t>As a broker, use it for</a:t>
            </a:r>
          </a:p>
          <a:p>
            <a:r>
              <a:rPr lang="en-US" dirty="0"/>
              <a:t>Software and business tools expenses</a:t>
            </a:r>
          </a:p>
          <a:p>
            <a:r>
              <a:rPr lang="en-US" dirty="0"/>
              <a:t>Employee benefits</a:t>
            </a:r>
          </a:p>
          <a:p>
            <a:r>
              <a:rPr lang="en-US" dirty="0"/>
              <a:t>Insurance</a:t>
            </a:r>
          </a:p>
          <a:p>
            <a:r>
              <a:rPr lang="en-US" dirty="0"/>
              <a:t>Etc.</a:t>
            </a:r>
          </a:p>
          <a:p>
            <a:endParaRPr lang="en-US" dirty="0"/>
          </a:p>
          <a:p>
            <a:r>
              <a:rPr lang="en-US" dirty="0"/>
              <a:t>Encourage your agents to develop a good habit of separating their business expenses from their personal, and if they need help getting started – I would suggest using this tool. </a:t>
            </a:r>
          </a:p>
          <a:p>
            <a:endParaRPr lang="en-US" dirty="0"/>
          </a:p>
          <a:p>
            <a:r>
              <a:rPr lang="en-US" dirty="0"/>
              <a:t>Best part, it’s FREE! Again, visit FinancialWellness.realtor. </a:t>
            </a:r>
          </a:p>
          <a:p>
            <a:endParaRPr lang="en-US" dirty="0"/>
          </a:p>
        </p:txBody>
      </p:sp>
      <p:sp>
        <p:nvSpPr>
          <p:cNvPr id="4" name="Slide Number Placeholder 3"/>
          <p:cNvSpPr>
            <a:spLocks noGrp="1"/>
          </p:cNvSpPr>
          <p:nvPr>
            <p:ph type="sldNum" sz="quarter" idx="5"/>
          </p:nvPr>
        </p:nvSpPr>
        <p:spPr/>
        <p:txBody>
          <a:bodyPr/>
          <a:lstStyle/>
          <a:p>
            <a:fld id="{C41D893C-77E3-4A36-9395-A5FA5FB5786F}" type="slidenum">
              <a:rPr lang="en-US" smtClean="0"/>
              <a:t>47</a:t>
            </a:fld>
            <a:endParaRPr lang="en-US"/>
          </a:p>
        </p:txBody>
      </p:sp>
    </p:spTree>
    <p:extLst>
      <p:ext uri="{BB962C8B-B14F-4D97-AF65-F5344CB8AC3E}">
        <p14:creationId xmlns:p14="http://schemas.microsoft.com/office/powerpoint/2010/main" val="3591099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business owner, many of us know…</a:t>
            </a:r>
          </a:p>
          <a:p>
            <a:endParaRPr lang="en-US" dirty="0"/>
          </a:p>
          <a:p>
            <a:r>
              <a:rPr lang="en-US" dirty="0"/>
              <a:t>Congress passed a $2 trillion COVID-19 economic relief package on March 27, 2020 with overwhelming bipartisan support.</a:t>
            </a:r>
          </a:p>
          <a:p>
            <a:endParaRPr lang="en-US" dirty="0"/>
          </a:p>
          <a:p>
            <a:r>
              <a:rPr lang="en-US" dirty="0"/>
              <a:t>As more guidance is released by the Administration on how these new programs will be implemented, updates will be provided on nar.realtor/coronavirus.</a:t>
            </a:r>
          </a:p>
          <a:p>
            <a:endParaRPr lang="en-US" dirty="0"/>
          </a:p>
          <a:p>
            <a:r>
              <a:rPr lang="en-US" dirty="0"/>
              <a:t>Visit the site to learn more about the provisions.</a:t>
            </a:r>
          </a:p>
          <a:p>
            <a:endParaRPr lang="en-US" dirty="0"/>
          </a:p>
          <a:p>
            <a:r>
              <a:rPr lang="en-US" dirty="0"/>
              <a:t>Topics will cover: </a:t>
            </a:r>
          </a:p>
          <a:p>
            <a:r>
              <a:rPr lang="en-US" dirty="0"/>
              <a:t>Housing</a:t>
            </a:r>
          </a:p>
          <a:p>
            <a:r>
              <a:rPr lang="en-US" dirty="0"/>
              <a:t>Credit Reporting &amp; Student Loans</a:t>
            </a:r>
          </a:p>
          <a:p>
            <a:r>
              <a:rPr lang="en-US" dirty="0"/>
              <a:t>Small Business Administration Provisions</a:t>
            </a:r>
          </a:p>
          <a:p>
            <a:r>
              <a:rPr lang="en-US" dirty="0"/>
              <a:t>Infrastructure</a:t>
            </a:r>
          </a:p>
          <a:p>
            <a:r>
              <a:rPr lang="en-US" dirty="0"/>
              <a:t>Tax</a:t>
            </a:r>
          </a:p>
          <a:p>
            <a:r>
              <a:rPr lang="en-US" dirty="0"/>
              <a:t>Unemployment Benefits for Self-Employed</a:t>
            </a:r>
          </a:p>
          <a:p>
            <a:r>
              <a:rPr lang="en-US" dirty="0"/>
              <a:t>Lastly, details on the Families First Coronavirus Response Act (FCCRA) Amendments</a:t>
            </a:r>
          </a:p>
          <a:p>
            <a:endParaRPr lang="en-US" dirty="0"/>
          </a:p>
          <a:p>
            <a:r>
              <a:rPr lang="en-US" dirty="0"/>
              <a:t>Again, this is a resource provided by NAR, and I strongly encourage you to visit nar.realtor/coronavirus to learn more and how this can benefit your business. </a:t>
            </a:r>
          </a:p>
        </p:txBody>
      </p:sp>
      <p:sp>
        <p:nvSpPr>
          <p:cNvPr id="4" name="Slide Number Placeholder 3"/>
          <p:cNvSpPr>
            <a:spLocks noGrp="1"/>
          </p:cNvSpPr>
          <p:nvPr>
            <p:ph type="sldNum" sz="quarter" idx="5"/>
          </p:nvPr>
        </p:nvSpPr>
        <p:spPr/>
        <p:txBody>
          <a:bodyPr/>
          <a:lstStyle/>
          <a:p>
            <a:fld id="{C41D893C-77E3-4A36-9395-A5FA5FB5786F}" type="slidenum">
              <a:rPr lang="en-US" smtClean="0"/>
              <a:t>48</a:t>
            </a:fld>
            <a:endParaRPr lang="en-US"/>
          </a:p>
        </p:txBody>
      </p:sp>
    </p:spTree>
    <p:extLst>
      <p:ext uri="{BB962C8B-B14F-4D97-AF65-F5344CB8AC3E}">
        <p14:creationId xmlns:p14="http://schemas.microsoft.com/office/powerpoint/2010/main" val="1421654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8D9E076-2A84-4A3A-8A7A-FDDD07A3DF7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8799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ADD3C7-09A3-4FAE-BEB8-19FEF1926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043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EF68F-6697-4955-A818-50993DEC06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101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COVID-19 health crisis has forced dramatic change upon our business more quickly than we have ever seen. NAR is taking steps to support you now. Through Right Tools, Right Now, a program first activated in 2009 in the midst of the financial crisis, you’ll find new and existing NAR products and services available for FREE or at significant discounts. The program includes products, resources, and services from all areas of NAR, including:</a:t>
            </a:r>
            <a:br>
              <a:rPr lang="en-US" dirty="0"/>
            </a:br>
            <a:r>
              <a:rPr lang="en-US" dirty="0"/>
              <a:t> </a:t>
            </a:r>
          </a:p>
          <a:p>
            <a:r>
              <a:rPr lang="en-US" dirty="0"/>
              <a:t>Webinars </a:t>
            </a:r>
          </a:p>
          <a:p>
            <a:r>
              <a:rPr lang="en-US" dirty="0"/>
              <a:t>Education courses to expand your skills;</a:t>
            </a:r>
          </a:p>
          <a:p>
            <a:r>
              <a:rPr lang="en-US" dirty="0"/>
              <a:t>And timely market reports to inform your business and clients.</a:t>
            </a:r>
            <a:br>
              <a:rPr lang="en-US" dirty="0"/>
            </a:br>
            <a:r>
              <a:rPr lang="en-US" dirty="0"/>
              <a:t> </a:t>
            </a:r>
          </a:p>
          <a:p>
            <a:r>
              <a:rPr lang="en-US" dirty="0"/>
              <a:t>These are just a couple of the outstanding offers available now. Visit the page often as new offers will be added regularly.</a:t>
            </a:r>
          </a:p>
          <a:p>
            <a:br>
              <a:rPr lang="en-US" dirty="0"/>
            </a:br>
            <a:r>
              <a:rPr lang="en-US" dirty="0"/>
              <a:t>If you need help finding any resources, or have questions related to COVID-19 and real estate, NAR's Member Support Team is also ready to help. Their hotline is, 1-800-874-6500. Call between 8 a.m. and 6 p.m. CDT, Monday–Friday.</a:t>
            </a:r>
          </a:p>
          <a:p>
            <a:br>
              <a:rPr lang="en-US" dirty="0"/>
            </a:br>
            <a:r>
              <a:rPr lang="en-US" dirty="0"/>
              <a:t>Please know that NAR is here to support you. Please take advantage of these benefits available through Right Tools, Right Now by visiting - nar.realtor/right-tools-right-now.</a:t>
            </a:r>
          </a:p>
          <a:p>
            <a:endParaRPr lang="en-US" dirty="0"/>
          </a:p>
        </p:txBody>
      </p:sp>
      <p:sp>
        <p:nvSpPr>
          <p:cNvPr id="4" name="Slide Number Placeholder 3"/>
          <p:cNvSpPr>
            <a:spLocks noGrp="1"/>
          </p:cNvSpPr>
          <p:nvPr>
            <p:ph type="sldNum" sz="quarter" idx="5"/>
          </p:nvPr>
        </p:nvSpPr>
        <p:spPr/>
        <p:txBody>
          <a:bodyPr/>
          <a:lstStyle/>
          <a:p>
            <a:fld id="{C41D893C-77E3-4A36-9395-A5FA5FB5786F}" type="slidenum">
              <a:rPr lang="en-US" smtClean="0"/>
              <a:t>10</a:t>
            </a:fld>
            <a:endParaRPr lang="en-US"/>
          </a:p>
        </p:txBody>
      </p:sp>
    </p:spTree>
    <p:extLst>
      <p:ext uri="{BB962C8B-B14F-4D97-AF65-F5344CB8AC3E}">
        <p14:creationId xmlns:p14="http://schemas.microsoft.com/office/powerpoint/2010/main" val="1550526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How many people have started setting up/holding on-line meetings either 1 on 1 or group?</a:t>
            </a:r>
          </a:p>
        </p:txBody>
      </p:sp>
      <p:sp>
        <p:nvSpPr>
          <p:cNvPr id="4" name="Slide Number Placeholder 3"/>
          <p:cNvSpPr>
            <a:spLocks noGrp="1"/>
          </p:cNvSpPr>
          <p:nvPr>
            <p:ph type="sldNum" sz="quarter" idx="5"/>
          </p:nvPr>
        </p:nvSpPr>
        <p:spPr/>
        <p:txBody>
          <a:bodyPr/>
          <a:lstStyle/>
          <a:p>
            <a:fld id="{C41D893C-77E3-4A36-9395-A5FA5FB5786F}" type="slidenum">
              <a:rPr lang="en-US" smtClean="0"/>
              <a:t>12</a:t>
            </a:fld>
            <a:endParaRPr lang="en-US"/>
          </a:p>
        </p:txBody>
      </p:sp>
    </p:spTree>
    <p:extLst>
      <p:ext uri="{BB962C8B-B14F-4D97-AF65-F5344CB8AC3E}">
        <p14:creationId xmlns:p14="http://schemas.microsoft.com/office/powerpoint/2010/main" val="1320100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MY FIRM’S MANAGERS USE ON A REGULAR BASIS, IF YOU DON’T HAVE ONE NOW IS THE TIME TO START! DOES EVERYONE HAVE SOME KIND OF TRACKING SHEET LIKE THIS? If No and you would like a copy, please { email type in the chat} </a:t>
            </a:r>
          </a:p>
        </p:txBody>
      </p:sp>
      <p:sp>
        <p:nvSpPr>
          <p:cNvPr id="4" name="Slide Number Placeholder 3"/>
          <p:cNvSpPr>
            <a:spLocks noGrp="1"/>
          </p:cNvSpPr>
          <p:nvPr>
            <p:ph type="sldNum" sz="quarter" idx="5"/>
          </p:nvPr>
        </p:nvSpPr>
        <p:spPr/>
        <p:txBody>
          <a:bodyPr/>
          <a:lstStyle/>
          <a:p>
            <a:fld id="{C41D893C-77E3-4A36-9395-A5FA5FB5786F}" type="slidenum">
              <a:rPr lang="en-US" smtClean="0"/>
              <a:t>13</a:t>
            </a:fld>
            <a:endParaRPr lang="en-US"/>
          </a:p>
        </p:txBody>
      </p:sp>
    </p:spTree>
    <p:extLst>
      <p:ext uri="{BB962C8B-B14F-4D97-AF65-F5344CB8AC3E}">
        <p14:creationId xmlns:p14="http://schemas.microsoft.com/office/powerpoint/2010/main" val="208843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a list of your best qualities as a person, as a real estate agent, as a real estate manager, make a list of the traits you can improve on or know you need to work. Identifying who you are will help you go along way!</a:t>
            </a:r>
          </a:p>
        </p:txBody>
      </p:sp>
      <p:sp>
        <p:nvSpPr>
          <p:cNvPr id="4" name="Slide Number Placeholder 3"/>
          <p:cNvSpPr>
            <a:spLocks noGrp="1"/>
          </p:cNvSpPr>
          <p:nvPr>
            <p:ph type="sldNum" sz="quarter" idx="5"/>
          </p:nvPr>
        </p:nvSpPr>
        <p:spPr/>
        <p:txBody>
          <a:bodyPr/>
          <a:lstStyle/>
          <a:p>
            <a:fld id="{C41D893C-77E3-4A36-9395-A5FA5FB5786F}" type="slidenum">
              <a:rPr lang="en-US" smtClean="0"/>
              <a:t>15</a:t>
            </a:fld>
            <a:endParaRPr lang="en-US"/>
          </a:p>
        </p:txBody>
      </p:sp>
    </p:spTree>
    <p:extLst>
      <p:ext uri="{BB962C8B-B14F-4D97-AF65-F5344CB8AC3E}">
        <p14:creationId xmlns:p14="http://schemas.microsoft.com/office/powerpoint/2010/main" val="190366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a list of your best qualities as a person, as a real estate agent, as a real estate manager, make a list of the traits you can improve on or know you need to work. Identifying who you are will help you go along way!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D893C-77E3-4A36-9395-A5FA5FB57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390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a list of your best qualities as a person, as a real estate agent, as a real estate manager, make a list of the traits you can improve on or know you need to work. Identifying who you are will help you go along way!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D893C-77E3-4A36-9395-A5FA5FB57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444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a list of your best qualities as a person, as a real estate agent, as a real estate manager, make a list of the traits you can improve on or know you need to work. Identifying who you are will help you go along way!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1D893C-77E3-4A36-9395-A5FA5FB57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32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E2157E15-DFBA-4DE4-933A-D97F1C2EC7B3}" type="datetimeFigureOut">
              <a:rPr lang="en-US" smtClean="0"/>
              <a:t>4/2/2020</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8F8910B4-4AC9-47E0-BC77-2360E0C7DF5D}" type="slidenum">
              <a:rPr lang="en-US" smtClean="0"/>
              <a:t>‹#›</a:t>
            </a:fld>
            <a:endParaRPr lang="en-US"/>
          </a:p>
        </p:txBody>
      </p:sp>
    </p:spTree>
    <p:extLst>
      <p:ext uri="{BB962C8B-B14F-4D97-AF65-F5344CB8AC3E}">
        <p14:creationId xmlns:p14="http://schemas.microsoft.com/office/powerpoint/2010/main" val="1328726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157E15-DFBA-4DE4-933A-D97F1C2EC7B3}"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F8910B4-4AC9-47E0-BC77-2360E0C7DF5D}" type="slidenum">
              <a:rPr lang="en-US" smtClean="0"/>
              <a:t>‹#›</a:t>
            </a:fld>
            <a:endParaRPr lang="en-US"/>
          </a:p>
        </p:txBody>
      </p:sp>
    </p:spTree>
    <p:extLst>
      <p:ext uri="{BB962C8B-B14F-4D97-AF65-F5344CB8AC3E}">
        <p14:creationId xmlns:p14="http://schemas.microsoft.com/office/powerpoint/2010/main" val="2858013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2157E15-DFBA-4DE4-933A-D97F1C2EC7B3}"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F8910B4-4AC9-47E0-BC77-2360E0C7DF5D}" type="slidenum">
              <a:rPr lang="en-US" smtClean="0"/>
              <a:t>‹#›</a:t>
            </a:fld>
            <a:endParaRPr lang="en-US"/>
          </a:p>
        </p:txBody>
      </p:sp>
    </p:spTree>
    <p:extLst>
      <p:ext uri="{BB962C8B-B14F-4D97-AF65-F5344CB8AC3E}">
        <p14:creationId xmlns:p14="http://schemas.microsoft.com/office/powerpoint/2010/main" val="3007600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2157E15-DFBA-4DE4-933A-D97F1C2EC7B3}"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F8910B4-4AC9-47E0-BC77-2360E0C7DF5D}" type="slidenum">
              <a:rPr lang="en-US" smtClean="0"/>
              <a:t>‹#›</a:t>
            </a:fld>
            <a:endParaRPr lang="en-US"/>
          </a:p>
        </p:txBody>
      </p:sp>
    </p:spTree>
    <p:extLst>
      <p:ext uri="{BB962C8B-B14F-4D97-AF65-F5344CB8AC3E}">
        <p14:creationId xmlns:p14="http://schemas.microsoft.com/office/powerpoint/2010/main" val="3334940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157E15-DFBA-4DE4-933A-D97F1C2EC7B3}"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F8910B4-4AC9-47E0-BC77-2360E0C7DF5D}" type="slidenum">
              <a:rPr lang="en-US" smtClean="0"/>
              <a:t>‹#›</a:t>
            </a:fld>
            <a:endParaRPr lang="en-US"/>
          </a:p>
        </p:txBody>
      </p:sp>
    </p:spTree>
    <p:extLst>
      <p:ext uri="{BB962C8B-B14F-4D97-AF65-F5344CB8AC3E}">
        <p14:creationId xmlns:p14="http://schemas.microsoft.com/office/powerpoint/2010/main" val="2686381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2157E15-DFBA-4DE4-933A-D97F1C2EC7B3}" type="datetimeFigureOut">
              <a:rPr lang="en-US" smtClean="0"/>
              <a:t>4/2/2020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8910B4-4AC9-47E0-BC77-2360E0C7DF5D}" type="slidenum">
              <a:rPr lang="en-US" smtClean="0"/>
              <a:t>‹#›</a:t>
            </a:fld>
            <a:endParaRPr lang="en-US"/>
          </a:p>
        </p:txBody>
      </p:sp>
    </p:spTree>
    <p:extLst>
      <p:ext uri="{BB962C8B-B14F-4D97-AF65-F5344CB8AC3E}">
        <p14:creationId xmlns:p14="http://schemas.microsoft.com/office/powerpoint/2010/main" val="354565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2157E15-DFBA-4DE4-933A-D97F1C2EC7B3}" type="datetimeFigureOut">
              <a:rPr lang="en-US" smtClean="0"/>
              <a:t>4/2/2020</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8F8910B4-4AC9-47E0-BC77-2360E0C7DF5D}" type="slidenum">
              <a:rPr lang="en-US" smtClean="0"/>
              <a:t>‹#›</a:t>
            </a:fld>
            <a:endParaRPr lang="en-US"/>
          </a:p>
        </p:txBody>
      </p:sp>
    </p:spTree>
    <p:extLst>
      <p:ext uri="{BB962C8B-B14F-4D97-AF65-F5344CB8AC3E}">
        <p14:creationId xmlns:p14="http://schemas.microsoft.com/office/powerpoint/2010/main" val="3179289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E2157E15-DFBA-4DE4-933A-D97F1C2EC7B3}"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8910B4-4AC9-47E0-BC77-2360E0C7DF5D}" type="slidenum">
              <a:rPr lang="en-US" smtClean="0"/>
              <a:t>‹#›</a:t>
            </a:fld>
            <a:endParaRPr lang="en-US"/>
          </a:p>
        </p:txBody>
      </p:sp>
    </p:spTree>
    <p:extLst>
      <p:ext uri="{BB962C8B-B14F-4D97-AF65-F5344CB8AC3E}">
        <p14:creationId xmlns:p14="http://schemas.microsoft.com/office/powerpoint/2010/main" val="942050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E2157E15-DFBA-4DE4-933A-D97F1C2EC7B3}"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F8910B4-4AC9-47E0-BC77-2360E0C7DF5D}" type="slidenum">
              <a:rPr lang="en-US" smtClean="0"/>
              <a:t>‹#›</a:t>
            </a:fld>
            <a:endParaRPr lang="en-US"/>
          </a:p>
        </p:txBody>
      </p:sp>
    </p:spTree>
    <p:extLst>
      <p:ext uri="{BB962C8B-B14F-4D97-AF65-F5344CB8AC3E}">
        <p14:creationId xmlns:p14="http://schemas.microsoft.com/office/powerpoint/2010/main" val="786075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824424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76688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157E15-DFBA-4DE4-933A-D97F1C2EC7B3}"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8910B4-4AC9-47E0-BC77-2360E0C7DF5D}" type="slidenum">
              <a:rPr lang="en-US" smtClean="0"/>
              <a:t>‹#›</a:t>
            </a:fld>
            <a:endParaRPr lang="en-US"/>
          </a:p>
        </p:txBody>
      </p:sp>
    </p:spTree>
    <p:extLst>
      <p:ext uri="{BB962C8B-B14F-4D97-AF65-F5344CB8AC3E}">
        <p14:creationId xmlns:p14="http://schemas.microsoft.com/office/powerpoint/2010/main" val="3809112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919859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509A250-FF31-4206-8172-F9D3106AACB1}" type="datetimeFigureOut">
              <a:rPr lang="en-US" dirty="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172751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509A250-FF31-4206-8172-F9D3106AACB1}" type="datetimeFigureOut">
              <a:rPr lang="en-US" dirty="0"/>
              <a:t>4/2/2020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256351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4/2/2020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380374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4/2/2020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542165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4/2/2020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8918435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838104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231875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534000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975602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157E15-DFBA-4DE4-933A-D97F1C2EC7B3}"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F8910B4-4AC9-47E0-BC77-2360E0C7DF5D}" type="slidenum">
              <a:rPr lang="en-US" smtClean="0"/>
              <a:t>‹#›</a:t>
            </a:fld>
            <a:endParaRPr lang="en-US"/>
          </a:p>
        </p:txBody>
      </p:sp>
    </p:spTree>
    <p:extLst>
      <p:ext uri="{BB962C8B-B14F-4D97-AF65-F5344CB8AC3E}">
        <p14:creationId xmlns:p14="http://schemas.microsoft.com/office/powerpoint/2010/main" val="3257867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8722588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4/2/2020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038046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4/2/2020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453587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630113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1890290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2"/>
            <a:ext cx="8825659" cy="3329581"/>
          </a:xfrm>
        </p:spPr>
        <p:txBody>
          <a:bodyPr anchor="b"/>
          <a:lstStyle>
            <a:lvl1pPr>
              <a:defRPr sz="5400"/>
            </a:lvl1pPr>
          </a:lstStyle>
          <a:p>
            <a:r>
              <a:rPr lang="en-US" dirty="0"/>
              <a:t>Click to edit Master title style</a:t>
            </a:r>
          </a:p>
        </p:txBody>
      </p:sp>
      <p:sp>
        <p:nvSpPr>
          <p:cNvPr id="3" name="Subtitle 2"/>
          <p:cNvSpPr>
            <a:spLocks noGrp="1"/>
          </p:cNvSpPr>
          <p:nvPr>
            <p:ph type="subTitle" idx="1"/>
          </p:nvPr>
        </p:nvSpPr>
        <p:spPr>
          <a:xfrm>
            <a:off x="1154955" y="4777380"/>
            <a:ext cx="8825659" cy="861420"/>
          </a:xfrm>
        </p:spPr>
        <p:txBody>
          <a:bodyPr anchor="t"/>
          <a:lstStyle>
            <a:lvl1pPr marL="0" indent="0" algn="l">
              <a:buNone/>
              <a:defRPr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2" y="295731"/>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8969165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128458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7" y="2861735"/>
            <a:ext cx="8825657" cy="1915647"/>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9" cy="860400"/>
          </a:xfrm>
        </p:spPr>
        <p:txBody>
          <a:bodyPr anchor="t"/>
          <a:lstStyle>
            <a:lvl1pPr marL="0" indent="0" algn="l">
              <a:buNone/>
              <a:defRPr sz="150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2" y="295731"/>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4646492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03313" y="2060577"/>
            <a:ext cx="4396339" cy="4195763"/>
          </a:xfrm>
        </p:spPr>
        <p:txBody>
          <a:bodyPr>
            <a:normAutofit/>
          </a:bodyPr>
          <a:lstStyle>
            <a:lvl1pPr>
              <a:defRPr sz="1800"/>
            </a:lvl1pPr>
            <a:lvl2pPr>
              <a:defRPr sz="1500"/>
            </a:lvl2pPr>
            <a:lvl3pPr>
              <a:defRPr sz="1350"/>
            </a:lvl3pPr>
            <a:lvl4pPr>
              <a:defRPr sz="1200"/>
            </a:lvl4pPr>
            <a:lvl5pPr>
              <a:defRPr sz="1200"/>
            </a:lvl5pPr>
            <a:lvl6pPr>
              <a:defRPr sz="900"/>
            </a:lvl6pPr>
            <a:lvl7pPr>
              <a:defRPr sz="900"/>
            </a:lvl7pPr>
            <a:lvl8pPr>
              <a:defRPr sz="9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4494" y="2056093"/>
            <a:ext cx="4396341" cy="4200245"/>
          </a:xfrm>
        </p:spPr>
        <p:txBody>
          <a:bodyPr>
            <a:normAutofit/>
          </a:bodyPr>
          <a:lstStyle>
            <a:lvl1pPr>
              <a:defRPr sz="1800"/>
            </a:lvl1pPr>
            <a:lvl2pPr>
              <a:defRPr sz="1500"/>
            </a:lvl2pPr>
            <a:lvl3pPr>
              <a:defRPr sz="1350"/>
            </a:lvl3pPr>
            <a:lvl4pPr>
              <a:defRPr sz="1200"/>
            </a:lvl4pPr>
            <a:lvl5pPr>
              <a:defRPr sz="1200"/>
            </a:lvl5pPr>
            <a:lvl6pPr>
              <a:defRPr sz="900"/>
            </a:lvl6pPr>
            <a:lvl7pPr>
              <a:defRPr sz="900"/>
            </a:lvl7pPr>
            <a:lvl8pPr>
              <a:defRPr sz="9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509A250-FF31-4206-8172-F9D3106AACB1}" type="datetimeFigureOut">
              <a:rPr lang="en-US" dirty="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352542" y="295731"/>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8205261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9"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1103313" y="2514600"/>
            <a:ext cx="4396339" cy="3741738"/>
          </a:xfrm>
        </p:spPr>
        <p:txBody>
          <a:bodyPr>
            <a:normAutofit/>
          </a:bodyPr>
          <a:lstStyle>
            <a:lvl1pPr>
              <a:defRPr sz="1800"/>
            </a:lvl1pPr>
            <a:lvl2pPr>
              <a:defRPr sz="1500"/>
            </a:lvl2pPr>
            <a:lvl3pPr>
              <a:defRPr sz="1350"/>
            </a:lvl3pPr>
            <a:lvl4pPr>
              <a:defRPr sz="1200"/>
            </a:lvl4pPr>
            <a:lvl5pPr>
              <a:defRPr sz="1200"/>
            </a:lvl5pPr>
            <a:lvl6pPr>
              <a:defRPr sz="900"/>
            </a:lvl6pPr>
            <a:lvl7pPr>
              <a:defRPr sz="900"/>
            </a:lvl7pPr>
            <a:lvl8pPr>
              <a:defRPr sz="9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654496" y="1905000"/>
            <a:ext cx="4396339"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654496" y="2514600"/>
            <a:ext cx="4396339" cy="3741738"/>
          </a:xfrm>
        </p:spPr>
        <p:txBody>
          <a:bodyPr>
            <a:normAutofit/>
          </a:bodyPr>
          <a:lstStyle>
            <a:lvl1pPr>
              <a:defRPr sz="1800"/>
            </a:lvl1pPr>
            <a:lvl2pPr>
              <a:defRPr sz="1500"/>
            </a:lvl2pPr>
            <a:lvl3pPr>
              <a:defRPr sz="1350"/>
            </a:lvl3pPr>
            <a:lvl4pPr>
              <a:defRPr sz="1200"/>
            </a:lvl4pPr>
            <a:lvl5pPr>
              <a:defRPr sz="1200"/>
            </a:lvl5pPr>
            <a:lvl6pPr>
              <a:defRPr sz="900"/>
            </a:lvl6pPr>
            <a:lvl7pPr>
              <a:defRPr sz="900"/>
            </a:lvl7pPr>
            <a:lvl8pPr>
              <a:defRPr sz="9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509A250-FF31-4206-8172-F9D3106AACB1}" type="datetimeFigureOut">
              <a:rPr lang="en-US" dirty="0"/>
              <a:t>4/2/2020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352542" y="295731"/>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765803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157E15-DFBA-4DE4-933A-D97F1C2EC7B3}"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8910B4-4AC9-47E0-BC77-2360E0C7DF5D}" type="slidenum">
              <a:rPr lang="en-US" smtClean="0"/>
              <a:t>‹#›</a:t>
            </a:fld>
            <a:endParaRPr lang="en-US"/>
          </a:p>
        </p:txBody>
      </p:sp>
    </p:spTree>
    <p:extLst>
      <p:ext uri="{BB962C8B-B14F-4D97-AF65-F5344CB8AC3E}">
        <p14:creationId xmlns:p14="http://schemas.microsoft.com/office/powerpoint/2010/main" val="40895930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4/2/2020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a:xfrm>
            <a:off x="10352542" y="295731"/>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711976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4/2/2020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a:xfrm>
            <a:off x="10352542" y="295731"/>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7600204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0"/>
            <a:ext cx="3401064" cy="14478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5" y="3129282"/>
            <a:ext cx="3401063"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4/2/2020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a:xfrm>
            <a:off x="10352542" y="295731"/>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2797273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7" cy="1574808"/>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54955" y="3657600"/>
            <a:ext cx="5084979"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352542" y="295731"/>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347819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7" y="4800587"/>
            <a:ext cx="8825657"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9"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352542" y="295731"/>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2222651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0"/>
            <a:ext cx="8825659" cy="19812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1154955" y="3657600"/>
            <a:ext cx="8825659"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2" y="295731"/>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7555426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3600"/>
            </a:lvl1pPr>
          </a:lstStyle>
          <a:p>
            <a:r>
              <a:rPr lang="en-US"/>
              <a:t>Click to edit Master title style</a:t>
            </a:r>
            <a:endParaRPr lang="en-US" dirty="0"/>
          </a:p>
        </p:txBody>
      </p:sp>
      <p:sp>
        <p:nvSpPr>
          <p:cNvPr id="14" name="Text Placeholder 3"/>
          <p:cNvSpPr>
            <a:spLocks noGrp="1"/>
          </p:cNvSpPr>
          <p:nvPr>
            <p:ph type="body" sz="half" idx="13"/>
          </p:nvPr>
        </p:nvSpPr>
        <p:spPr>
          <a:xfrm>
            <a:off x="1930401" y="3771174"/>
            <a:ext cx="7279649" cy="342174"/>
          </a:xfrm>
        </p:spPr>
        <p:txBody>
          <a:bodyPr anchor="t">
            <a:normAutofit/>
          </a:bodyPr>
          <a:lstStyle>
            <a:lvl1pPr marL="0" indent="0">
              <a:buNone/>
              <a:defRPr lang="en-US" sz="1050" b="0" i="0" kern="1200" cap="small" dirty="0">
                <a:solidFill>
                  <a:schemeClr val="accent1"/>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ext Placeholder 3"/>
          <p:cNvSpPr>
            <a:spLocks noGrp="1"/>
          </p:cNvSpPr>
          <p:nvPr>
            <p:ph type="body" sz="half" idx="2"/>
          </p:nvPr>
        </p:nvSpPr>
        <p:spPr>
          <a:xfrm>
            <a:off x="1154955" y="4350657"/>
            <a:ext cx="8825659"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2" y="295731"/>
            <a:ext cx="838199" cy="767687"/>
          </a:xfrm>
          <a:prstGeom prst="rect">
            <a:avLst/>
          </a:prstGeom>
        </p:spPr>
        <p:txBody>
          <a:bodyPr/>
          <a:lstStyle/>
          <a:p>
            <a:fld id="{D57F1E4F-1CFF-5643-939E-02111984F565}" type="slidenum">
              <a:rPr lang="en-US" dirty="0"/>
              <a:t>‹#›</a:t>
            </a:fld>
            <a:endParaRPr lang="en-US" dirty="0"/>
          </a:p>
        </p:txBody>
      </p:sp>
      <p:sp>
        <p:nvSpPr>
          <p:cNvPr id="9" name="TextBox 8"/>
          <p:cNvSpPr txBox="1"/>
          <p:nvPr/>
        </p:nvSpPr>
        <p:spPr>
          <a:xfrm>
            <a:off x="898295" y="971255"/>
            <a:ext cx="801912"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9150" dirty="0"/>
              <a:t>“</a:t>
            </a:r>
          </a:p>
        </p:txBody>
      </p:sp>
      <p:sp>
        <p:nvSpPr>
          <p:cNvPr id="13" name="TextBox 12"/>
          <p:cNvSpPr txBox="1"/>
          <p:nvPr/>
        </p:nvSpPr>
        <p:spPr>
          <a:xfrm>
            <a:off x="9330491" y="2613789"/>
            <a:ext cx="801912"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456707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5" y="3124201"/>
            <a:ext cx="8825660" cy="165318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9" cy="860400"/>
          </a:xfrm>
        </p:spPr>
        <p:txBody>
          <a:bodyPr anchor="t"/>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2" y="295731"/>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6591775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7"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883661" y="1981200"/>
            <a:ext cx="2936241"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3873105" y="2667000"/>
            <a:ext cx="294679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7124701" y="1981200"/>
            <a:ext cx="2932113"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7124701" y="2667000"/>
            <a:ext cx="29321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3726143"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4/2/2020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2" y="295731"/>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8016280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1"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652463" y="4827213"/>
            <a:ext cx="294005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889376" y="4250949"/>
            <a:ext cx="293052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3888022" y="4827212"/>
            <a:ext cx="293440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7124701" y="4250949"/>
            <a:ext cx="2932113"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Picture Placeholder 2"/>
          <p:cNvSpPr>
            <a:spLocks noGrp="1" noChangeAspect="1"/>
          </p:cNvSpPr>
          <p:nvPr>
            <p:ph type="pic" idx="22"/>
          </p:nvPr>
        </p:nvSpPr>
        <p:spPr>
          <a:xfrm>
            <a:off x="7124701"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7124576" y="4827210"/>
            <a:ext cx="293599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3726143"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4/2/2020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2" y="295731"/>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012654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157E15-DFBA-4DE4-933A-D97F1C2EC7B3}" type="datetimeFigureOut">
              <a:rPr lang="en-US" smtClean="0"/>
              <a:t>4/2/2020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8910B4-4AC9-47E0-BC77-2360E0C7DF5D}" type="slidenum">
              <a:rPr lang="en-US" smtClean="0"/>
              <a:t>‹#›</a:t>
            </a:fld>
            <a:endParaRPr lang="en-US"/>
          </a:p>
        </p:txBody>
      </p:sp>
    </p:spTree>
    <p:extLst>
      <p:ext uri="{BB962C8B-B14F-4D97-AF65-F5344CB8AC3E}">
        <p14:creationId xmlns:p14="http://schemas.microsoft.com/office/powerpoint/2010/main" val="41375685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2" y="295731"/>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9989226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3" y="430215"/>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4"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2" y="295731"/>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0623861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_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3600"/>
            </a:lvl1pPr>
          </a:lstStyle>
          <a:p>
            <a:r>
              <a:rPr lang="en-US"/>
              <a:t>Click to edit Master title style</a:t>
            </a:r>
          </a:p>
        </p:txBody>
      </p:sp>
      <p:sp>
        <p:nvSpPr>
          <p:cNvPr id="11" name="Text Placeholder 3"/>
          <p:cNvSpPr>
            <a:spLocks noGrp="1"/>
          </p:cNvSpPr>
          <p:nvPr>
            <p:ph type="body" sz="half" idx="14"/>
          </p:nvPr>
        </p:nvSpPr>
        <p:spPr>
          <a:xfrm>
            <a:off x="1930401" y="3771174"/>
            <a:ext cx="7279649" cy="342174"/>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5" y="4350657"/>
            <a:ext cx="8825659"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77E28E5E-DC47-4CBE-B1BE-E523592C43BA}" type="datetime1">
              <a:rPr lang="en-US" smtClean="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510605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2157E15-DFBA-4DE4-933A-D97F1C2EC7B3}" type="datetimeFigureOut">
              <a:rPr lang="en-US" smtClean="0"/>
              <a:t>4/2/2020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8910B4-4AC9-47E0-BC77-2360E0C7DF5D}" type="slidenum">
              <a:rPr lang="en-US" smtClean="0"/>
              <a:t>‹#›</a:t>
            </a:fld>
            <a:endParaRPr lang="en-US"/>
          </a:p>
        </p:txBody>
      </p:sp>
    </p:spTree>
    <p:extLst>
      <p:ext uri="{BB962C8B-B14F-4D97-AF65-F5344CB8AC3E}">
        <p14:creationId xmlns:p14="http://schemas.microsoft.com/office/powerpoint/2010/main" val="1166022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157E15-DFBA-4DE4-933A-D97F1C2EC7B3}" type="datetimeFigureOut">
              <a:rPr lang="en-US" smtClean="0"/>
              <a:t>4/2/2020</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8F8910B4-4AC9-47E0-BC77-2360E0C7DF5D}" type="slidenum">
              <a:rPr lang="en-US" smtClean="0"/>
              <a:t>‹#›</a:t>
            </a:fld>
            <a:endParaRPr lang="en-US"/>
          </a:p>
        </p:txBody>
      </p:sp>
    </p:spTree>
    <p:extLst>
      <p:ext uri="{BB962C8B-B14F-4D97-AF65-F5344CB8AC3E}">
        <p14:creationId xmlns:p14="http://schemas.microsoft.com/office/powerpoint/2010/main" val="366956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157E15-DFBA-4DE4-933A-D97F1C2EC7B3}"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F8910B4-4AC9-47E0-BC77-2360E0C7DF5D}" type="slidenum">
              <a:rPr lang="en-US" smtClean="0"/>
              <a:t>‹#›</a:t>
            </a:fld>
            <a:endParaRPr lang="en-US"/>
          </a:p>
        </p:txBody>
      </p:sp>
    </p:spTree>
    <p:extLst>
      <p:ext uri="{BB962C8B-B14F-4D97-AF65-F5344CB8AC3E}">
        <p14:creationId xmlns:p14="http://schemas.microsoft.com/office/powerpoint/2010/main" val="3114881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157E15-DFBA-4DE4-933A-D97F1C2EC7B3}"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F8910B4-4AC9-47E0-BC77-2360E0C7DF5D}" type="slidenum">
              <a:rPr lang="en-US" smtClean="0"/>
              <a:t>‹#›</a:t>
            </a:fld>
            <a:endParaRPr lang="en-US"/>
          </a:p>
        </p:txBody>
      </p:sp>
    </p:spTree>
    <p:extLst>
      <p:ext uri="{BB962C8B-B14F-4D97-AF65-F5344CB8AC3E}">
        <p14:creationId xmlns:p14="http://schemas.microsoft.com/office/powerpoint/2010/main" val="3324646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image" Target="../media/image4.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image" Target="../media/image3.pn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image" Target="../media/image5.png"/><Relationship Id="rId10" Type="http://schemas.openxmlformats.org/officeDocument/2006/relationships/slideLayout" Target="../slideLayouts/slideLayout44.xml"/><Relationship Id="rId19" Type="http://schemas.openxmlformats.org/officeDocument/2006/relationships/theme" Target="../theme/theme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E2157E15-DFBA-4DE4-933A-D97F1C2EC7B3}" type="datetimeFigureOut">
              <a:rPr lang="en-US" smtClean="0"/>
              <a:t>4/2/2020</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8F8910B4-4AC9-47E0-BC77-2360E0C7DF5D}" type="slidenum">
              <a:rPr lang="en-US" smtClean="0"/>
              <a:t>‹#›</a:t>
            </a:fld>
            <a:endParaRPr lang="en-US"/>
          </a:p>
        </p:txBody>
      </p:sp>
    </p:spTree>
    <p:extLst>
      <p:ext uri="{BB962C8B-B14F-4D97-AF65-F5344CB8AC3E}">
        <p14:creationId xmlns:p14="http://schemas.microsoft.com/office/powerpoint/2010/main" val="198590163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4/2/2020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Tree>
    <p:extLst>
      <p:ext uri="{BB962C8B-B14F-4D97-AF65-F5344CB8AC3E}">
        <p14:creationId xmlns:p14="http://schemas.microsoft.com/office/powerpoint/2010/main" val="1495774922"/>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hf sldNum="0" hdr="0" ftr="0" dt="0"/>
  <p:txStyles>
    <p:titleStyle>
      <a:lvl1pPr algn="l" defTabSz="457200" rtl="0" eaLnBrk="1" latinLnBrk="0" hangingPunct="1">
        <a:spcBef>
          <a:spcPct val="0"/>
        </a:spcBef>
        <a:buNone/>
        <a:defRPr sz="4200" b="0" i="0" kern="1200">
          <a:solidFill>
            <a:schemeClr val="tx2"/>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800" b="0" i="0" kern="1200">
          <a:solidFill>
            <a:schemeClr val="tx1"/>
          </a:solidFill>
          <a:latin typeface="Arial" panose="020B0604020202020204" pitchFamily="34" charset="0"/>
          <a:ea typeface="+mj-ea"/>
          <a:cs typeface="Arial" panose="020B060402020202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400" b="0" i="0" kern="1200">
          <a:solidFill>
            <a:schemeClr val="tx1"/>
          </a:solidFill>
          <a:latin typeface="Arial" panose="020B0604020202020204" pitchFamily="34" charset="0"/>
          <a:ea typeface="+mj-ea"/>
          <a:cs typeface="Arial" panose="020B0604020202020204" pitchFamily="34"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Arial" panose="020B0604020202020204" pitchFamily="34" charset="0"/>
          <a:ea typeface="+mj-ea"/>
          <a:cs typeface="Arial" panose="020B0604020202020204" pitchFamily="34"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Arial" panose="020B0604020202020204" pitchFamily="34" charset="0"/>
          <a:ea typeface="+mj-ea"/>
          <a:cs typeface="Arial" panose="020B060402020202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Arial" panose="020B0604020202020204" pitchFamily="34" charset="0"/>
          <a:ea typeface="+mj-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1" y="2669687"/>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1" y="2892349"/>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3" y="2"/>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9013" y="6096000"/>
            <a:ext cx="993735" cy="762000"/>
          </a:xfrm>
          <a:prstGeom prst="rect">
            <a:avLst/>
          </a:prstGeom>
        </p:spPr>
      </p:pic>
      <p:sp>
        <p:nvSpPr>
          <p:cNvPr id="2" name="Title Placeholder 1"/>
          <p:cNvSpPr>
            <a:spLocks noGrp="1"/>
          </p:cNvSpPr>
          <p:nvPr>
            <p:ph type="title"/>
          </p:nvPr>
        </p:nvSpPr>
        <p:spPr>
          <a:xfrm>
            <a:off x="646112"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20"/>
            <a:ext cx="8946541"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41" y="1790701"/>
            <a:ext cx="990599" cy="3047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4509A250-FF31-4206-8172-F9D3106AACB1}" type="datetimeFigureOut">
              <a:rPr lang="en-US" dirty="0"/>
              <a:t>4/2/2020</a:t>
            </a:fld>
            <a:endParaRPr lang="en-US" dirty="0"/>
          </a:p>
        </p:txBody>
      </p:sp>
      <p:sp>
        <p:nvSpPr>
          <p:cNvPr id="5" name="Footer Placeholder 4"/>
          <p:cNvSpPr>
            <a:spLocks noGrp="1"/>
          </p:cNvSpPr>
          <p:nvPr>
            <p:ph type="ftr" sz="quarter" idx="3"/>
          </p:nvPr>
        </p:nvSpPr>
        <p:spPr>
          <a:xfrm rot="5400000">
            <a:off x="8951575" y="3225299"/>
            <a:ext cx="3859795" cy="3048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dirty="0"/>
          </a:p>
        </p:txBody>
      </p:sp>
    </p:spTree>
    <p:extLst>
      <p:ext uri="{BB962C8B-B14F-4D97-AF65-F5344CB8AC3E}">
        <p14:creationId xmlns:p14="http://schemas.microsoft.com/office/powerpoint/2010/main" val="666768047"/>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Lst>
  <p:hf sldNum="0" hdr="0" ftr="0" dt="0"/>
  <p:txStyles>
    <p:titleStyle>
      <a:lvl1pPr algn="l" defTabSz="342900" rtl="0" eaLnBrk="1" latinLnBrk="0" hangingPunct="1">
        <a:spcBef>
          <a:spcPct val="0"/>
        </a:spcBef>
        <a:buNone/>
        <a:defRPr sz="3150" b="0" i="0" kern="1200">
          <a:solidFill>
            <a:schemeClr val="tx2"/>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2100" b="0" i="0" kern="1200">
          <a:solidFill>
            <a:schemeClr val="tx1"/>
          </a:solidFill>
          <a:latin typeface="Arial" panose="020B0604020202020204" pitchFamily="34" charset="0"/>
          <a:ea typeface="+mj-ea"/>
          <a:cs typeface="Arial" panose="020B0604020202020204" pitchFamily="34" charset="0"/>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800" b="0" i="0" kern="1200">
          <a:solidFill>
            <a:schemeClr val="tx1"/>
          </a:solidFill>
          <a:latin typeface="Arial" panose="020B0604020202020204" pitchFamily="34" charset="0"/>
          <a:ea typeface="+mj-ea"/>
          <a:cs typeface="Arial" panose="020B0604020202020204" pitchFamily="34" charset="0"/>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500" b="0" i="0" kern="1200">
          <a:solidFill>
            <a:schemeClr val="tx1"/>
          </a:solidFill>
          <a:latin typeface="Arial" panose="020B0604020202020204" pitchFamily="34" charset="0"/>
          <a:ea typeface="+mj-ea"/>
          <a:cs typeface="Arial" panose="020B0604020202020204" pitchFamily="34" charset="0"/>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solidFill>
          <a:latin typeface="Arial" panose="020B0604020202020204" pitchFamily="34" charset="0"/>
          <a:ea typeface="+mj-ea"/>
          <a:cs typeface="Arial" panose="020B0604020202020204" pitchFamily="34" charset="0"/>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solidFill>
          <a:latin typeface="Arial" panose="020B0604020202020204" pitchFamily="34" charset="0"/>
          <a:ea typeface="+mj-ea"/>
          <a:cs typeface="Arial" panose="020B060402020202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openclipart.org/detail/292163/chain-frame"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tmp"/><Relationship Id="rId5" Type="http://schemas.openxmlformats.org/officeDocument/2006/relationships/hyperlink" Target="https://creativecommons.org/licenses/by-nc-nd/3.0/" TargetMode="External"/><Relationship Id="rId4" Type="http://schemas.openxmlformats.org/officeDocument/2006/relationships/hyperlink" Target="http://dollarsandsense.sg/5-insurance-sales-tactics-that-singaporeans-keep-falling-fo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flickr.com/photos/86979666@N00/1397052812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flickr.com/photos/86979666@N00/13970528122"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flickr.com/photos/86979666@N00/1397052812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flickr.com/photos/86979666@N00/1397052812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flickr.com/photos/86979666@N00/1397052812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flickr.com/photos/86979666@N00/1397052812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flickr.com/photos/86979666@N00/13970528122"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freedomrequireswings.com/2013/12/a-different-perspective-interview-with.html"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tracking.email.t360.com/t/2030473/93680172/2545737/0/1003330/?f5d63f87=VGFjdGljYWwlMjBUdWVzZGF5JTIwJTVCTWFyY2glMjAyOCUyMDIwMjAlNUQlMjBSZXdvcmslMjBmb3IlMjBUdWVz&amp;b44ed14b=MTE0YjBiYWQtMmVlMS00Y2RhLTkwMzQtMGE3M2NiZDA2M2Vh&amp;x=32d6e88a"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newsletter.rismedia.com/tracking/view/30301/59729/5810038/110935"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lifebreathpresent.com/2015/02/step-two-player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creativecommons.org/licenses/by/3.0/"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nancynwilson.com/social-media-marketing/" TargetMode="External"/><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hyperlink" Target="https://pixabay.com/en/telephone-dial-plate-red-retro-310544/"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uburbancorrespondent.blogspot.com/2016/07/really.html" TargetMode="External"/><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pixabay.com/en/desk-student-school-chair-empty-30280/"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s://www.publicdomainpictures.net/view-image.php?image=104836&amp;picture=speech-bubble" TargetMode="External"/><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peopleslawschool.ca/everyday-legal-problems" TargetMode="External"/><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peopleslawschool.ca/everyday-legal-problems" TargetMode="External"/><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peopleslawschool.ca/everyday-legal-problems" TargetMode="External"/><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peopleslawschool.ca/everyday-legal-problems" TargetMode="External"/><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mailto:Financialwellness@nar.realtor" TargetMode="Externa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talkingdrugs.org/crime-survey-england-and-wales-%E2%80%93-numbers-count-for-nothing" TargetMode="Externa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38325" y="139408"/>
            <a:ext cx="8821677" cy="65171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ubtitle 2"/>
          <p:cNvSpPr>
            <a:spLocks noGrp="1"/>
          </p:cNvSpPr>
          <p:nvPr>
            <p:ph type="subTitle" idx="1"/>
          </p:nvPr>
        </p:nvSpPr>
        <p:spPr>
          <a:xfrm>
            <a:off x="1623168" y="4581256"/>
            <a:ext cx="8825658" cy="861420"/>
          </a:xfrm>
        </p:spPr>
        <p:txBody>
          <a:bodyPr/>
          <a:lstStyle/>
          <a:p>
            <a:pPr algn="ctr"/>
            <a:r>
              <a:rPr lang="en-US" b="1" dirty="0" err="1">
                <a:solidFill>
                  <a:schemeClr val="bg2"/>
                </a:solidFill>
              </a:rPr>
              <a:t>Financialwellness.realtor</a:t>
            </a:r>
            <a:endParaRPr lang="en-US" b="1" dirty="0">
              <a:solidFill>
                <a:schemeClr val="bg2"/>
              </a:solidFill>
            </a:endParaRPr>
          </a:p>
        </p:txBody>
      </p:sp>
    </p:spTree>
    <p:extLst>
      <p:ext uri="{BB962C8B-B14F-4D97-AF65-F5344CB8AC3E}">
        <p14:creationId xmlns:p14="http://schemas.microsoft.com/office/powerpoint/2010/main" val="2495571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045E6-0B3E-4950-A6E7-FF364EDDCEAF}"/>
              </a:ext>
            </a:extLst>
          </p:cNvPr>
          <p:cNvSpPr>
            <a:spLocks noGrp="1"/>
          </p:cNvSpPr>
          <p:nvPr>
            <p:ph type="ctrTitle"/>
          </p:nvPr>
        </p:nvSpPr>
        <p:spPr>
          <a:xfrm>
            <a:off x="2592279" y="4939986"/>
            <a:ext cx="6844683" cy="661823"/>
          </a:xfrm>
        </p:spPr>
        <p:txBody>
          <a:bodyPr/>
          <a:lstStyle/>
          <a:p>
            <a:pPr algn="ctr"/>
            <a:r>
              <a:rPr lang="en-US" sz="3600" dirty="0"/>
              <a:t>Member Resource</a:t>
            </a:r>
          </a:p>
        </p:txBody>
      </p:sp>
      <p:sp>
        <p:nvSpPr>
          <p:cNvPr id="3" name="Subtitle 2">
            <a:extLst>
              <a:ext uri="{FF2B5EF4-FFF2-40B4-BE49-F238E27FC236}">
                <a16:creationId xmlns:a16="http://schemas.microsoft.com/office/drawing/2014/main" id="{AAF08296-242E-44AB-B532-A1FBEA941E7E}"/>
              </a:ext>
            </a:extLst>
          </p:cNvPr>
          <p:cNvSpPr>
            <a:spLocks noGrp="1"/>
          </p:cNvSpPr>
          <p:nvPr>
            <p:ph type="subTitle" idx="1"/>
          </p:nvPr>
        </p:nvSpPr>
        <p:spPr>
          <a:xfrm>
            <a:off x="977900" y="5513033"/>
            <a:ext cx="10216842" cy="618042"/>
          </a:xfrm>
        </p:spPr>
        <p:txBody>
          <a:bodyPr>
            <a:normAutofit fontScale="77500" lnSpcReduction="20000"/>
          </a:bodyPr>
          <a:lstStyle/>
          <a:p>
            <a:pPr algn="ctr"/>
            <a:r>
              <a:rPr lang="en-US" sz="3600" b="1" dirty="0"/>
              <a:t>nar.realtor/right-tools-right-now   1-800-874-6500</a:t>
            </a:r>
          </a:p>
        </p:txBody>
      </p:sp>
      <p:pic>
        <p:nvPicPr>
          <p:cNvPr id="4" name="Picture 3">
            <a:extLst>
              <a:ext uri="{FF2B5EF4-FFF2-40B4-BE49-F238E27FC236}">
                <a16:creationId xmlns:a16="http://schemas.microsoft.com/office/drawing/2014/main" id="{A27108FE-DD19-426E-97E1-2201C68C255E}"/>
              </a:ext>
            </a:extLst>
          </p:cNvPr>
          <p:cNvPicPr>
            <a:picLocks noChangeAspect="1"/>
          </p:cNvPicPr>
          <p:nvPr/>
        </p:nvPicPr>
        <p:blipFill>
          <a:blip r:embed="rId3"/>
          <a:stretch>
            <a:fillRect/>
          </a:stretch>
        </p:blipFill>
        <p:spPr>
          <a:xfrm>
            <a:off x="1094054" y="986618"/>
            <a:ext cx="10100688" cy="3997149"/>
          </a:xfrm>
          <a:prstGeom prst="rect">
            <a:avLst/>
          </a:prstGeom>
        </p:spPr>
      </p:pic>
    </p:spTree>
    <p:extLst>
      <p:ext uri="{BB962C8B-B14F-4D97-AF65-F5344CB8AC3E}">
        <p14:creationId xmlns:p14="http://schemas.microsoft.com/office/powerpoint/2010/main" val="2195139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B3A2C-E8CA-4D46-B99F-7D8C7D56A327}"/>
              </a:ext>
            </a:extLst>
          </p:cNvPr>
          <p:cNvSpPr>
            <a:spLocks noGrp="1"/>
          </p:cNvSpPr>
          <p:nvPr>
            <p:ph type="title"/>
          </p:nvPr>
        </p:nvSpPr>
        <p:spPr/>
        <p:txBody>
          <a:bodyPr>
            <a:normAutofit fontScale="90000"/>
          </a:bodyPr>
          <a:lstStyle/>
          <a:p>
            <a:r>
              <a:rPr lang="en-US" sz="3600" dirty="0">
                <a:latin typeface="Georgia" panose="02040502050405020303" pitchFamily="18" charset="0"/>
              </a:rPr>
              <a:t>#1 Task We Have in Crisis or Regular Times….</a:t>
            </a:r>
          </a:p>
        </p:txBody>
      </p:sp>
      <p:sp>
        <p:nvSpPr>
          <p:cNvPr id="3" name="Content Placeholder 2">
            <a:extLst>
              <a:ext uri="{FF2B5EF4-FFF2-40B4-BE49-F238E27FC236}">
                <a16:creationId xmlns:a16="http://schemas.microsoft.com/office/drawing/2014/main" id="{1993D9ED-9787-4938-932A-3AA521DC7EF6}"/>
              </a:ext>
            </a:extLst>
          </p:cNvPr>
          <p:cNvSpPr>
            <a:spLocks noGrp="1"/>
          </p:cNvSpPr>
          <p:nvPr>
            <p:ph idx="1"/>
          </p:nvPr>
        </p:nvSpPr>
        <p:spPr/>
        <p:txBody>
          <a:bodyPr>
            <a:normAutofit lnSpcReduction="10000"/>
          </a:bodyPr>
          <a:lstStyle/>
          <a:p>
            <a:pPr marL="0" indent="0" algn="ctr">
              <a:buNone/>
            </a:pPr>
            <a:r>
              <a:rPr lang="en-US" sz="8800" b="1" i="1" dirty="0">
                <a:solidFill>
                  <a:schemeClr val="accent6"/>
                </a:solidFill>
                <a:latin typeface="Georgia" panose="02040502050405020303" pitchFamily="18" charset="0"/>
              </a:rPr>
              <a:t>STAY </a:t>
            </a:r>
          </a:p>
          <a:p>
            <a:pPr marL="0" indent="0" algn="ctr">
              <a:buNone/>
            </a:pPr>
            <a:r>
              <a:rPr lang="en-US" sz="8800" b="1" i="1" dirty="0">
                <a:solidFill>
                  <a:schemeClr val="accent6"/>
                </a:solidFill>
                <a:latin typeface="Georgia" panose="02040502050405020303" pitchFamily="18" charset="0"/>
              </a:rPr>
              <a:t>CONNECTED</a:t>
            </a:r>
          </a:p>
          <a:p>
            <a:pPr marL="0" indent="0" algn="ctr">
              <a:buNone/>
            </a:pPr>
            <a:r>
              <a:rPr lang="en-US" sz="4400" dirty="0">
                <a:latin typeface="Georgia" panose="02040502050405020303" pitchFamily="18" charset="0"/>
              </a:rPr>
              <a:t>with your agents</a:t>
            </a:r>
          </a:p>
        </p:txBody>
      </p:sp>
      <p:pic>
        <p:nvPicPr>
          <p:cNvPr id="5" name="Picture 4" descr="A close up of a logo&#10;&#10;Description automatically generated">
            <a:extLst>
              <a:ext uri="{FF2B5EF4-FFF2-40B4-BE49-F238E27FC236}">
                <a16:creationId xmlns:a16="http://schemas.microsoft.com/office/drawing/2014/main" id="{6D62C3C4-4DE3-450A-9A6C-4C2F1BE7F2E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70012" y="1680632"/>
            <a:ext cx="9185547" cy="5177368"/>
          </a:xfrm>
          <a:prstGeom prst="rect">
            <a:avLst/>
          </a:prstGeom>
        </p:spPr>
      </p:pic>
    </p:spTree>
    <p:extLst>
      <p:ext uri="{BB962C8B-B14F-4D97-AF65-F5344CB8AC3E}">
        <p14:creationId xmlns:p14="http://schemas.microsoft.com/office/powerpoint/2010/main" val="2409238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A571B-254F-4781-909F-B283706D4701}"/>
              </a:ext>
            </a:extLst>
          </p:cNvPr>
          <p:cNvSpPr>
            <a:spLocks noGrp="1"/>
          </p:cNvSpPr>
          <p:nvPr>
            <p:ph type="title"/>
          </p:nvPr>
        </p:nvSpPr>
        <p:spPr/>
        <p:txBody>
          <a:bodyPr/>
          <a:lstStyle/>
          <a:p>
            <a:r>
              <a:rPr lang="en-US" dirty="0">
                <a:latin typeface="Georgia" panose="02040502050405020303" pitchFamily="18" charset="0"/>
              </a:rPr>
              <a:t>What do you do now? </a:t>
            </a:r>
          </a:p>
        </p:txBody>
      </p:sp>
      <p:sp>
        <p:nvSpPr>
          <p:cNvPr id="3" name="Content Placeholder 2">
            <a:extLst>
              <a:ext uri="{FF2B5EF4-FFF2-40B4-BE49-F238E27FC236}">
                <a16:creationId xmlns:a16="http://schemas.microsoft.com/office/drawing/2014/main" id="{3688EC63-F280-4D6C-BCBB-2894C765BD4B}"/>
              </a:ext>
            </a:extLst>
          </p:cNvPr>
          <p:cNvSpPr>
            <a:spLocks noGrp="1"/>
          </p:cNvSpPr>
          <p:nvPr>
            <p:ph idx="1"/>
          </p:nvPr>
        </p:nvSpPr>
        <p:spPr>
          <a:xfrm>
            <a:off x="1504333" y="2532479"/>
            <a:ext cx="8825659" cy="3416300"/>
          </a:xfrm>
        </p:spPr>
        <p:txBody>
          <a:bodyPr>
            <a:normAutofit fontScale="92500" lnSpcReduction="10000"/>
          </a:bodyPr>
          <a:lstStyle/>
          <a:p>
            <a:r>
              <a:rPr lang="en-US" dirty="0">
                <a:latin typeface="Georgia" panose="02040502050405020303" pitchFamily="18" charset="0"/>
              </a:rPr>
              <a:t>Face to Face ~ switch to an online video platform</a:t>
            </a:r>
          </a:p>
          <a:p>
            <a:r>
              <a:rPr lang="en-US" dirty="0">
                <a:latin typeface="Georgia" panose="02040502050405020303" pitchFamily="18" charset="0"/>
              </a:rPr>
              <a:t>Calls ~ Keep Calling Your Agents</a:t>
            </a:r>
          </a:p>
          <a:p>
            <a:r>
              <a:rPr lang="en-US" dirty="0">
                <a:latin typeface="Georgia" panose="02040502050405020303" pitchFamily="18" charset="0"/>
              </a:rPr>
              <a:t>Notecards ~ Keep Mailing Your Agents</a:t>
            </a:r>
          </a:p>
          <a:p>
            <a:r>
              <a:rPr lang="en-US" dirty="0">
                <a:solidFill>
                  <a:schemeClr val="accent6"/>
                </a:solidFill>
                <a:latin typeface="Georgia" panose="02040502050405020303" pitchFamily="18" charset="0"/>
              </a:rPr>
              <a:t>e-Mails ~ Keep e-Mailing Your Agents</a:t>
            </a:r>
          </a:p>
          <a:p>
            <a:r>
              <a:rPr lang="en-US" dirty="0">
                <a:solidFill>
                  <a:schemeClr val="accent6"/>
                </a:solidFill>
                <a:latin typeface="Georgia" panose="02040502050405020303" pitchFamily="18" charset="0"/>
              </a:rPr>
              <a:t>Texts ~ Keep Texting Your Agents</a:t>
            </a:r>
          </a:p>
          <a:p>
            <a:r>
              <a:rPr lang="en-US" dirty="0">
                <a:latin typeface="Georgia" panose="02040502050405020303" pitchFamily="18" charset="0"/>
              </a:rPr>
              <a:t>Meetings ~ switch to an online video platform</a:t>
            </a:r>
          </a:p>
          <a:p>
            <a:pPr marL="0" indent="0" algn="ctr">
              <a:buNone/>
            </a:pPr>
            <a:endParaRPr lang="en-US" sz="4000" i="1" dirty="0">
              <a:solidFill>
                <a:schemeClr val="accent6"/>
              </a:solidFill>
              <a:latin typeface="Georgia" panose="02040502050405020303" pitchFamily="18" charset="0"/>
            </a:endParaRPr>
          </a:p>
          <a:p>
            <a:pPr marL="0" indent="0" algn="ctr">
              <a:buNone/>
            </a:pPr>
            <a:r>
              <a:rPr lang="en-US" sz="4000" i="1" dirty="0">
                <a:solidFill>
                  <a:schemeClr val="accent6"/>
                </a:solidFill>
                <a:latin typeface="Georgia" panose="02040502050405020303" pitchFamily="18" charset="0"/>
              </a:rPr>
              <a:t>DO these tasks more Frequently!</a:t>
            </a:r>
          </a:p>
        </p:txBody>
      </p:sp>
      <p:pic>
        <p:nvPicPr>
          <p:cNvPr id="9" name="Picture 8" descr="A close up of a piece of paper&#10;&#10;Description automatically generated">
            <a:extLst>
              <a:ext uri="{FF2B5EF4-FFF2-40B4-BE49-F238E27FC236}">
                <a16:creationId xmlns:a16="http://schemas.microsoft.com/office/drawing/2014/main" id="{A640ABC3-9F68-4D43-BECF-4162F43FA69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9880846">
            <a:off x="692915" y="4940674"/>
            <a:ext cx="1461155" cy="1461155"/>
          </a:xfrm>
          <a:prstGeom prst="rect">
            <a:avLst/>
          </a:prstGeom>
        </p:spPr>
      </p:pic>
      <p:sp>
        <p:nvSpPr>
          <p:cNvPr id="10" name="TextBox 9">
            <a:extLst>
              <a:ext uri="{FF2B5EF4-FFF2-40B4-BE49-F238E27FC236}">
                <a16:creationId xmlns:a16="http://schemas.microsoft.com/office/drawing/2014/main" id="{043CEFF2-CB9E-4C87-96BE-68F1F75E5DD2}"/>
              </a:ext>
            </a:extLst>
          </p:cNvPr>
          <p:cNvSpPr txBox="1"/>
          <p:nvPr/>
        </p:nvSpPr>
        <p:spPr>
          <a:xfrm rot="19880846">
            <a:off x="133926" y="9264565"/>
            <a:ext cx="1294723" cy="646331"/>
          </a:xfrm>
          <a:prstGeom prst="rect">
            <a:avLst/>
          </a:prstGeom>
          <a:noFill/>
        </p:spPr>
        <p:txBody>
          <a:bodyPr wrap="square" rtlCol="0">
            <a:spAutoFit/>
          </a:bodyPr>
          <a:lstStyle/>
          <a:p>
            <a:r>
              <a:rPr lang="en-US" sz="900">
                <a:hlinkClick r:id="rId4" tooltip="http://dollarsandsense.sg/5-insurance-sales-tactics-that-singaporeans-keep-falling-for/"/>
              </a:rPr>
              <a:t>This Photo</a:t>
            </a:r>
            <a:r>
              <a:rPr lang="en-US" sz="900"/>
              <a:t> by Unknown Author is licensed under </a:t>
            </a:r>
            <a:r>
              <a:rPr lang="en-US" sz="900">
                <a:hlinkClick r:id="rId5" tooltip="https://creativecommons.org/licenses/by-nc-nd/3.0/"/>
              </a:rPr>
              <a:t>CC BY-NC-ND</a:t>
            </a:r>
            <a:endParaRPr lang="en-US" sz="900"/>
          </a:p>
        </p:txBody>
      </p:sp>
      <p:pic>
        <p:nvPicPr>
          <p:cNvPr id="12" name="Picture 11" descr="A picture containing girl, room, young&#10;&#10;Description automatically generated">
            <a:extLst>
              <a:ext uri="{FF2B5EF4-FFF2-40B4-BE49-F238E27FC236}">
                <a16:creationId xmlns:a16="http://schemas.microsoft.com/office/drawing/2014/main" id="{D6CFEB4A-248A-4B44-B0A3-1B9AFA11AC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5102" y="2532479"/>
            <a:ext cx="2794890" cy="2083909"/>
          </a:xfrm>
          <a:prstGeom prst="rect">
            <a:avLst/>
          </a:prstGeom>
          <a:ln>
            <a:solidFill>
              <a:schemeClr val="tx1"/>
            </a:solidFill>
          </a:ln>
        </p:spPr>
      </p:pic>
    </p:spTree>
    <p:extLst>
      <p:ext uri="{BB962C8B-B14F-4D97-AF65-F5344CB8AC3E}">
        <p14:creationId xmlns:p14="http://schemas.microsoft.com/office/powerpoint/2010/main" val="2431675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10B22-8E9D-4CD8-848C-AACBDFA5A97C}"/>
              </a:ext>
            </a:extLst>
          </p:cNvPr>
          <p:cNvSpPr>
            <a:spLocks noGrp="1"/>
          </p:cNvSpPr>
          <p:nvPr>
            <p:ph type="title"/>
          </p:nvPr>
        </p:nvSpPr>
        <p:spPr>
          <a:xfrm>
            <a:off x="586716" y="626249"/>
            <a:ext cx="8761413" cy="706964"/>
          </a:xfrm>
        </p:spPr>
        <p:txBody>
          <a:bodyPr/>
          <a:lstStyle/>
          <a:p>
            <a:r>
              <a:rPr lang="en-US" sz="4000" dirty="0">
                <a:latin typeface="Georgia" panose="02040502050405020303" pitchFamily="18" charset="0"/>
              </a:rPr>
              <a:t>“Looping” With Your Agents </a:t>
            </a:r>
          </a:p>
        </p:txBody>
      </p:sp>
      <p:pic>
        <p:nvPicPr>
          <p:cNvPr id="8" name="Content Placeholder 7">
            <a:extLst>
              <a:ext uri="{FF2B5EF4-FFF2-40B4-BE49-F238E27FC236}">
                <a16:creationId xmlns:a16="http://schemas.microsoft.com/office/drawing/2014/main" id="{B54DF625-35A7-4237-BCBE-AC02742E017B}"/>
              </a:ext>
            </a:extLst>
          </p:cNvPr>
          <p:cNvPicPr>
            <a:picLocks noGrp="1" noChangeAspect="1"/>
          </p:cNvPicPr>
          <p:nvPr>
            <p:ph idx="1"/>
          </p:nvPr>
        </p:nvPicPr>
        <p:blipFill>
          <a:blip r:embed="rId3"/>
          <a:stretch>
            <a:fillRect/>
          </a:stretch>
        </p:blipFill>
        <p:spPr>
          <a:xfrm>
            <a:off x="474582" y="1850486"/>
            <a:ext cx="8477429" cy="5091024"/>
          </a:xfrm>
          <a:prstGeom prst="rect">
            <a:avLst/>
          </a:prstGeom>
        </p:spPr>
      </p:pic>
      <p:pic>
        <p:nvPicPr>
          <p:cNvPr id="10" name="Picture 9">
            <a:extLst>
              <a:ext uri="{FF2B5EF4-FFF2-40B4-BE49-F238E27FC236}">
                <a16:creationId xmlns:a16="http://schemas.microsoft.com/office/drawing/2014/main" id="{82A87567-D067-4646-B864-4712490DDABF}"/>
              </a:ext>
            </a:extLst>
          </p:cNvPr>
          <p:cNvPicPr>
            <a:picLocks noChangeAspect="1"/>
          </p:cNvPicPr>
          <p:nvPr/>
        </p:nvPicPr>
        <p:blipFill>
          <a:blip r:embed="rId4"/>
          <a:stretch>
            <a:fillRect/>
          </a:stretch>
        </p:blipFill>
        <p:spPr>
          <a:xfrm>
            <a:off x="9388136" y="2708890"/>
            <a:ext cx="2133600" cy="566969"/>
          </a:xfrm>
          <a:prstGeom prst="rect">
            <a:avLst/>
          </a:prstGeom>
        </p:spPr>
      </p:pic>
      <p:pic>
        <p:nvPicPr>
          <p:cNvPr id="11" name="Picture 10">
            <a:extLst>
              <a:ext uri="{FF2B5EF4-FFF2-40B4-BE49-F238E27FC236}">
                <a16:creationId xmlns:a16="http://schemas.microsoft.com/office/drawing/2014/main" id="{A0411D2E-270D-449B-A418-588707CD7E51}"/>
              </a:ext>
            </a:extLst>
          </p:cNvPr>
          <p:cNvPicPr>
            <a:picLocks noChangeAspect="1"/>
          </p:cNvPicPr>
          <p:nvPr/>
        </p:nvPicPr>
        <p:blipFill>
          <a:blip r:embed="rId5"/>
          <a:stretch>
            <a:fillRect/>
          </a:stretch>
        </p:blipFill>
        <p:spPr>
          <a:xfrm>
            <a:off x="9388136" y="3272579"/>
            <a:ext cx="2486025" cy="619125"/>
          </a:xfrm>
          <a:prstGeom prst="rect">
            <a:avLst/>
          </a:prstGeom>
        </p:spPr>
      </p:pic>
      <p:sp>
        <p:nvSpPr>
          <p:cNvPr id="12" name="Oval 11">
            <a:extLst>
              <a:ext uri="{FF2B5EF4-FFF2-40B4-BE49-F238E27FC236}">
                <a16:creationId xmlns:a16="http://schemas.microsoft.com/office/drawing/2014/main" id="{102EFF97-CFC6-4995-88A5-ACACCE19861B}"/>
              </a:ext>
            </a:extLst>
          </p:cNvPr>
          <p:cNvSpPr/>
          <p:nvPr/>
        </p:nvSpPr>
        <p:spPr>
          <a:xfrm>
            <a:off x="9001213" y="2403423"/>
            <a:ext cx="2872947" cy="1738312"/>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F3B5EA67-FC76-4F95-BFAD-020144ADCAF2}"/>
              </a:ext>
            </a:extLst>
          </p:cNvPr>
          <p:cNvSpPr txBox="1">
            <a:spLocks/>
          </p:cNvSpPr>
          <p:nvPr/>
        </p:nvSpPr>
        <p:spPr>
          <a:xfrm>
            <a:off x="799111" y="1277777"/>
            <a:ext cx="9655825" cy="6191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400" dirty="0">
                <a:solidFill>
                  <a:schemeClr val="bg1"/>
                </a:solidFill>
                <a:latin typeface="Georgia" panose="02040502050405020303" pitchFamily="18" charset="0"/>
              </a:rPr>
              <a:t>Email: Tim@BHHSTowne.com</a:t>
            </a:r>
          </a:p>
        </p:txBody>
      </p:sp>
    </p:spTree>
    <p:extLst>
      <p:ext uri="{BB962C8B-B14F-4D97-AF65-F5344CB8AC3E}">
        <p14:creationId xmlns:p14="http://schemas.microsoft.com/office/powerpoint/2010/main" val="717994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5A487-DDCB-4A61-BCD6-115D1F842D69}"/>
              </a:ext>
            </a:extLst>
          </p:cNvPr>
          <p:cNvSpPr>
            <a:spLocks noGrp="1"/>
          </p:cNvSpPr>
          <p:nvPr>
            <p:ph type="ctrTitle"/>
          </p:nvPr>
        </p:nvSpPr>
        <p:spPr/>
        <p:txBody>
          <a:bodyPr/>
          <a:lstStyle/>
          <a:p>
            <a:r>
              <a:rPr lang="en-US" sz="4800" dirty="0">
                <a:latin typeface="Georgia" panose="02040502050405020303" pitchFamily="18" charset="0"/>
              </a:rPr>
              <a:t>Handling COVID-19 Feedback</a:t>
            </a:r>
            <a:endParaRPr lang="en-US" sz="4800" dirty="0"/>
          </a:p>
        </p:txBody>
      </p:sp>
      <p:sp>
        <p:nvSpPr>
          <p:cNvPr id="3" name="Subtitle 2">
            <a:extLst>
              <a:ext uri="{FF2B5EF4-FFF2-40B4-BE49-F238E27FC236}">
                <a16:creationId xmlns:a16="http://schemas.microsoft.com/office/drawing/2014/main" id="{28C2AC48-3AD6-4337-85C9-D7A8F99BAC6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4471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ABD9-060B-4326-B5EC-244F271BAFEC}"/>
              </a:ext>
            </a:extLst>
          </p:cNvPr>
          <p:cNvSpPr>
            <a:spLocks noGrp="1"/>
          </p:cNvSpPr>
          <p:nvPr>
            <p:ph type="title"/>
          </p:nvPr>
        </p:nvSpPr>
        <p:spPr/>
        <p:txBody>
          <a:bodyPr/>
          <a:lstStyle/>
          <a:p>
            <a:r>
              <a:rPr lang="en-US" dirty="0">
                <a:latin typeface="Georgia" panose="02040502050405020303" pitchFamily="18" charset="0"/>
              </a:rPr>
              <a:t>First, Always Be You</a:t>
            </a:r>
            <a:br>
              <a:rPr lang="en-US" dirty="0">
                <a:latin typeface="Georgia" panose="02040502050405020303" pitchFamily="18" charset="0"/>
              </a:rPr>
            </a:br>
            <a:r>
              <a:rPr lang="en-US" dirty="0">
                <a:latin typeface="Georgia" panose="02040502050405020303" pitchFamily="18" charset="0"/>
              </a:rPr>
              <a:t>                              </a:t>
            </a:r>
            <a:r>
              <a:rPr lang="en-US" sz="1800" dirty="0">
                <a:latin typeface="Georgia" panose="02040502050405020303" pitchFamily="18" charset="0"/>
              </a:rPr>
              <a:t>Because this crisis will end, and we will resume life</a:t>
            </a:r>
            <a:endParaRPr lang="en-US" dirty="0">
              <a:latin typeface="Georgia" panose="02040502050405020303" pitchFamily="18" charset="0"/>
            </a:endParaRPr>
          </a:p>
        </p:txBody>
      </p:sp>
      <p:sp>
        <p:nvSpPr>
          <p:cNvPr id="3" name="Content Placeholder 2">
            <a:extLst>
              <a:ext uri="{FF2B5EF4-FFF2-40B4-BE49-F238E27FC236}">
                <a16:creationId xmlns:a16="http://schemas.microsoft.com/office/drawing/2014/main" id="{6C8E5BAE-377D-4B98-9D5B-AA790EA53F81}"/>
              </a:ext>
            </a:extLst>
          </p:cNvPr>
          <p:cNvSpPr>
            <a:spLocks noGrp="1"/>
          </p:cNvSpPr>
          <p:nvPr>
            <p:ph idx="1"/>
          </p:nvPr>
        </p:nvSpPr>
        <p:spPr/>
        <p:txBody>
          <a:bodyPr/>
          <a:lstStyle/>
          <a:p>
            <a:r>
              <a:rPr lang="en-US" dirty="0">
                <a:latin typeface="Georgia" panose="02040502050405020303" pitchFamily="18" charset="0"/>
              </a:rPr>
              <a:t>Your agents chose you for </a:t>
            </a:r>
            <a:r>
              <a:rPr lang="en-US" i="1" dirty="0">
                <a:solidFill>
                  <a:schemeClr val="accent6"/>
                </a:solidFill>
                <a:latin typeface="Georgia" panose="02040502050405020303" pitchFamily="18" charset="0"/>
              </a:rPr>
              <a:t>YOU</a:t>
            </a:r>
            <a:r>
              <a:rPr lang="en-US" dirty="0">
                <a:latin typeface="Georgia" panose="02040502050405020303" pitchFamily="18" charset="0"/>
              </a:rPr>
              <a:t> and stay with you because you are </a:t>
            </a:r>
            <a:r>
              <a:rPr lang="en-US" i="1" dirty="0">
                <a:solidFill>
                  <a:schemeClr val="accent6"/>
                </a:solidFill>
                <a:latin typeface="Georgia" panose="02040502050405020303" pitchFamily="18" charset="0"/>
              </a:rPr>
              <a:t>YOU!</a:t>
            </a:r>
            <a:endParaRPr lang="en-US" dirty="0">
              <a:latin typeface="Georgia" panose="02040502050405020303" pitchFamily="18" charset="0"/>
            </a:endParaRPr>
          </a:p>
        </p:txBody>
      </p:sp>
      <p:pic>
        <p:nvPicPr>
          <p:cNvPr id="5" name="Picture 4" descr="A picture containing glass, drawing&#10;&#10;Description automatically generated">
            <a:extLst>
              <a:ext uri="{FF2B5EF4-FFF2-40B4-BE49-F238E27FC236}">
                <a16:creationId xmlns:a16="http://schemas.microsoft.com/office/drawing/2014/main" id="{8834F0BE-2EEF-47F6-9295-DC6F180A7E0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80090" y="2733772"/>
            <a:ext cx="2424706" cy="2092752"/>
          </a:xfrm>
          <a:prstGeom prst="rect">
            <a:avLst/>
          </a:prstGeom>
        </p:spPr>
      </p:pic>
      <p:sp>
        <p:nvSpPr>
          <p:cNvPr id="6" name="TextBox 5">
            <a:extLst>
              <a:ext uri="{FF2B5EF4-FFF2-40B4-BE49-F238E27FC236}">
                <a16:creationId xmlns:a16="http://schemas.microsoft.com/office/drawing/2014/main" id="{AE1A2008-94BC-41ED-A508-C95CC5D26693}"/>
              </a:ext>
            </a:extLst>
          </p:cNvPr>
          <p:cNvSpPr txBox="1"/>
          <p:nvPr/>
        </p:nvSpPr>
        <p:spPr>
          <a:xfrm>
            <a:off x="11752481" y="7810333"/>
            <a:ext cx="651759" cy="1477328"/>
          </a:xfrm>
          <a:prstGeom prst="rect">
            <a:avLst/>
          </a:prstGeom>
          <a:noFill/>
        </p:spPr>
        <p:txBody>
          <a:bodyPr wrap="square" rtlCol="0">
            <a:spAutoFit/>
          </a:bodyPr>
          <a:lstStyle/>
          <a:p>
            <a:r>
              <a:rPr lang="en-US" sz="900">
                <a:hlinkClick r:id="rId4" tooltip="https://www.flickr.com/photos/86979666@N00/13970528122"/>
              </a:rPr>
              <a:t>This Photo</a:t>
            </a:r>
            <a:r>
              <a:rPr lang="en-US" sz="900"/>
              <a:t> by Unknown Author is licensed under </a:t>
            </a:r>
            <a:r>
              <a:rPr lang="en-US" sz="900">
                <a:hlinkClick r:id="rId5" tooltip="https://creativecommons.org/licenses/by/3.0/"/>
              </a:rPr>
              <a:t>CC BY</a:t>
            </a:r>
            <a:endParaRPr lang="en-US" sz="900"/>
          </a:p>
        </p:txBody>
      </p:sp>
      <p:sp>
        <p:nvSpPr>
          <p:cNvPr id="10" name="TextBox 9">
            <a:extLst>
              <a:ext uri="{FF2B5EF4-FFF2-40B4-BE49-F238E27FC236}">
                <a16:creationId xmlns:a16="http://schemas.microsoft.com/office/drawing/2014/main" id="{3639DA97-1D9A-440F-8474-554BA9069D41}"/>
              </a:ext>
            </a:extLst>
          </p:cNvPr>
          <p:cNvSpPr txBox="1"/>
          <p:nvPr/>
        </p:nvSpPr>
        <p:spPr>
          <a:xfrm>
            <a:off x="8785781" y="6504495"/>
            <a:ext cx="3406219" cy="230832"/>
          </a:xfrm>
          <a:prstGeom prst="rect">
            <a:avLst/>
          </a:prstGeom>
          <a:noFill/>
        </p:spPr>
        <p:txBody>
          <a:bodyPr wrap="square" rtlCol="0">
            <a:spAutoFit/>
          </a:bodyPr>
          <a:lstStyle/>
          <a:p>
            <a:r>
              <a:rPr lang="en-US" sz="900" dirty="0">
                <a:hlinkClick r:id="rId4" tooltip="https://www.flickr.com/photos/86979666@N00/13970528122"/>
              </a:rPr>
              <a:t>This Photo</a:t>
            </a:r>
            <a:r>
              <a:rPr lang="en-US" sz="900" dirty="0"/>
              <a:t> by Unknown Author is licensed under </a:t>
            </a:r>
            <a:r>
              <a:rPr lang="en-US" sz="900" dirty="0">
                <a:hlinkClick r:id="rId5" tooltip="https://creativecommons.org/licenses/by/3.0/"/>
              </a:rPr>
              <a:t>CC BY</a:t>
            </a:r>
            <a:endParaRPr lang="en-US" sz="900" dirty="0"/>
          </a:p>
        </p:txBody>
      </p:sp>
    </p:spTree>
    <p:extLst>
      <p:ext uri="{BB962C8B-B14F-4D97-AF65-F5344CB8AC3E}">
        <p14:creationId xmlns:p14="http://schemas.microsoft.com/office/powerpoint/2010/main" val="134242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ABD9-060B-4326-B5EC-244F271BAFEC}"/>
              </a:ext>
            </a:extLst>
          </p:cNvPr>
          <p:cNvSpPr>
            <a:spLocks noGrp="1"/>
          </p:cNvSpPr>
          <p:nvPr>
            <p:ph type="title"/>
          </p:nvPr>
        </p:nvSpPr>
        <p:spPr/>
        <p:txBody>
          <a:bodyPr/>
          <a:lstStyle/>
          <a:p>
            <a:r>
              <a:rPr lang="en-US" dirty="0">
                <a:latin typeface="Georgia" panose="02040502050405020303" pitchFamily="18" charset="0"/>
              </a:rPr>
              <a:t>First, Always Be You</a:t>
            </a:r>
            <a:br>
              <a:rPr lang="en-US" dirty="0">
                <a:latin typeface="Georgia" panose="02040502050405020303" pitchFamily="18" charset="0"/>
              </a:rPr>
            </a:br>
            <a:r>
              <a:rPr lang="en-US" dirty="0">
                <a:latin typeface="Georgia" panose="02040502050405020303" pitchFamily="18" charset="0"/>
              </a:rPr>
              <a:t>                              </a:t>
            </a:r>
            <a:r>
              <a:rPr lang="en-US" sz="1800" dirty="0">
                <a:latin typeface="Georgia" panose="02040502050405020303" pitchFamily="18" charset="0"/>
              </a:rPr>
              <a:t>Because this crisis will end, and we will resume life</a:t>
            </a:r>
            <a:endParaRPr lang="en-US" dirty="0">
              <a:latin typeface="Georgia" panose="02040502050405020303" pitchFamily="18" charset="0"/>
            </a:endParaRPr>
          </a:p>
        </p:txBody>
      </p:sp>
      <p:sp>
        <p:nvSpPr>
          <p:cNvPr id="3" name="Content Placeholder 2">
            <a:extLst>
              <a:ext uri="{FF2B5EF4-FFF2-40B4-BE49-F238E27FC236}">
                <a16:creationId xmlns:a16="http://schemas.microsoft.com/office/drawing/2014/main" id="{6C8E5BAE-377D-4B98-9D5B-AA790EA53F81}"/>
              </a:ext>
            </a:extLst>
          </p:cNvPr>
          <p:cNvSpPr>
            <a:spLocks noGrp="1"/>
          </p:cNvSpPr>
          <p:nvPr>
            <p:ph idx="1"/>
          </p:nvPr>
        </p:nvSpPr>
        <p:spPr/>
        <p:txBody>
          <a:bodyPr/>
          <a:lstStyle/>
          <a:p>
            <a:r>
              <a:rPr lang="en-US" dirty="0">
                <a:latin typeface="Georgia" panose="02040502050405020303" pitchFamily="18" charset="0"/>
              </a:rPr>
              <a:t>Your agents chose you for </a:t>
            </a:r>
            <a:r>
              <a:rPr lang="en-US" i="1" dirty="0">
                <a:solidFill>
                  <a:schemeClr val="accent6"/>
                </a:solidFill>
                <a:latin typeface="Georgia" panose="02040502050405020303" pitchFamily="18" charset="0"/>
              </a:rPr>
              <a:t>YOU</a:t>
            </a:r>
            <a:r>
              <a:rPr lang="en-US" dirty="0">
                <a:latin typeface="Georgia" panose="02040502050405020303" pitchFamily="18" charset="0"/>
              </a:rPr>
              <a:t> and stay with you because you are </a:t>
            </a:r>
            <a:r>
              <a:rPr lang="en-US" i="1" dirty="0">
                <a:solidFill>
                  <a:schemeClr val="accent6"/>
                </a:solidFill>
                <a:latin typeface="Georgia" panose="02040502050405020303" pitchFamily="18" charset="0"/>
              </a:rPr>
              <a:t>YOU!</a:t>
            </a:r>
            <a:endParaRPr lang="en-US" dirty="0">
              <a:latin typeface="Georgia" panose="02040502050405020303" pitchFamily="18" charset="0"/>
            </a:endParaRPr>
          </a:p>
          <a:p>
            <a:r>
              <a:rPr lang="en-US" dirty="0">
                <a:latin typeface="Georgia" panose="02040502050405020303" pitchFamily="18" charset="0"/>
              </a:rPr>
              <a:t>Don’t change who you are because it’s a crisis, be a </a:t>
            </a:r>
            <a:r>
              <a:rPr lang="en-US" i="1" dirty="0">
                <a:solidFill>
                  <a:schemeClr val="accent6"/>
                </a:solidFill>
                <a:latin typeface="Georgia" panose="02040502050405020303" pitchFamily="18" charset="0"/>
              </a:rPr>
              <a:t>better version </a:t>
            </a:r>
            <a:r>
              <a:rPr lang="en-US" dirty="0">
                <a:latin typeface="Georgia" panose="02040502050405020303" pitchFamily="18" charset="0"/>
              </a:rPr>
              <a:t>of you</a:t>
            </a:r>
          </a:p>
        </p:txBody>
      </p:sp>
      <p:pic>
        <p:nvPicPr>
          <p:cNvPr id="5" name="Picture 4" descr="A picture containing glass, drawing&#10;&#10;Description automatically generated">
            <a:extLst>
              <a:ext uri="{FF2B5EF4-FFF2-40B4-BE49-F238E27FC236}">
                <a16:creationId xmlns:a16="http://schemas.microsoft.com/office/drawing/2014/main" id="{8834F0BE-2EEF-47F6-9295-DC6F180A7E0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80090" y="2733772"/>
            <a:ext cx="2424706" cy="2092752"/>
          </a:xfrm>
          <a:prstGeom prst="rect">
            <a:avLst/>
          </a:prstGeom>
        </p:spPr>
      </p:pic>
      <p:sp>
        <p:nvSpPr>
          <p:cNvPr id="6" name="TextBox 5">
            <a:extLst>
              <a:ext uri="{FF2B5EF4-FFF2-40B4-BE49-F238E27FC236}">
                <a16:creationId xmlns:a16="http://schemas.microsoft.com/office/drawing/2014/main" id="{AE1A2008-94BC-41ED-A508-C95CC5D26693}"/>
              </a:ext>
            </a:extLst>
          </p:cNvPr>
          <p:cNvSpPr txBox="1"/>
          <p:nvPr/>
        </p:nvSpPr>
        <p:spPr>
          <a:xfrm>
            <a:off x="11752481" y="7810333"/>
            <a:ext cx="651759"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entury Gothic" panose="020B0502020202020204"/>
                <a:ea typeface="+mn-ea"/>
                <a:cs typeface="+mn-cs"/>
                <a:hlinkClick r:id="rId4" tooltip="https://www.flickr.com/photos/86979666@N00/13970528122"/>
              </a:rPr>
              <a:t>This Photo</a:t>
            </a:r>
            <a:r>
              <a:rPr kumimoji="0" lang="en-US" sz="900" b="0" i="0" u="none" strike="noStrike" kern="1200" cap="none" spc="0" normalizeH="0" baseline="0" noProof="0">
                <a:ln>
                  <a:noFill/>
                </a:ln>
                <a:solidFill>
                  <a:prstClr val="black"/>
                </a:solidFill>
                <a:effectLst/>
                <a:uLnTx/>
                <a:uFillTx/>
                <a:latin typeface="Century Gothic" panose="020B050202020202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entury Gothic" panose="020B0502020202020204"/>
                <a:ea typeface="+mn-ea"/>
                <a:cs typeface="+mn-cs"/>
                <a:hlinkClick r:id="rId5" tooltip="https://creativecommons.org/licenses/by/3.0/"/>
              </a:rPr>
              <a:t>CC BY</a:t>
            </a:r>
            <a:endParaRPr kumimoji="0" lang="en-US" sz="9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id="{3639DA97-1D9A-440F-8474-554BA9069D41}"/>
              </a:ext>
            </a:extLst>
          </p:cNvPr>
          <p:cNvSpPr txBox="1"/>
          <p:nvPr/>
        </p:nvSpPr>
        <p:spPr>
          <a:xfrm>
            <a:off x="8785781" y="6504495"/>
            <a:ext cx="340621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4" tooltip="https://www.flickr.com/photos/86979666@N00/13970528122"/>
              </a:rPr>
              <a:t>This Photo</a:t>
            </a:r>
            <a:r>
              <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5" tooltip="https://creativecommons.org/licenses/by/3.0/"/>
              </a:rPr>
              <a:t>CC BY</a:t>
            </a:r>
            <a:endPar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04689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ABD9-060B-4326-B5EC-244F271BAFEC}"/>
              </a:ext>
            </a:extLst>
          </p:cNvPr>
          <p:cNvSpPr>
            <a:spLocks noGrp="1"/>
          </p:cNvSpPr>
          <p:nvPr>
            <p:ph type="title"/>
          </p:nvPr>
        </p:nvSpPr>
        <p:spPr/>
        <p:txBody>
          <a:bodyPr/>
          <a:lstStyle/>
          <a:p>
            <a:r>
              <a:rPr lang="en-US" dirty="0">
                <a:latin typeface="Georgia" panose="02040502050405020303" pitchFamily="18" charset="0"/>
              </a:rPr>
              <a:t>First, Always Be You</a:t>
            </a:r>
            <a:br>
              <a:rPr lang="en-US" dirty="0">
                <a:latin typeface="Georgia" panose="02040502050405020303" pitchFamily="18" charset="0"/>
              </a:rPr>
            </a:br>
            <a:r>
              <a:rPr lang="en-US" dirty="0">
                <a:latin typeface="Georgia" panose="02040502050405020303" pitchFamily="18" charset="0"/>
              </a:rPr>
              <a:t>                              </a:t>
            </a:r>
            <a:r>
              <a:rPr lang="en-US" sz="1800" dirty="0">
                <a:latin typeface="Georgia" panose="02040502050405020303" pitchFamily="18" charset="0"/>
              </a:rPr>
              <a:t>Because this crisis will end, and we will resume life</a:t>
            </a:r>
            <a:endParaRPr lang="en-US" dirty="0">
              <a:latin typeface="Georgia" panose="02040502050405020303" pitchFamily="18" charset="0"/>
            </a:endParaRPr>
          </a:p>
        </p:txBody>
      </p:sp>
      <p:sp>
        <p:nvSpPr>
          <p:cNvPr id="3" name="Content Placeholder 2">
            <a:extLst>
              <a:ext uri="{FF2B5EF4-FFF2-40B4-BE49-F238E27FC236}">
                <a16:creationId xmlns:a16="http://schemas.microsoft.com/office/drawing/2014/main" id="{6C8E5BAE-377D-4B98-9D5B-AA790EA53F81}"/>
              </a:ext>
            </a:extLst>
          </p:cNvPr>
          <p:cNvSpPr>
            <a:spLocks noGrp="1"/>
          </p:cNvSpPr>
          <p:nvPr>
            <p:ph idx="1"/>
          </p:nvPr>
        </p:nvSpPr>
        <p:spPr/>
        <p:txBody>
          <a:bodyPr/>
          <a:lstStyle/>
          <a:p>
            <a:r>
              <a:rPr lang="en-US" dirty="0">
                <a:latin typeface="Georgia" panose="02040502050405020303" pitchFamily="18" charset="0"/>
              </a:rPr>
              <a:t>Your agents chose you for </a:t>
            </a:r>
            <a:r>
              <a:rPr lang="en-US" i="1" dirty="0">
                <a:solidFill>
                  <a:schemeClr val="accent6"/>
                </a:solidFill>
                <a:latin typeface="Georgia" panose="02040502050405020303" pitchFamily="18" charset="0"/>
              </a:rPr>
              <a:t>YOU</a:t>
            </a:r>
            <a:r>
              <a:rPr lang="en-US" dirty="0">
                <a:latin typeface="Georgia" panose="02040502050405020303" pitchFamily="18" charset="0"/>
              </a:rPr>
              <a:t> and stay with you because you are </a:t>
            </a:r>
            <a:r>
              <a:rPr lang="en-US" i="1" dirty="0">
                <a:solidFill>
                  <a:schemeClr val="accent6"/>
                </a:solidFill>
                <a:latin typeface="Georgia" panose="02040502050405020303" pitchFamily="18" charset="0"/>
              </a:rPr>
              <a:t>YOU!</a:t>
            </a:r>
            <a:endParaRPr lang="en-US" dirty="0">
              <a:latin typeface="Georgia" panose="02040502050405020303" pitchFamily="18" charset="0"/>
            </a:endParaRPr>
          </a:p>
          <a:p>
            <a:r>
              <a:rPr lang="en-US" dirty="0">
                <a:latin typeface="Georgia" panose="02040502050405020303" pitchFamily="18" charset="0"/>
              </a:rPr>
              <a:t>Don’t change who you are because it’s a crisis, be a </a:t>
            </a:r>
            <a:r>
              <a:rPr lang="en-US" i="1" dirty="0">
                <a:solidFill>
                  <a:schemeClr val="accent6"/>
                </a:solidFill>
                <a:latin typeface="Georgia" panose="02040502050405020303" pitchFamily="18" charset="0"/>
              </a:rPr>
              <a:t>better version </a:t>
            </a:r>
            <a:r>
              <a:rPr lang="en-US" dirty="0">
                <a:latin typeface="Georgia" panose="02040502050405020303" pitchFamily="18" charset="0"/>
              </a:rPr>
              <a:t>of you</a:t>
            </a:r>
          </a:p>
          <a:p>
            <a:r>
              <a:rPr lang="en-US" dirty="0">
                <a:latin typeface="Georgia" panose="02040502050405020303" pitchFamily="18" charset="0"/>
              </a:rPr>
              <a:t>If you are a worrier, it’s not the time to worry more, its time to be stronger</a:t>
            </a:r>
          </a:p>
        </p:txBody>
      </p:sp>
      <p:pic>
        <p:nvPicPr>
          <p:cNvPr id="5" name="Picture 4" descr="A picture containing glass, drawing&#10;&#10;Description automatically generated">
            <a:extLst>
              <a:ext uri="{FF2B5EF4-FFF2-40B4-BE49-F238E27FC236}">
                <a16:creationId xmlns:a16="http://schemas.microsoft.com/office/drawing/2014/main" id="{8834F0BE-2EEF-47F6-9295-DC6F180A7E0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80090" y="2733772"/>
            <a:ext cx="2424706" cy="2092752"/>
          </a:xfrm>
          <a:prstGeom prst="rect">
            <a:avLst/>
          </a:prstGeom>
        </p:spPr>
      </p:pic>
      <p:sp>
        <p:nvSpPr>
          <p:cNvPr id="6" name="TextBox 5">
            <a:extLst>
              <a:ext uri="{FF2B5EF4-FFF2-40B4-BE49-F238E27FC236}">
                <a16:creationId xmlns:a16="http://schemas.microsoft.com/office/drawing/2014/main" id="{AE1A2008-94BC-41ED-A508-C95CC5D26693}"/>
              </a:ext>
            </a:extLst>
          </p:cNvPr>
          <p:cNvSpPr txBox="1"/>
          <p:nvPr/>
        </p:nvSpPr>
        <p:spPr>
          <a:xfrm>
            <a:off x="11752481" y="7810333"/>
            <a:ext cx="651759"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entury Gothic" panose="020B0502020202020204"/>
                <a:ea typeface="+mn-ea"/>
                <a:cs typeface="+mn-cs"/>
                <a:hlinkClick r:id="rId4" tooltip="https://www.flickr.com/photos/86979666@N00/13970528122"/>
              </a:rPr>
              <a:t>This Photo</a:t>
            </a:r>
            <a:r>
              <a:rPr kumimoji="0" lang="en-US" sz="900" b="0" i="0" u="none" strike="noStrike" kern="1200" cap="none" spc="0" normalizeH="0" baseline="0" noProof="0">
                <a:ln>
                  <a:noFill/>
                </a:ln>
                <a:solidFill>
                  <a:prstClr val="black"/>
                </a:solidFill>
                <a:effectLst/>
                <a:uLnTx/>
                <a:uFillTx/>
                <a:latin typeface="Century Gothic" panose="020B050202020202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entury Gothic" panose="020B0502020202020204"/>
                <a:ea typeface="+mn-ea"/>
                <a:cs typeface="+mn-cs"/>
                <a:hlinkClick r:id="rId5" tooltip="https://creativecommons.org/licenses/by/3.0/"/>
              </a:rPr>
              <a:t>CC BY</a:t>
            </a:r>
            <a:endParaRPr kumimoji="0" lang="en-US" sz="9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id="{3639DA97-1D9A-440F-8474-554BA9069D41}"/>
              </a:ext>
            </a:extLst>
          </p:cNvPr>
          <p:cNvSpPr txBox="1"/>
          <p:nvPr/>
        </p:nvSpPr>
        <p:spPr>
          <a:xfrm>
            <a:off x="8785781" y="6504495"/>
            <a:ext cx="340621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4" tooltip="https://www.flickr.com/photos/86979666@N00/13970528122"/>
              </a:rPr>
              <a:t>This Photo</a:t>
            </a:r>
            <a:r>
              <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5" tooltip="https://creativecommons.org/licenses/by/3.0/"/>
              </a:rPr>
              <a:t>CC BY</a:t>
            </a:r>
            <a:endPar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7857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ABD9-060B-4326-B5EC-244F271BAFEC}"/>
              </a:ext>
            </a:extLst>
          </p:cNvPr>
          <p:cNvSpPr>
            <a:spLocks noGrp="1"/>
          </p:cNvSpPr>
          <p:nvPr>
            <p:ph type="title"/>
          </p:nvPr>
        </p:nvSpPr>
        <p:spPr/>
        <p:txBody>
          <a:bodyPr/>
          <a:lstStyle/>
          <a:p>
            <a:r>
              <a:rPr lang="en-US" dirty="0">
                <a:latin typeface="Georgia" panose="02040502050405020303" pitchFamily="18" charset="0"/>
              </a:rPr>
              <a:t>First, Always Be You</a:t>
            </a:r>
            <a:br>
              <a:rPr lang="en-US" dirty="0">
                <a:latin typeface="Georgia" panose="02040502050405020303" pitchFamily="18" charset="0"/>
              </a:rPr>
            </a:br>
            <a:r>
              <a:rPr lang="en-US" dirty="0">
                <a:latin typeface="Georgia" panose="02040502050405020303" pitchFamily="18" charset="0"/>
              </a:rPr>
              <a:t>                              </a:t>
            </a:r>
            <a:r>
              <a:rPr lang="en-US" sz="1800" dirty="0">
                <a:latin typeface="Georgia" panose="02040502050405020303" pitchFamily="18" charset="0"/>
              </a:rPr>
              <a:t>Because this crisis will end, and we will resume life</a:t>
            </a:r>
            <a:endParaRPr lang="en-US" dirty="0">
              <a:latin typeface="Georgia" panose="02040502050405020303" pitchFamily="18" charset="0"/>
            </a:endParaRPr>
          </a:p>
        </p:txBody>
      </p:sp>
      <p:sp>
        <p:nvSpPr>
          <p:cNvPr id="3" name="Content Placeholder 2">
            <a:extLst>
              <a:ext uri="{FF2B5EF4-FFF2-40B4-BE49-F238E27FC236}">
                <a16:creationId xmlns:a16="http://schemas.microsoft.com/office/drawing/2014/main" id="{6C8E5BAE-377D-4B98-9D5B-AA790EA53F81}"/>
              </a:ext>
            </a:extLst>
          </p:cNvPr>
          <p:cNvSpPr>
            <a:spLocks noGrp="1"/>
          </p:cNvSpPr>
          <p:nvPr>
            <p:ph idx="1"/>
          </p:nvPr>
        </p:nvSpPr>
        <p:spPr/>
        <p:txBody>
          <a:bodyPr/>
          <a:lstStyle/>
          <a:p>
            <a:r>
              <a:rPr lang="en-US" dirty="0">
                <a:latin typeface="Georgia" panose="02040502050405020303" pitchFamily="18" charset="0"/>
              </a:rPr>
              <a:t>Your agents chose you for </a:t>
            </a:r>
            <a:r>
              <a:rPr lang="en-US" i="1" dirty="0">
                <a:solidFill>
                  <a:schemeClr val="accent6"/>
                </a:solidFill>
                <a:latin typeface="Georgia" panose="02040502050405020303" pitchFamily="18" charset="0"/>
              </a:rPr>
              <a:t>YOU</a:t>
            </a:r>
            <a:r>
              <a:rPr lang="en-US" dirty="0">
                <a:latin typeface="Georgia" panose="02040502050405020303" pitchFamily="18" charset="0"/>
              </a:rPr>
              <a:t> and stay with you because you are </a:t>
            </a:r>
            <a:r>
              <a:rPr lang="en-US" i="1" dirty="0">
                <a:solidFill>
                  <a:schemeClr val="accent6"/>
                </a:solidFill>
                <a:latin typeface="Georgia" panose="02040502050405020303" pitchFamily="18" charset="0"/>
              </a:rPr>
              <a:t>YOU!</a:t>
            </a:r>
            <a:endParaRPr lang="en-US" dirty="0">
              <a:latin typeface="Georgia" panose="02040502050405020303" pitchFamily="18" charset="0"/>
            </a:endParaRPr>
          </a:p>
          <a:p>
            <a:r>
              <a:rPr lang="en-US" dirty="0">
                <a:latin typeface="Georgia" panose="02040502050405020303" pitchFamily="18" charset="0"/>
              </a:rPr>
              <a:t>Don’t change who you are because it’s a crisis, be a </a:t>
            </a:r>
            <a:r>
              <a:rPr lang="en-US" i="1" dirty="0">
                <a:solidFill>
                  <a:schemeClr val="accent6"/>
                </a:solidFill>
                <a:latin typeface="Georgia" panose="02040502050405020303" pitchFamily="18" charset="0"/>
              </a:rPr>
              <a:t>better version </a:t>
            </a:r>
            <a:r>
              <a:rPr lang="en-US" dirty="0">
                <a:latin typeface="Georgia" panose="02040502050405020303" pitchFamily="18" charset="0"/>
              </a:rPr>
              <a:t>of you</a:t>
            </a:r>
          </a:p>
          <a:p>
            <a:r>
              <a:rPr lang="en-US" dirty="0">
                <a:latin typeface="Georgia" panose="02040502050405020303" pitchFamily="18" charset="0"/>
              </a:rPr>
              <a:t>If you are a worrier, it’s not the time to worry more, its time to be stronger</a:t>
            </a:r>
          </a:p>
          <a:p>
            <a:r>
              <a:rPr lang="en-US" dirty="0">
                <a:latin typeface="Georgia" panose="02040502050405020303" pitchFamily="18" charset="0"/>
              </a:rPr>
              <a:t>If you are not a worrier, its time you became more compassionate</a:t>
            </a:r>
          </a:p>
        </p:txBody>
      </p:sp>
      <p:pic>
        <p:nvPicPr>
          <p:cNvPr id="5" name="Picture 4" descr="A picture containing glass, drawing&#10;&#10;Description automatically generated">
            <a:extLst>
              <a:ext uri="{FF2B5EF4-FFF2-40B4-BE49-F238E27FC236}">
                <a16:creationId xmlns:a16="http://schemas.microsoft.com/office/drawing/2014/main" id="{8834F0BE-2EEF-47F6-9295-DC6F180A7E0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80090" y="2733772"/>
            <a:ext cx="2424706" cy="2092752"/>
          </a:xfrm>
          <a:prstGeom prst="rect">
            <a:avLst/>
          </a:prstGeom>
        </p:spPr>
      </p:pic>
      <p:sp>
        <p:nvSpPr>
          <p:cNvPr id="6" name="TextBox 5">
            <a:extLst>
              <a:ext uri="{FF2B5EF4-FFF2-40B4-BE49-F238E27FC236}">
                <a16:creationId xmlns:a16="http://schemas.microsoft.com/office/drawing/2014/main" id="{AE1A2008-94BC-41ED-A508-C95CC5D26693}"/>
              </a:ext>
            </a:extLst>
          </p:cNvPr>
          <p:cNvSpPr txBox="1"/>
          <p:nvPr/>
        </p:nvSpPr>
        <p:spPr>
          <a:xfrm>
            <a:off x="11752481" y="7810333"/>
            <a:ext cx="651759"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entury Gothic" panose="020B0502020202020204"/>
                <a:ea typeface="+mn-ea"/>
                <a:cs typeface="+mn-cs"/>
                <a:hlinkClick r:id="rId4" tooltip="https://www.flickr.com/photos/86979666@N00/13970528122"/>
              </a:rPr>
              <a:t>This Photo</a:t>
            </a:r>
            <a:r>
              <a:rPr kumimoji="0" lang="en-US" sz="900" b="0" i="0" u="none" strike="noStrike" kern="1200" cap="none" spc="0" normalizeH="0" baseline="0" noProof="0">
                <a:ln>
                  <a:noFill/>
                </a:ln>
                <a:solidFill>
                  <a:prstClr val="black"/>
                </a:solidFill>
                <a:effectLst/>
                <a:uLnTx/>
                <a:uFillTx/>
                <a:latin typeface="Century Gothic" panose="020B050202020202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entury Gothic" panose="020B0502020202020204"/>
                <a:ea typeface="+mn-ea"/>
                <a:cs typeface="+mn-cs"/>
                <a:hlinkClick r:id="rId5" tooltip="https://creativecommons.org/licenses/by/3.0/"/>
              </a:rPr>
              <a:t>CC BY</a:t>
            </a:r>
            <a:endParaRPr kumimoji="0" lang="en-US" sz="9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id="{3639DA97-1D9A-440F-8474-554BA9069D41}"/>
              </a:ext>
            </a:extLst>
          </p:cNvPr>
          <p:cNvSpPr txBox="1"/>
          <p:nvPr/>
        </p:nvSpPr>
        <p:spPr>
          <a:xfrm>
            <a:off x="8785781" y="6504495"/>
            <a:ext cx="340621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4" tooltip="https://www.flickr.com/photos/86979666@N00/13970528122"/>
              </a:rPr>
              <a:t>This Photo</a:t>
            </a:r>
            <a:r>
              <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5" tooltip="https://creativecommons.org/licenses/by/3.0/"/>
              </a:rPr>
              <a:t>CC BY</a:t>
            </a:r>
            <a:endPar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36342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ABD9-060B-4326-B5EC-244F271BAFEC}"/>
              </a:ext>
            </a:extLst>
          </p:cNvPr>
          <p:cNvSpPr>
            <a:spLocks noGrp="1"/>
          </p:cNvSpPr>
          <p:nvPr>
            <p:ph type="title"/>
          </p:nvPr>
        </p:nvSpPr>
        <p:spPr/>
        <p:txBody>
          <a:bodyPr/>
          <a:lstStyle/>
          <a:p>
            <a:r>
              <a:rPr lang="en-US" dirty="0">
                <a:latin typeface="Georgia" panose="02040502050405020303" pitchFamily="18" charset="0"/>
              </a:rPr>
              <a:t>First, Always Be You</a:t>
            </a:r>
            <a:br>
              <a:rPr lang="en-US" dirty="0">
                <a:latin typeface="Georgia" panose="02040502050405020303" pitchFamily="18" charset="0"/>
              </a:rPr>
            </a:br>
            <a:r>
              <a:rPr lang="en-US" dirty="0">
                <a:latin typeface="Georgia" panose="02040502050405020303" pitchFamily="18" charset="0"/>
              </a:rPr>
              <a:t>                              </a:t>
            </a:r>
            <a:r>
              <a:rPr lang="en-US" sz="1800" dirty="0">
                <a:latin typeface="Georgia" panose="02040502050405020303" pitchFamily="18" charset="0"/>
              </a:rPr>
              <a:t>Because this crisis will end, and we will resume life</a:t>
            </a:r>
            <a:endParaRPr lang="en-US" dirty="0">
              <a:latin typeface="Georgia" panose="02040502050405020303" pitchFamily="18" charset="0"/>
            </a:endParaRPr>
          </a:p>
        </p:txBody>
      </p:sp>
      <p:sp>
        <p:nvSpPr>
          <p:cNvPr id="3" name="Content Placeholder 2">
            <a:extLst>
              <a:ext uri="{FF2B5EF4-FFF2-40B4-BE49-F238E27FC236}">
                <a16:creationId xmlns:a16="http://schemas.microsoft.com/office/drawing/2014/main" id="{6C8E5BAE-377D-4B98-9D5B-AA790EA53F81}"/>
              </a:ext>
            </a:extLst>
          </p:cNvPr>
          <p:cNvSpPr>
            <a:spLocks noGrp="1"/>
          </p:cNvSpPr>
          <p:nvPr>
            <p:ph idx="1"/>
          </p:nvPr>
        </p:nvSpPr>
        <p:spPr/>
        <p:txBody>
          <a:bodyPr/>
          <a:lstStyle/>
          <a:p>
            <a:r>
              <a:rPr lang="en-US" dirty="0">
                <a:latin typeface="Georgia" panose="02040502050405020303" pitchFamily="18" charset="0"/>
              </a:rPr>
              <a:t>Your agents chose you for </a:t>
            </a:r>
            <a:r>
              <a:rPr lang="en-US" i="1" dirty="0">
                <a:solidFill>
                  <a:schemeClr val="accent6"/>
                </a:solidFill>
                <a:latin typeface="Georgia" panose="02040502050405020303" pitchFamily="18" charset="0"/>
              </a:rPr>
              <a:t>YOU</a:t>
            </a:r>
            <a:r>
              <a:rPr lang="en-US" dirty="0">
                <a:latin typeface="Georgia" panose="02040502050405020303" pitchFamily="18" charset="0"/>
              </a:rPr>
              <a:t> and stay with you because you are </a:t>
            </a:r>
            <a:r>
              <a:rPr lang="en-US" i="1" dirty="0">
                <a:solidFill>
                  <a:schemeClr val="accent6"/>
                </a:solidFill>
                <a:latin typeface="Georgia" panose="02040502050405020303" pitchFamily="18" charset="0"/>
              </a:rPr>
              <a:t>YOU!</a:t>
            </a:r>
            <a:endParaRPr lang="en-US" dirty="0">
              <a:latin typeface="Georgia" panose="02040502050405020303" pitchFamily="18" charset="0"/>
            </a:endParaRPr>
          </a:p>
          <a:p>
            <a:r>
              <a:rPr lang="en-US" dirty="0">
                <a:latin typeface="Georgia" panose="02040502050405020303" pitchFamily="18" charset="0"/>
              </a:rPr>
              <a:t>Don’t change who you are because it’s a crisis, be a </a:t>
            </a:r>
            <a:r>
              <a:rPr lang="en-US" i="1" dirty="0">
                <a:solidFill>
                  <a:schemeClr val="accent6"/>
                </a:solidFill>
                <a:latin typeface="Georgia" panose="02040502050405020303" pitchFamily="18" charset="0"/>
              </a:rPr>
              <a:t>better version </a:t>
            </a:r>
            <a:r>
              <a:rPr lang="en-US" dirty="0">
                <a:latin typeface="Georgia" panose="02040502050405020303" pitchFamily="18" charset="0"/>
              </a:rPr>
              <a:t>of you</a:t>
            </a:r>
          </a:p>
          <a:p>
            <a:r>
              <a:rPr lang="en-US" dirty="0">
                <a:latin typeface="Georgia" panose="02040502050405020303" pitchFamily="18" charset="0"/>
              </a:rPr>
              <a:t>If you are a worrier, it’s not the time to worry more, its time to be stronger</a:t>
            </a:r>
          </a:p>
          <a:p>
            <a:r>
              <a:rPr lang="en-US" dirty="0">
                <a:latin typeface="Georgia" panose="02040502050405020303" pitchFamily="18" charset="0"/>
              </a:rPr>
              <a:t>If you are not a worrier, its time you became more compassionate</a:t>
            </a:r>
          </a:p>
          <a:p>
            <a:r>
              <a:rPr lang="en-US" dirty="0">
                <a:latin typeface="Georgia" panose="02040502050405020303" pitchFamily="18" charset="0"/>
              </a:rPr>
              <a:t>If you are empathetic already, don’t turn sympathetic</a:t>
            </a:r>
          </a:p>
        </p:txBody>
      </p:sp>
      <p:pic>
        <p:nvPicPr>
          <p:cNvPr id="5" name="Picture 4" descr="A picture containing glass, drawing&#10;&#10;Description automatically generated">
            <a:extLst>
              <a:ext uri="{FF2B5EF4-FFF2-40B4-BE49-F238E27FC236}">
                <a16:creationId xmlns:a16="http://schemas.microsoft.com/office/drawing/2014/main" id="{8834F0BE-2EEF-47F6-9295-DC6F180A7E0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80090" y="2733772"/>
            <a:ext cx="2424706" cy="2092752"/>
          </a:xfrm>
          <a:prstGeom prst="rect">
            <a:avLst/>
          </a:prstGeom>
        </p:spPr>
      </p:pic>
      <p:sp>
        <p:nvSpPr>
          <p:cNvPr id="6" name="TextBox 5">
            <a:extLst>
              <a:ext uri="{FF2B5EF4-FFF2-40B4-BE49-F238E27FC236}">
                <a16:creationId xmlns:a16="http://schemas.microsoft.com/office/drawing/2014/main" id="{AE1A2008-94BC-41ED-A508-C95CC5D26693}"/>
              </a:ext>
            </a:extLst>
          </p:cNvPr>
          <p:cNvSpPr txBox="1"/>
          <p:nvPr/>
        </p:nvSpPr>
        <p:spPr>
          <a:xfrm>
            <a:off x="11752481" y="7810333"/>
            <a:ext cx="651759"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entury Gothic" panose="020B0502020202020204"/>
                <a:ea typeface="+mn-ea"/>
                <a:cs typeface="+mn-cs"/>
                <a:hlinkClick r:id="rId4" tooltip="https://www.flickr.com/photos/86979666@N00/13970528122"/>
              </a:rPr>
              <a:t>This Photo</a:t>
            </a:r>
            <a:r>
              <a:rPr kumimoji="0" lang="en-US" sz="900" b="0" i="0" u="none" strike="noStrike" kern="1200" cap="none" spc="0" normalizeH="0" baseline="0" noProof="0">
                <a:ln>
                  <a:noFill/>
                </a:ln>
                <a:solidFill>
                  <a:prstClr val="black"/>
                </a:solidFill>
                <a:effectLst/>
                <a:uLnTx/>
                <a:uFillTx/>
                <a:latin typeface="Century Gothic" panose="020B050202020202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entury Gothic" panose="020B0502020202020204"/>
                <a:ea typeface="+mn-ea"/>
                <a:cs typeface="+mn-cs"/>
                <a:hlinkClick r:id="rId5" tooltip="https://creativecommons.org/licenses/by/3.0/"/>
              </a:rPr>
              <a:t>CC BY</a:t>
            </a:r>
            <a:endParaRPr kumimoji="0" lang="en-US" sz="9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id="{3639DA97-1D9A-440F-8474-554BA9069D41}"/>
              </a:ext>
            </a:extLst>
          </p:cNvPr>
          <p:cNvSpPr txBox="1"/>
          <p:nvPr/>
        </p:nvSpPr>
        <p:spPr>
          <a:xfrm>
            <a:off x="8785781" y="6504495"/>
            <a:ext cx="340621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4" tooltip="https://www.flickr.com/photos/86979666@N00/13970528122"/>
              </a:rPr>
              <a:t>This Photo</a:t>
            </a:r>
            <a:r>
              <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5" tooltip="https://creativecommons.org/licenses/by/3.0/"/>
              </a:rPr>
              <a:t>CC BY</a:t>
            </a:r>
            <a:endPar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37502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8C3F4-8DDE-4A65-8160-B4471C052E4B}"/>
              </a:ext>
            </a:extLst>
          </p:cNvPr>
          <p:cNvSpPr>
            <a:spLocks noGrp="1"/>
          </p:cNvSpPr>
          <p:nvPr>
            <p:ph type="ctrTitle"/>
          </p:nvPr>
        </p:nvSpPr>
        <p:spPr>
          <a:xfrm>
            <a:off x="6805649" y="2627790"/>
            <a:ext cx="5169115" cy="2665831"/>
          </a:xfrm>
        </p:spPr>
        <p:txBody>
          <a:bodyPr>
            <a:noAutofit/>
          </a:bodyPr>
          <a:lstStyle/>
          <a:p>
            <a:pPr algn="ctr"/>
            <a:r>
              <a:rPr lang="en-US" sz="4400" dirty="0">
                <a:solidFill>
                  <a:schemeClr val="tx1"/>
                </a:solidFill>
              </a:rPr>
              <a:t> 	Helping Your Agent Through an Economic </a:t>
            </a:r>
            <a:br>
              <a:rPr lang="en-US" sz="4400" dirty="0">
                <a:solidFill>
                  <a:schemeClr val="tx1"/>
                </a:solidFill>
              </a:rPr>
            </a:br>
            <a:r>
              <a:rPr lang="en-US" sz="4400" dirty="0">
                <a:solidFill>
                  <a:schemeClr val="tx1"/>
                </a:solidFill>
              </a:rPr>
              <a:t>Market Downturn:</a:t>
            </a:r>
            <a:br>
              <a:rPr lang="en-US" sz="4400" dirty="0">
                <a:solidFill>
                  <a:schemeClr val="tx1"/>
                </a:solidFill>
              </a:rPr>
            </a:br>
            <a:r>
              <a:rPr lang="en-US" sz="4400" dirty="0">
                <a:solidFill>
                  <a:schemeClr val="tx1"/>
                </a:solidFill>
              </a:rPr>
              <a:t>A Survival Guide </a:t>
            </a:r>
            <a:br>
              <a:rPr lang="en-US" sz="4400" dirty="0">
                <a:solidFill>
                  <a:schemeClr val="tx1"/>
                </a:solidFill>
              </a:rPr>
            </a:br>
            <a:r>
              <a:rPr lang="en-US" sz="4400" dirty="0">
                <a:solidFill>
                  <a:schemeClr val="tx1"/>
                </a:solidFill>
              </a:rPr>
              <a:t>for Brokers</a:t>
            </a:r>
          </a:p>
        </p:txBody>
      </p:sp>
      <p:sp>
        <p:nvSpPr>
          <p:cNvPr id="9" name="Rectangle 8">
            <a:extLst>
              <a:ext uri="{FF2B5EF4-FFF2-40B4-BE49-F238E27FC236}">
                <a16:creationId xmlns:a16="http://schemas.microsoft.com/office/drawing/2014/main" id="{C9583823-2AA3-46EB-A803-287EC900BC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0565"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 name="Freeform 36">
            <a:extLst>
              <a:ext uri="{FF2B5EF4-FFF2-40B4-BE49-F238E27FC236}">
                <a16:creationId xmlns:a16="http://schemas.microsoft.com/office/drawing/2014/main" id="{CA87D9D8-42FB-4157-A365-AD97CC6BA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9646"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Freeform 5">
            <a:extLst>
              <a:ext uri="{FF2B5EF4-FFF2-40B4-BE49-F238E27FC236}">
                <a16:creationId xmlns:a16="http://schemas.microsoft.com/office/drawing/2014/main" id="{2E6028E3-4806-4E1D-A24F-F8166F67F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289456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3" name="Picture 2">
            <a:extLst>
              <a:ext uri="{FF2B5EF4-FFF2-40B4-BE49-F238E27FC236}">
                <a16:creationId xmlns:a16="http://schemas.microsoft.com/office/drawing/2014/main" id="{1EFC5345-89DC-4D89-BCD2-5C7B44A53477}"/>
              </a:ext>
            </a:extLst>
          </p:cNvPr>
          <p:cNvPicPr>
            <a:picLocks noChangeAspect="1"/>
          </p:cNvPicPr>
          <p:nvPr/>
        </p:nvPicPr>
        <p:blipFill>
          <a:blip r:embed="rId4"/>
          <a:stretch>
            <a:fillRect/>
          </a:stretch>
        </p:blipFill>
        <p:spPr>
          <a:xfrm>
            <a:off x="668036" y="1080070"/>
            <a:ext cx="5655525" cy="4876800"/>
          </a:xfrm>
          <a:prstGeom prst="rect">
            <a:avLst/>
          </a:prstGeom>
        </p:spPr>
      </p:pic>
      <p:sp>
        <p:nvSpPr>
          <p:cNvPr id="5" name="TextBox 4">
            <a:extLst>
              <a:ext uri="{FF2B5EF4-FFF2-40B4-BE49-F238E27FC236}">
                <a16:creationId xmlns:a16="http://schemas.microsoft.com/office/drawing/2014/main" id="{7B20DF6F-F87C-415C-A837-4038E15AD435}"/>
              </a:ext>
            </a:extLst>
          </p:cNvPr>
          <p:cNvSpPr txBox="1"/>
          <p:nvPr/>
        </p:nvSpPr>
        <p:spPr>
          <a:xfrm>
            <a:off x="6926774" y="5612300"/>
            <a:ext cx="511713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Recording Available: </a:t>
            </a:r>
            <a:r>
              <a:rPr kumimoji="0" lang="en-US" sz="2000" b="1" i="0" u="none" strike="noStrike" kern="1200" cap="none" spc="0" normalizeH="0" baseline="0" noProof="0" dirty="0">
                <a:ln>
                  <a:noFill/>
                </a:ln>
                <a:solidFill>
                  <a:srgbClr val="92D050"/>
                </a:solidFill>
                <a:effectLst/>
                <a:uLnTx/>
                <a:uFillTx/>
                <a:latin typeface="Century Gothic" panose="020B0502020202020204"/>
                <a:ea typeface="+mn-ea"/>
                <a:cs typeface="+mn-cs"/>
              </a:rPr>
              <a:t>Monday, April 6th</a:t>
            </a:r>
          </a:p>
        </p:txBody>
      </p:sp>
      <p:cxnSp>
        <p:nvCxnSpPr>
          <p:cNvPr id="7" name="Straight Connector 6">
            <a:extLst>
              <a:ext uri="{FF2B5EF4-FFF2-40B4-BE49-F238E27FC236}">
                <a16:creationId xmlns:a16="http://schemas.microsoft.com/office/drawing/2014/main" id="{7FB5689C-790C-4B67-93FC-FBB8110C8A95}"/>
              </a:ext>
            </a:extLst>
          </p:cNvPr>
          <p:cNvCxnSpPr/>
          <p:nvPr/>
        </p:nvCxnSpPr>
        <p:spPr>
          <a:xfrm>
            <a:off x="6926774" y="3875314"/>
            <a:ext cx="504799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60847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ABD9-060B-4326-B5EC-244F271BAFEC}"/>
              </a:ext>
            </a:extLst>
          </p:cNvPr>
          <p:cNvSpPr>
            <a:spLocks noGrp="1"/>
          </p:cNvSpPr>
          <p:nvPr>
            <p:ph type="title"/>
          </p:nvPr>
        </p:nvSpPr>
        <p:spPr/>
        <p:txBody>
          <a:bodyPr/>
          <a:lstStyle/>
          <a:p>
            <a:r>
              <a:rPr lang="en-US" dirty="0">
                <a:latin typeface="Georgia" panose="02040502050405020303" pitchFamily="18" charset="0"/>
              </a:rPr>
              <a:t>First, Always Be You</a:t>
            </a:r>
            <a:br>
              <a:rPr lang="en-US" dirty="0">
                <a:latin typeface="Georgia" panose="02040502050405020303" pitchFamily="18" charset="0"/>
              </a:rPr>
            </a:br>
            <a:r>
              <a:rPr lang="en-US" dirty="0">
                <a:latin typeface="Georgia" panose="02040502050405020303" pitchFamily="18" charset="0"/>
              </a:rPr>
              <a:t>                              </a:t>
            </a:r>
            <a:r>
              <a:rPr lang="en-US" sz="1800" dirty="0">
                <a:latin typeface="Georgia" panose="02040502050405020303" pitchFamily="18" charset="0"/>
              </a:rPr>
              <a:t>Because this crisis will end, and we will resume life</a:t>
            </a:r>
            <a:endParaRPr lang="en-US" dirty="0">
              <a:latin typeface="Georgia" panose="02040502050405020303" pitchFamily="18" charset="0"/>
            </a:endParaRPr>
          </a:p>
        </p:txBody>
      </p:sp>
      <p:sp>
        <p:nvSpPr>
          <p:cNvPr id="3" name="Content Placeholder 2">
            <a:extLst>
              <a:ext uri="{FF2B5EF4-FFF2-40B4-BE49-F238E27FC236}">
                <a16:creationId xmlns:a16="http://schemas.microsoft.com/office/drawing/2014/main" id="{6C8E5BAE-377D-4B98-9D5B-AA790EA53F81}"/>
              </a:ext>
            </a:extLst>
          </p:cNvPr>
          <p:cNvSpPr>
            <a:spLocks noGrp="1"/>
          </p:cNvSpPr>
          <p:nvPr>
            <p:ph idx="1"/>
          </p:nvPr>
        </p:nvSpPr>
        <p:spPr/>
        <p:txBody>
          <a:bodyPr/>
          <a:lstStyle/>
          <a:p>
            <a:r>
              <a:rPr lang="en-US" dirty="0">
                <a:latin typeface="Georgia" panose="02040502050405020303" pitchFamily="18" charset="0"/>
              </a:rPr>
              <a:t>Your agents chose you for </a:t>
            </a:r>
            <a:r>
              <a:rPr lang="en-US" i="1" dirty="0">
                <a:solidFill>
                  <a:schemeClr val="accent6"/>
                </a:solidFill>
                <a:latin typeface="Georgia" panose="02040502050405020303" pitchFamily="18" charset="0"/>
              </a:rPr>
              <a:t>YOU</a:t>
            </a:r>
            <a:r>
              <a:rPr lang="en-US" dirty="0">
                <a:latin typeface="Georgia" panose="02040502050405020303" pitchFamily="18" charset="0"/>
              </a:rPr>
              <a:t> and stay with you because you are </a:t>
            </a:r>
            <a:r>
              <a:rPr lang="en-US" i="1" dirty="0">
                <a:solidFill>
                  <a:schemeClr val="accent6"/>
                </a:solidFill>
                <a:latin typeface="Georgia" panose="02040502050405020303" pitchFamily="18" charset="0"/>
              </a:rPr>
              <a:t>YOU!</a:t>
            </a:r>
            <a:endParaRPr lang="en-US" dirty="0">
              <a:latin typeface="Georgia" panose="02040502050405020303" pitchFamily="18" charset="0"/>
            </a:endParaRPr>
          </a:p>
          <a:p>
            <a:r>
              <a:rPr lang="en-US" dirty="0">
                <a:latin typeface="Georgia" panose="02040502050405020303" pitchFamily="18" charset="0"/>
              </a:rPr>
              <a:t>Don’t change who you are because it’s a crisis, be a </a:t>
            </a:r>
            <a:r>
              <a:rPr lang="en-US" i="1" dirty="0">
                <a:solidFill>
                  <a:schemeClr val="accent6"/>
                </a:solidFill>
                <a:latin typeface="Georgia" panose="02040502050405020303" pitchFamily="18" charset="0"/>
              </a:rPr>
              <a:t>better version </a:t>
            </a:r>
            <a:r>
              <a:rPr lang="en-US" dirty="0">
                <a:latin typeface="Georgia" panose="02040502050405020303" pitchFamily="18" charset="0"/>
              </a:rPr>
              <a:t>of you</a:t>
            </a:r>
          </a:p>
          <a:p>
            <a:r>
              <a:rPr lang="en-US" dirty="0">
                <a:latin typeface="Georgia" panose="02040502050405020303" pitchFamily="18" charset="0"/>
              </a:rPr>
              <a:t>If you are a worrier, it’s not the time to worry more, its time to be stronger</a:t>
            </a:r>
          </a:p>
          <a:p>
            <a:r>
              <a:rPr lang="en-US" dirty="0">
                <a:latin typeface="Georgia" panose="02040502050405020303" pitchFamily="18" charset="0"/>
              </a:rPr>
              <a:t>If you are not a worrier, its time you became more compassionate</a:t>
            </a:r>
          </a:p>
          <a:p>
            <a:r>
              <a:rPr lang="en-US" dirty="0">
                <a:latin typeface="Georgia" panose="02040502050405020303" pitchFamily="18" charset="0"/>
              </a:rPr>
              <a:t>If you are empathetic already, don’t turn sympathetic</a:t>
            </a:r>
          </a:p>
          <a:p>
            <a:r>
              <a:rPr lang="en-US" dirty="0">
                <a:latin typeface="Georgia" panose="02040502050405020303" pitchFamily="18" charset="0"/>
              </a:rPr>
              <a:t>If you are sympathetic, be more empathetic</a:t>
            </a:r>
          </a:p>
        </p:txBody>
      </p:sp>
      <p:pic>
        <p:nvPicPr>
          <p:cNvPr id="5" name="Picture 4" descr="A picture containing glass, drawing&#10;&#10;Description automatically generated">
            <a:extLst>
              <a:ext uri="{FF2B5EF4-FFF2-40B4-BE49-F238E27FC236}">
                <a16:creationId xmlns:a16="http://schemas.microsoft.com/office/drawing/2014/main" id="{8834F0BE-2EEF-47F6-9295-DC6F180A7E0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80090" y="2733772"/>
            <a:ext cx="2424706" cy="2092752"/>
          </a:xfrm>
          <a:prstGeom prst="rect">
            <a:avLst/>
          </a:prstGeom>
        </p:spPr>
      </p:pic>
      <p:sp>
        <p:nvSpPr>
          <p:cNvPr id="6" name="TextBox 5">
            <a:extLst>
              <a:ext uri="{FF2B5EF4-FFF2-40B4-BE49-F238E27FC236}">
                <a16:creationId xmlns:a16="http://schemas.microsoft.com/office/drawing/2014/main" id="{AE1A2008-94BC-41ED-A508-C95CC5D26693}"/>
              </a:ext>
            </a:extLst>
          </p:cNvPr>
          <p:cNvSpPr txBox="1"/>
          <p:nvPr/>
        </p:nvSpPr>
        <p:spPr>
          <a:xfrm>
            <a:off x="11752481" y="7810333"/>
            <a:ext cx="651759"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entury Gothic" panose="020B0502020202020204"/>
                <a:ea typeface="+mn-ea"/>
                <a:cs typeface="+mn-cs"/>
                <a:hlinkClick r:id="rId4" tooltip="https://www.flickr.com/photos/86979666@N00/13970528122"/>
              </a:rPr>
              <a:t>This Photo</a:t>
            </a:r>
            <a:r>
              <a:rPr kumimoji="0" lang="en-US" sz="900" b="0" i="0" u="none" strike="noStrike" kern="1200" cap="none" spc="0" normalizeH="0" baseline="0" noProof="0">
                <a:ln>
                  <a:noFill/>
                </a:ln>
                <a:solidFill>
                  <a:prstClr val="black"/>
                </a:solidFill>
                <a:effectLst/>
                <a:uLnTx/>
                <a:uFillTx/>
                <a:latin typeface="Century Gothic" panose="020B050202020202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entury Gothic" panose="020B0502020202020204"/>
                <a:ea typeface="+mn-ea"/>
                <a:cs typeface="+mn-cs"/>
                <a:hlinkClick r:id="rId5" tooltip="https://creativecommons.org/licenses/by/3.0/"/>
              </a:rPr>
              <a:t>CC BY</a:t>
            </a:r>
            <a:endParaRPr kumimoji="0" lang="en-US" sz="9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id="{3639DA97-1D9A-440F-8474-554BA9069D41}"/>
              </a:ext>
            </a:extLst>
          </p:cNvPr>
          <p:cNvSpPr txBox="1"/>
          <p:nvPr/>
        </p:nvSpPr>
        <p:spPr>
          <a:xfrm>
            <a:off x="8785781" y="6504495"/>
            <a:ext cx="340621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4" tooltip="https://www.flickr.com/photos/86979666@N00/13970528122"/>
              </a:rPr>
              <a:t>This Photo</a:t>
            </a:r>
            <a:r>
              <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5" tooltip="https://creativecommons.org/licenses/by/3.0/"/>
              </a:rPr>
              <a:t>CC BY</a:t>
            </a:r>
            <a:endPar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431570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ABD9-060B-4326-B5EC-244F271BAFEC}"/>
              </a:ext>
            </a:extLst>
          </p:cNvPr>
          <p:cNvSpPr>
            <a:spLocks noGrp="1"/>
          </p:cNvSpPr>
          <p:nvPr>
            <p:ph type="title"/>
          </p:nvPr>
        </p:nvSpPr>
        <p:spPr/>
        <p:txBody>
          <a:bodyPr/>
          <a:lstStyle/>
          <a:p>
            <a:r>
              <a:rPr lang="en-US" dirty="0">
                <a:latin typeface="Georgia" panose="02040502050405020303" pitchFamily="18" charset="0"/>
              </a:rPr>
              <a:t>First, Always Be You</a:t>
            </a:r>
            <a:br>
              <a:rPr lang="en-US" dirty="0">
                <a:latin typeface="Georgia" panose="02040502050405020303" pitchFamily="18" charset="0"/>
              </a:rPr>
            </a:br>
            <a:r>
              <a:rPr lang="en-US" dirty="0">
                <a:latin typeface="Georgia" panose="02040502050405020303" pitchFamily="18" charset="0"/>
              </a:rPr>
              <a:t>                              </a:t>
            </a:r>
            <a:r>
              <a:rPr lang="en-US" sz="1800" dirty="0">
                <a:latin typeface="Georgia" panose="02040502050405020303" pitchFamily="18" charset="0"/>
              </a:rPr>
              <a:t>Because this crisis will end, and we will resume life</a:t>
            </a:r>
            <a:endParaRPr lang="en-US" dirty="0">
              <a:latin typeface="Georgia" panose="02040502050405020303" pitchFamily="18" charset="0"/>
            </a:endParaRPr>
          </a:p>
        </p:txBody>
      </p:sp>
      <p:sp>
        <p:nvSpPr>
          <p:cNvPr id="3" name="Content Placeholder 2">
            <a:extLst>
              <a:ext uri="{FF2B5EF4-FFF2-40B4-BE49-F238E27FC236}">
                <a16:creationId xmlns:a16="http://schemas.microsoft.com/office/drawing/2014/main" id="{6C8E5BAE-377D-4B98-9D5B-AA790EA53F81}"/>
              </a:ext>
            </a:extLst>
          </p:cNvPr>
          <p:cNvSpPr>
            <a:spLocks noGrp="1"/>
          </p:cNvSpPr>
          <p:nvPr>
            <p:ph idx="1"/>
          </p:nvPr>
        </p:nvSpPr>
        <p:spPr/>
        <p:txBody>
          <a:bodyPr/>
          <a:lstStyle/>
          <a:p>
            <a:r>
              <a:rPr lang="en-US" dirty="0">
                <a:latin typeface="Georgia" panose="02040502050405020303" pitchFamily="18" charset="0"/>
              </a:rPr>
              <a:t>Your agents chose you for </a:t>
            </a:r>
            <a:r>
              <a:rPr lang="en-US" i="1" dirty="0">
                <a:solidFill>
                  <a:schemeClr val="accent6"/>
                </a:solidFill>
                <a:latin typeface="Georgia" panose="02040502050405020303" pitchFamily="18" charset="0"/>
              </a:rPr>
              <a:t>YOU</a:t>
            </a:r>
            <a:r>
              <a:rPr lang="en-US" dirty="0">
                <a:latin typeface="Georgia" panose="02040502050405020303" pitchFamily="18" charset="0"/>
              </a:rPr>
              <a:t> and stay with you because you are </a:t>
            </a:r>
            <a:r>
              <a:rPr lang="en-US" i="1" dirty="0">
                <a:solidFill>
                  <a:schemeClr val="accent6"/>
                </a:solidFill>
                <a:latin typeface="Georgia" panose="02040502050405020303" pitchFamily="18" charset="0"/>
              </a:rPr>
              <a:t>YOU!</a:t>
            </a:r>
            <a:endParaRPr lang="en-US" dirty="0">
              <a:latin typeface="Georgia" panose="02040502050405020303" pitchFamily="18" charset="0"/>
            </a:endParaRPr>
          </a:p>
          <a:p>
            <a:r>
              <a:rPr lang="en-US" dirty="0">
                <a:latin typeface="Georgia" panose="02040502050405020303" pitchFamily="18" charset="0"/>
              </a:rPr>
              <a:t>Don’t change who you are because it’s a crisis, be a </a:t>
            </a:r>
            <a:r>
              <a:rPr lang="en-US" i="1" dirty="0">
                <a:solidFill>
                  <a:schemeClr val="accent6"/>
                </a:solidFill>
                <a:latin typeface="Georgia" panose="02040502050405020303" pitchFamily="18" charset="0"/>
              </a:rPr>
              <a:t>better version </a:t>
            </a:r>
            <a:r>
              <a:rPr lang="en-US" dirty="0">
                <a:latin typeface="Georgia" panose="02040502050405020303" pitchFamily="18" charset="0"/>
              </a:rPr>
              <a:t>of you</a:t>
            </a:r>
          </a:p>
          <a:p>
            <a:r>
              <a:rPr lang="en-US" dirty="0">
                <a:latin typeface="Georgia" panose="02040502050405020303" pitchFamily="18" charset="0"/>
              </a:rPr>
              <a:t>If you are a worrier, it’s not the time to worry more, its time to be stronger</a:t>
            </a:r>
          </a:p>
          <a:p>
            <a:r>
              <a:rPr lang="en-US" dirty="0">
                <a:latin typeface="Georgia" panose="02040502050405020303" pitchFamily="18" charset="0"/>
              </a:rPr>
              <a:t>If you are not a worrier, its time you became more compassionate</a:t>
            </a:r>
          </a:p>
          <a:p>
            <a:r>
              <a:rPr lang="en-US" dirty="0">
                <a:latin typeface="Georgia" panose="02040502050405020303" pitchFamily="18" charset="0"/>
              </a:rPr>
              <a:t>If you are empathetic already, don’t turn sympathetic</a:t>
            </a:r>
          </a:p>
          <a:p>
            <a:r>
              <a:rPr lang="en-US" dirty="0">
                <a:latin typeface="Georgia" panose="02040502050405020303" pitchFamily="18" charset="0"/>
              </a:rPr>
              <a:t>If you are sympathetic, be more empathetic</a:t>
            </a:r>
          </a:p>
          <a:p>
            <a:r>
              <a:rPr lang="en-US" dirty="0">
                <a:latin typeface="Georgia" panose="02040502050405020303" pitchFamily="18" charset="0"/>
              </a:rPr>
              <a:t>People can feel fear and fake, don’t leave here trying to be something you are not, leave here thinking ~ </a:t>
            </a:r>
            <a:r>
              <a:rPr lang="en-US" i="1" dirty="0">
                <a:solidFill>
                  <a:schemeClr val="accent6"/>
                </a:solidFill>
                <a:latin typeface="Georgia" panose="02040502050405020303" pitchFamily="18" charset="0"/>
              </a:rPr>
              <a:t>HOW CAN I BE A BETTER ME?</a:t>
            </a:r>
          </a:p>
        </p:txBody>
      </p:sp>
      <p:pic>
        <p:nvPicPr>
          <p:cNvPr id="5" name="Picture 4" descr="A picture containing glass, drawing&#10;&#10;Description automatically generated">
            <a:extLst>
              <a:ext uri="{FF2B5EF4-FFF2-40B4-BE49-F238E27FC236}">
                <a16:creationId xmlns:a16="http://schemas.microsoft.com/office/drawing/2014/main" id="{8834F0BE-2EEF-47F6-9295-DC6F180A7E0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80090" y="2733772"/>
            <a:ext cx="2424706" cy="2092752"/>
          </a:xfrm>
          <a:prstGeom prst="rect">
            <a:avLst/>
          </a:prstGeom>
        </p:spPr>
      </p:pic>
      <p:sp>
        <p:nvSpPr>
          <p:cNvPr id="6" name="TextBox 5">
            <a:extLst>
              <a:ext uri="{FF2B5EF4-FFF2-40B4-BE49-F238E27FC236}">
                <a16:creationId xmlns:a16="http://schemas.microsoft.com/office/drawing/2014/main" id="{AE1A2008-94BC-41ED-A508-C95CC5D26693}"/>
              </a:ext>
            </a:extLst>
          </p:cNvPr>
          <p:cNvSpPr txBox="1"/>
          <p:nvPr/>
        </p:nvSpPr>
        <p:spPr>
          <a:xfrm>
            <a:off x="11752481" y="7810333"/>
            <a:ext cx="651759"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entury Gothic" panose="020B0502020202020204"/>
                <a:ea typeface="+mn-ea"/>
                <a:cs typeface="+mn-cs"/>
                <a:hlinkClick r:id="rId4" tooltip="https://www.flickr.com/photos/86979666@N00/13970528122"/>
              </a:rPr>
              <a:t>This Photo</a:t>
            </a:r>
            <a:r>
              <a:rPr kumimoji="0" lang="en-US" sz="900" b="0" i="0" u="none" strike="noStrike" kern="1200" cap="none" spc="0" normalizeH="0" baseline="0" noProof="0">
                <a:ln>
                  <a:noFill/>
                </a:ln>
                <a:solidFill>
                  <a:prstClr val="black"/>
                </a:solidFill>
                <a:effectLst/>
                <a:uLnTx/>
                <a:uFillTx/>
                <a:latin typeface="Century Gothic" panose="020B050202020202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entury Gothic" panose="020B0502020202020204"/>
                <a:ea typeface="+mn-ea"/>
                <a:cs typeface="+mn-cs"/>
                <a:hlinkClick r:id="rId5" tooltip="https://creativecommons.org/licenses/by/3.0/"/>
              </a:rPr>
              <a:t>CC BY</a:t>
            </a:r>
            <a:endParaRPr kumimoji="0" lang="en-US" sz="9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id="{3639DA97-1D9A-440F-8474-554BA9069D41}"/>
              </a:ext>
            </a:extLst>
          </p:cNvPr>
          <p:cNvSpPr txBox="1"/>
          <p:nvPr/>
        </p:nvSpPr>
        <p:spPr>
          <a:xfrm>
            <a:off x="8785781" y="6504495"/>
            <a:ext cx="340621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4" tooltip="https://www.flickr.com/photos/86979666@N00/13970528122"/>
              </a:rPr>
              <a:t>This Photo</a:t>
            </a:r>
            <a:r>
              <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5" tooltip="https://creativecommons.org/licenses/by/3.0/"/>
              </a:rPr>
              <a:t>CC BY</a:t>
            </a:r>
            <a:endParaRPr kumimoji="0" lang="en-US" sz="9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17428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3A0C8-924A-42E6-8A2E-D07AD7A269DB}"/>
              </a:ext>
            </a:extLst>
          </p:cNvPr>
          <p:cNvSpPr>
            <a:spLocks noGrp="1"/>
          </p:cNvSpPr>
          <p:nvPr>
            <p:ph type="title"/>
          </p:nvPr>
        </p:nvSpPr>
        <p:spPr/>
        <p:txBody>
          <a:bodyPr/>
          <a:lstStyle/>
          <a:p>
            <a:r>
              <a:rPr lang="en-US" dirty="0">
                <a:latin typeface="Georgia" panose="02040502050405020303" pitchFamily="18" charset="0"/>
              </a:rPr>
              <a:t>The Questions</a:t>
            </a:r>
          </a:p>
        </p:txBody>
      </p:sp>
      <p:sp>
        <p:nvSpPr>
          <p:cNvPr id="3" name="Content Placeholder 2">
            <a:extLst>
              <a:ext uri="{FF2B5EF4-FFF2-40B4-BE49-F238E27FC236}">
                <a16:creationId xmlns:a16="http://schemas.microsoft.com/office/drawing/2014/main" id="{A80E5959-50FB-4BD5-9FA7-42150B6DAC69}"/>
              </a:ext>
            </a:extLst>
          </p:cNvPr>
          <p:cNvSpPr>
            <a:spLocks noGrp="1"/>
          </p:cNvSpPr>
          <p:nvPr>
            <p:ph idx="1"/>
          </p:nvPr>
        </p:nvSpPr>
        <p:spPr/>
        <p:txBody>
          <a:bodyPr/>
          <a:lstStyle/>
          <a:p>
            <a:r>
              <a:rPr lang="en-US" sz="2000" dirty="0">
                <a:latin typeface="Georgia" panose="02040502050405020303" pitchFamily="18" charset="0"/>
              </a:rPr>
              <a:t>First, what is/are your localities lock-down, shelter-in-place orders?</a:t>
            </a:r>
          </a:p>
          <a:p>
            <a:endParaRPr lang="en-US" sz="2000" dirty="0">
              <a:latin typeface="Georgia" panose="02040502050405020303" pitchFamily="18" charset="0"/>
            </a:endParaRPr>
          </a:p>
          <a:p>
            <a:r>
              <a:rPr lang="en-US" sz="2000" dirty="0">
                <a:latin typeface="Georgia" panose="02040502050405020303" pitchFamily="18" charset="0"/>
              </a:rPr>
              <a:t>Second, does your company’s policy have even more restrictive orders?</a:t>
            </a:r>
          </a:p>
          <a:p>
            <a:endParaRPr lang="en-US" sz="2000" dirty="0">
              <a:latin typeface="Georgia" panose="02040502050405020303" pitchFamily="18" charset="0"/>
            </a:endParaRPr>
          </a:p>
          <a:p>
            <a:r>
              <a:rPr lang="en-US" sz="2000" dirty="0">
                <a:latin typeface="Georgia" panose="02040502050405020303" pitchFamily="18" charset="0"/>
              </a:rPr>
              <a:t>Should we tell Buyers to wait?</a:t>
            </a:r>
          </a:p>
          <a:p>
            <a:endParaRPr lang="en-US" sz="2000" dirty="0">
              <a:latin typeface="Georgia" panose="02040502050405020303" pitchFamily="18" charset="0"/>
            </a:endParaRPr>
          </a:p>
          <a:p>
            <a:r>
              <a:rPr lang="en-US" sz="2000" dirty="0">
                <a:latin typeface="Georgia" panose="02040502050405020303" pitchFamily="18" charset="0"/>
              </a:rPr>
              <a:t>Should we tell Sellers to wait?</a:t>
            </a:r>
          </a:p>
          <a:p>
            <a:endParaRPr lang="en-US" dirty="0">
              <a:latin typeface="Georgia" panose="02040502050405020303" pitchFamily="18" charset="0"/>
            </a:endParaRPr>
          </a:p>
          <a:p>
            <a:pPr marL="0" indent="0">
              <a:buNone/>
            </a:pPr>
            <a:endParaRPr lang="en-US" dirty="0">
              <a:latin typeface="Georgia" panose="02040502050405020303" pitchFamily="18" charset="0"/>
            </a:endParaRPr>
          </a:p>
        </p:txBody>
      </p:sp>
      <p:pic>
        <p:nvPicPr>
          <p:cNvPr id="5" name="Picture 4" descr="A picture containing food&#10;&#10;Description automatically generated">
            <a:extLst>
              <a:ext uri="{FF2B5EF4-FFF2-40B4-BE49-F238E27FC236}">
                <a16:creationId xmlns:a16="http://schemas.microsoft.com/office/drawing/2014/main" id="{A4FAC429-FB14-4903-8DF5-1169A5593CD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1953052">
            <a:off x="8829926" y="3756195"/>
            <a:ext cx="2874599" cy="2847769"/>
          </a:xfrm>
          <a:prstGeom prst="rect">
            <a:avLst/>
          </a:prstGeom>
        </p:spPr>
      </p:pic>
      <p:sp>
        <p:nvSpPr>
          <p:cNvPr id="6" name="TextBox 5">
            <a:extLst>
              <a:ext uri="{FF2B5EF4-FFF2-40B4-BE49-F238E27FC236}">
                <a16:creationId xmlns:a16="http://schemas.microsoft.com/office/drawing/2014/main" id="{8A45A68A-DC27-426D-8230-A095352A8E32}"/>
              </a:ext>
            </a:extLst>
          </p:cNvPr>
          <p:cNvSpPr txBox="1"/>
          <p:nvPr/>
        </p:nvSpPr>
        <p:spPr>
          <a:xfrm rot="1953052">
            <a:off x="8421010" y="9908941"/>
            <a:ext cx="3692433" cy="230832"/>
          </a:xfrm>
          <a:prstGeom prst="rect">
            <a:avLst/>
          </a:prstGeom>
          <a:noFill/>
        </p:spPr>
        <p:txBody>
          <a:bodyPr wrap="square" rtlCol="0">
            <a:spAutoFit/>
          </a:bodyPr>
          <a:lstStyle/>
          <a:p>
            <a:r>
              <a:rPr lang="en-US" sz="900">
                <a:hlinkClick r:id="rId3" tooltip="http://www.freedomrequireswings.com/2013/12/a-different-perspective-interview-with.html"/>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868977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1077-829D-4675-8A30-DE014E53A114}"/>
              </a:ext>
            </a:extLst>
          </p:cNvPr>
          <p:cNvSpPr>
            <a:spLocks noGrp="1"/>
          </p:cNvSpPr>
          <p:nvPr>
            <p:ph type="title"/>
          </p:nvPr>
        </p:nvSpPr>
        <p:spPr/>
        <p:txBody>
          <a:bodyPr/>
          <a:lstStyle/>
          <a:p>
            <a:r>
              <a:rPr lang="en-US" dirty="0"/>
              <a:t>The Tools</a:t>
            </a:r>
          </a:p>
        </p:txBody>
      </p:sp>
      <p:sp>
        <p:nvSpPr>
          <p:cNvPr id="3" name="Content Placeholder 2">
            <a:extLst>
              <a:ext uri="{FF2B5EF4-FFF2-40B4-BE49-F238E27FC236}">
                <a16:creationId xmlns:a16="http://schemas.microsoft.com/office/drawing/2014/main" id="{3DD51F4D-E63F-4FC2-8AF6-D3D55B8D0A07}"/>
              </a:ext>
            </a:extLst>
          </p:cNvPr>
          <p:cNvSpPr>
            <a:spLocks noGrp="1"/>
          </p:cNvSpPr>
          <p:nvPr>
            <p:ph idx="1"/>
          </p:nvPr>
        </p:nvSpPr>
        <p:spPr>
          <a:xfrm>
            <a:off x="1154954" y="2567989"/>
            <a:ext cx="9764580" cy="3416300"/>
          </a:xfrm>
        </p:spPr>
        <p:txBody>
          <a:bodyPr>
            <a:normAutofit lnSpcReduction="10000"/>
          </a:bodyPr>
          <a:lstStyle/>
          <a:p>
            <a:pPr lvl="0">
              <a:buClr>
                <a:srgbClr val="B31166"/>
              </a:buClr>
            </a:pPr>
            <a:r>
              <a:rPr lang="en-US" sz="2000" dirty="0">
                <a:solidFill>
                  <a:prstClr val="black">
                    <a:lumMod val="75000"/>
                    <a:lumOff val="25000"/>
                  </a:prstClr>
                </a:solidFill>
                <a:latin typeface="Georgia" panose="02040502050405020303" pitchFamily="18" charset="0"/>
              </a:rPr>
              <a:t>What do we do about showings? (If you can still conduct in person showings?)</a:t>
            </a:r>
          </a:p>
          <a:p>
            <a:pPr lvl="0">
              <a:buClr>
                <a:srgbClr val="B31166"/>
              </a:buClr>
            </a:pPr>
            <a:endParaRPr lang="en-US" sz="2000" dirty="0">
              <a:solidFill>
                <a:prstClr val="black">
                  <a:lumMod val="75000"/>
                  <a:lumOff val="25000"/>
                </a:prstClr>
              </a:solidFill>
              <a:latin typeface="Georgia" panose="02040502050405020303" pitchFamily="18" charset="0"/>
            </a:endParaRPr>
          </a:p>
          <a:p>
            <a:pPr lvl="0">
              <a:buClr>
                <a:srgbClr val="B31166"/>
              </a:buClr>
            </a:pPr>
            <a:r>
              <a:rPr lang="en-US" sz="2000" dirty="0">
                <a:solidFill>
                  <a:prstClr val="black">
                    <a:lumMod val="75000"/>
                    <a:lumOff val="25000"/>
                  </a:prstClr>
                </a:solidFill>
                <a:latin typeface="Georgia" panose="02040502050405020303" pitchFamily="18" charset="0"/>
              </a:rPr>
              <a:t>Should we cancel Open Houses? Yes and No</a:t>
            </a:r>
          </a:p>
          <a:p>
            <a:pPr marL="800100" lvl="2">
              <a:lnSpc>
                <a:spcPct val="150000"/>
              </a:lnSpc>
              <a:spcBef>
                <a:spcPts val="0"/>
              </a:spcBef>
            </a:pPr>
            <a:r>
              <a:rPr lang="en-US" sz="2000" dirty="0" err="1">
                <a:latin typeface="Georgia" panose="02040502050405020303" pitchFamily="18" charset="0"/>
                <a:ea typeface="Calibri" panose="020F0502020204030204" pitchFamily="34" charset="0"/>
              </a:rPr>
              <a:t>Paradym</a:t>
            </a:r>
            <a:endParaRPr lang="en-US" sz="2000" dirty="0">
              <a:latin typeface="Georgia" panose="02040502050405020303" pitchFamily="18" charset="0"/>
              <a:ea typeface="Calibri" panose="020F0502020204030204" pitchFamily="34" charset="0"/>
            </a:endParaRPr>
          </a:p>
          <a:p>
            <a:pPr marL="800100" lvl="2">
              <a:lnSpc>
                <a:spcPct val="150000"/>
              </a:lnSpc>
              <a:spcBef>
                <a:spcPts val="0"/>
              </a:spcBef>
            </a:pPr>
            <a:r>
              <a:rPr lang="en-US" sz="2000" dirty="0">
                <a:latin typeface="Georgia" panose="02040502050405020303" pitchFamily="18" charset="0"/>
                <a:ea typeface="Calibri" panose="020F0502020204030204" pitchFamily="34" charset="0"/>
              </a:rPr>
              <a:t>Matterport</a:t>
            </a:r>
          </a:p>
          <a:p>
            <a:pPr marL="800100" lvl="2">
              <a:lnSpc>
                <a:spcPct val="150000"/>
              </a:lnSpc>
              <a:spcBef>
                <a:spcPts val="0"/>
              </a:spcBef>
            </a:pPr>
            <a:r>
              <a:rPr lang="en-US" sz="2000" dirty="0">
                <a:latin typeface="Georgia" panose="02040502050405020303" pitchFamily="18" charset="0"/>
                <a:ea typeface="Calibri" panose="020F0502020204030204" pitchFamily="34" charset="0"/>
              </a:rPr>
              <a:t>Facebook Live</a:t>
            </a:r>
          </a:p>
          <a:p>
            <a:pPr marL="800100" lvl="2">
              <a:lnSpc>
                <a:spcPct val="150000"/>
              </a:lnSpc>
              <a:spcBef>
                <a:spcPts val="0"/>
              </a:spcBef>
            </a:pPr>
            <a:r>
              <a:rPr lang="en-US" sz="2000" dirty="0">
                <a:latin typeface="Georgia" panose="02040502050405020303" pitchFamily="18" charset="0"/>
                <a:ea typeface="Calibri" panose="020F0502020204030204" pitchFamily="34" charset="0"/>
              </a:rPr>
              <a:t>Vimeo</a:t>
            </a:r>
          </a:p>
          <a:p>
            <a:pPr marL="800100" lvl="2">
              <a:lnSpc>
                <a:spcPct val="150000"/>
              </a:lnSpc>
              <a:spcBef>
                <a:spcPts val="0"/>
              </a:spcBef>
            </a:pPr>
            <a:r>
              <a:rPr lang="en-US" sz="2000" dirty="0" err="1">
                <a:latin typeface="Georgia" panose="02040502050405020303" pitchFamily="18" charset="0"/>
                <a:ea typeface="Calibri" panose="020F0502020204030204" pitchFamily="34" charset="0"/>
              </a:rPr>
              <a:t>Youtube</a:t>
            </a:r>
            <a:endParaRPr lang="en-US" sz="2000" dirty="0">
              <a:latin typeface="Georgia" panose="02040502050405020303" pitchFamily="18"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1A938BA6-4518-49BF-A55D-B75B8F5FB58A}"/>
              </a:ext>
            </a:extLst>
          </p:cNvPr>
          <p:cNvPicPr>
            <a:picLocks noChangeAspect="1"/>
          </p:cNvPicPr>
          <p:nvPr/>
        </p:nvPicPr>
        <p:blipFill>
          <a:blip r:embed="rId2"/>
          <a:stretch>
            <a:fillRect/>
          </a:stretch>
        </p:blipFill>
        <p:spPr>
          <a:xfrm>
            <a:off x="6647270" y="3429000"/>
            <a:ext cx="4389776" cy="2895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8915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96B39-5976-4329-8839-C2F13D58F4A3}"/>
              </a:ext>
            </a:extLst>
          </p:cNvPr>
          <p:cNvSpPr>
            <a:spLocks noGrp="1"/>
          </p:cNvSpPr>
          <p:nvPr>
            <p:ph type="title"/>
          </p:nvPr>
        </p:nvSpPr>
        <p:spPr/>
        <p:txBody>
          <a:bodyPr/>
          <a:lstStyle/>
          <a:p>
            <a:r>
              <a:rPr lang="en-US" dirty="0">
                <a:latin typeface="Georgia" panose="02040502050405020303" pitchFamily="18" charset="0"/>
              </a:rPr>
              <a:t>SOME RESOURCES BESIDES NAR</a:t>
            </a:r>
          </a:p>
        </p:txBody>
      </p:sp>
      <p:sp>
        <p:nvSpPr>
          <p:cNvPr id="3" name="Content Placeholder 2">
            <a:extLst>
              <a:ext uri="{FF2B5EF4-FFF2-40B4-BE49-F238E27FC236}">
                <a16:creationId xmlns:a16="http://schemas.microsoft.com/office/drawing/2014/main" id="{A09BC338-19FF-45A6-A26A-BB4477E71E0F}"/>
              </a:ext>
            </a:extLst>
          </p:cNvPr>
          <p:cNvSpPr>
            <a:spLocks noGrp="1"/>
          </p:cNvSpPr>
          <p:nvPr>
            <p:ph idx="1"/>
          </p:nvPr>
        </p:nvSpPr>
        <p:spPr>
          <a:xfrm>
            <a:off x="1154954" y="2603500"/>
            <a:ext cx="8825659" cy="3744034"/>
          </a:xfrm>
        </p:spPr>
        <p:txBody>
          <a:bodyPr>
            <a:normAutofit/>
          </a:bodyPr>
          <a:lstStyle/>
          <a:p>
            <a:r>
              <a:rPr lang="en-US" dirty="0"/>
              <a:t>T3 Sixty –</a:t>
            </a:r>
          </a:p>
          <a:p>
            <a:pPr lvl="1"/>
            <a:r>
              <a:rPr lang="en-US" b="1" u="sng" dirty="0">
                <a:solidFill>
                  <a:schemeClr val="tx1"/>
                </a:solidFill>
                <a:hlinkClick r:id="rId3">
                  <a:extLst>
                    <a:ext uri="{A12FA001-AC4F-418D-AE19-62706E023703}">
                      <ahyp:hlinkClr xmlns:ahyp="http://schemas.microsoft.com/office/drawing/2018/hyperlinkcolor" val="tx"/>
                    </a:ext>
                  </a:extLst>
                </a:hlinkClick>
              </a:rPr>
              <a:t>T</a:t>
            </a:r>
            <a:r>
              <a:rPr lang="en-US" b="1" u="sng" dirty="0">
                <a:solidFill>
                  <a:schemeClr val="tx1"/>
                </a:solidFill>
              </a:rPr>
              <a:t>actical Tuesdays</a:t>
            </a:r>
          </a:p>
          <a:p>
            <a:pPr lvl="1"/>
            <a:r>
              <a:rPr lang="en-US" b="1" u="sng" dirty="0">
                <a:solidFill>
                  <a:schemeClr val="tx1"/>
                </a:solidFill>
              </a:rPr>
              <a:t>Fireside Fridays</a:t>
            </a:r>
            <a:endParaRPr lang="en-US" u="sng" dirty="0">
              <a:solidFill>
                <a:schemeClr val="tx1"/>
              </a:solidFill>
            </a:endParaRPr>
          </a:p>
          <a:p>
            <a:endParaRPr lang="en-US" dirty="0"/>
          </a:p>
          <a:p>
            <a:r>
              <a:rPr lang="en-US" dirty="0" err="1"/>
              <a:t>RISMedia</a:t>
            </a:r>
            <a:r>
              <a:rPr lang="en-US" dirty="0"/>
              <a:t> -	</a:t>
            </a:r>
          </a:p>
          <a:p>
            <a:pPr lvl="1"/>
            <a:r>
              <a:rPr lang="en-US" b="1" dirty="0">
                <a:solidFill>
                  <a:schemeClr val="tx1"/>
                </a:solidFill>
                <a:hlinkClick r:id="rId4">
                  <a:extLst>
                    <a:ext uri="{A12FA001-AC4F-418D-AE19-62706E023703}">
                      <ahyp:hlinkClr xmlns:ahyp="http://schemas.microsoft.com/office/drawing/2018/hyperlinkcolor" val="tx"/>
                    </a:ext>
                  </a:extLst>
                </a:hlinkClick>
              </a:rPr>
              <a:t>Strategies for Handling Objections and Consumer Concerns</a:t>
            </a:r>
            <a:endParaRPr lang="en-US" b="1" dirty="0">
              <a:solidFill>
                <a:schemeClr val="tx1"/>
              </a:solidFill>
            </a:endParaRPr>
          </a:p>
          <a:p>
            <a:pPr lvl="2"/>
            <a:r>
              <a:rPr lang="en-US" b="1" dirty="0"/>
              <a:t>Keep the long game in mind.</a:t>
            </a:r>
          </a:p>
          <a:p>
            <a:pPr lvl="2"/>
            <a:r>
              <a:rPr lang="en-US" b="1" dirty="0"/>
              <a:t>Focus on the positive.</a:t>
            </a:r>
          </a:p>
          <a:p>
            <a:pPr lvl="2"/>
            <a:r>
              <a:rPr lang="en-US" b="1" dirty="0"/>
              <a:t>Leverage technology. </a:t>
            </a:r>
          </a:p>
          <a:p>
            <a:pPr lvl="2"/>
            <a:r>
              <a:rPr lang="en-US" b="1" dirty="0"/>
              <a:t>Don’t ignore the truth.</a:t>
            </a:r>
          </a:p>
        </p:txBody>
      </p:sp>
    </p:spTree>
    <p:extLst>
      <p:ext uri="{BB962C8B-B14F-4D97-AF65-F5344CB8AC3E}">
        <p14:creationId xmlns:p14="http://schemas.microsoft.com/office/powerpoint/2010/main" val="4022592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80516-E4C8-4698-96CF-695DDA2E3E20}"/>
              </a:ext>
            </a:extLst>
          </p:cNvPr>
          <p:cNvSpPr>
            <a:spLocks noGrp="1"/>
          </p:cNvSpPr>
          <p:nvPr>
            <p:ph type="ctrTitle"/>
          </p:nvPr>
        </p:nvSpPr>
        <p:spPr/>
        <p:txBody>
          <a:bodyPr/>
          <a:lstStyle/>
          <a:p>
            <a:br>
              <a:rPr lang="en-US" dirty="0">
                <a:latin typeface="Georgia" panose="02040502050405020303" pitchFamily="18" charset="0"/>
              </a:rPr>
            </a:br>
            <a:br>
              <a:rPr lang="en-US" dirty="0">
                <a:latin typeface="Georgia" panose="02040502050405020303" pitchFamily="18" charset="0"/>
              </a:rPr>
            </a:br>
            <a:br>
              <a:rPr lang="en-US" dirty="0">
                <a:latin typeface="Georgia" panose="02040502050405020303" pitchFamily="18" charset="0"/>
              </a:rPr>
            </a:br>
            <a:br>
              <a:rPr lang="en-US" dirty="0">
                <a:latin typeface="Georgia" panose="02040502050405020303" pitchFamily="18" charset="0"/>
              </a:rPr>
            </a:br>
            <a:br>
              <a:rPr lang="en-US" dirty="0">
                <a:latin typeface="Georgia" panose="02040502050405020303" pitchFamily="18" charset="0"/>
              </a:rPr>
            </a:br>
            <a:br>
              <a:rPr lang="en-US" dirty="0">
                <a:latin typeface="Georgia" panose="02040502050405020303" pitchFamily="18" charset="0"/>
              </a:rPr>
            </a:br>
            <a:br>
              <a:rPr lang="en-US" dirty="0">
                <a:latin typeface="Georgia" panose="02040502050405020303" pitchFamily="18" charset="0"/>
              </a:rPr>
            </a:br>
            <a:br>
              <a:rPr lang="en-US" dirty="0">
                <a:latin typeface="Georgia" panose="02040502050405020303" pitchFamily="18" charset="0"/>
              </a:rPr>
            </a:br>
            <a:r>
              <a:rPr lang="en-US" dirty="0">
                <a:latin typeface="Georgia" panose="02040502050405020303" pitchFamily="18" charset="0"/>
              </a:rPr>
              <a:t>Contract Strategies</a:t>
            </a:r>
            <a:endParaRPr lang="en-US" dirty="0"/>
          </a:p>
        </p:txBody>
      </p:sp>
      <p:sp>
        <p:nvSpPr>
          <p:cNvPr id="3" name="Subtitle 2">
            <a:extLst>
              <a:ext uri="{FF2B5EF4-FFF2-40B4-BE49-F238E27FC236}">
                <a16:creationId xmlns:a16="http://schemas.microsoft.com/office/drawing/2014/main" id="{F5DE387A-410B-418C-A5DB-4B4B8223372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85603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B46DC-6558-42F3-B762-442192743E3D}"/>
              </a:ext>
            </a:extLst>
          </p:cNvPr>
          <p:cNvSpPr>
            <a:spLocks noGrp="1"/>
          </p:cNvSpPr>
          <p:nvPr>
            <p:ph type="title"/>
          </p:nvPr>
        </p:nvSpPr>
        <p:spPr/>
        <p:txBody>
          <a:bodyPr/>
          <a:lstStyle/>
          <a:p>
            <a:r>
              <a:rPr lang="en-US" dirty="0">
                <a:latin typeface="Georgia" panose="02040502050405020303" pitchFamily="18" charset="0"/>
              </a:rPr>
              <a:t>Use COVID-19 Addendums</a:t>
            </a:r>
          </a:p>
        </p:txBody>
      </p:sp>
      <p:sp>
        <p:nvSpPr>
          <p:cNvPr id="3" name="Content Placeholder 2">
            <a:extLst>
              <a:ext uri="{FF2B5EF4-FFF2-40B4-BE49-F238E27FC236}">
                <a16:creationId xmlns:a16="http://schemas.microsoft.com/office/drawing/2014/main" id="{A2AE8310-D2BD-4D36-8145-608A8CEC6703}"/>
              </a:ext>
            </a:extLst>
          </p:cNvPr>
          <p:cNvSpPr>
            <a:spLocks noGrp="1"/>
          </p:cNvSpPr>
          <p:nvPr>
            <p:ph idx="1"/>
          </p:nvPr>
        </p:nvSpPr>
        <p:spPr/>
        <p:txBody>
          <a:bodyPr>
            <a:normAutofit/>
          </a:bodyPr>
          <a:lstStyle/>
          <a:p>
            <a:r>
              <a:rPr lang="en-US" sz="3200" dirty="0">
                <a:latin typeface="Georgia" panose="02040502050405020303" pitchFamily="18" charset="0"/>
              </a:rPr>
              <a:t>Associations, state and local</a:t>
            </a:r>
          </a:p>
          <a:p>
            <a:r>
              <a:rPr lang="en-US" sz="3200" dirty="0">
                <a:latin typeface="Georgia" panose="02040502050405020303" pitchFamily="18" charset="0"/>
              </a:rPr>
              <a:t>Multiple Listing Services</a:t>
            </a:r>
          </a:p>
          <a:p>
            <a:r>
              <a:rPr lang="en-US" sz="3200" dirty="0">
                <a:latin typeface="Georgia" panose="02040502050405020303" pitchFamily="18" charset="0"/>
              </a:rPr>
              <a:t>Your Brokerage Firms</a:t>
            </a:r>
          </a:p>
          <a:p>
            <a:r>
              <a:rPr lang="en-US" sz="3200" dirty="0">
                <a:latin typeface="Georgia" panose="02040502050405020303" pitchFamily="18" charset="0"/>
              </a:rPr>
              <a:t>Attorneys/Settlement Agents</a:t>
            </a:r>
          </a:p>
          <a:p>
            <a:r>
              <a:rPr lang="en-US" sz="3200" dirty="0">
                <a:latin typeface="Georgia" panose="02040502050405020303" pitchFamily="18" charset="0"/>
              </a:rPr>
              <a:t>Lenders, if applicable</a:t>
            </a:r>
          </a:p>
        </p:txBody>
      </p:sp>
      <p:sp>
        <p:nvSpPr>
          <p:cNvPr id="5" name="TextBox 4">
            <a:extLst>
              <a:ext uri="{FF2B5EF4-FFF2-40B4-BE49-F238E27FC236}">
                <a16:creationId xmlns:a16="http://schemas.microsoft.com/office/drawing/2014/main" id="{4B465090-02CF-4309-A2D0-21C2900E090F}"/>
              </a:ext>
            </a:extLst>
          </p:cNvPr>
          <p:cNvSpPr txBox="1"/>
          <p:nvPr/>
        </p:nvSpPr>
        <p:spPr>
          <a:xfrm>
            <a:off x="8806710" y="5460108"/>
            <a:ext cx="1612900" cy="507831"/>
          </a:xfrm>
          <a:prstGeom prst="rect">
            <a:avLst/>
          </a:prstGeom>
          <a:noFill/>
        </p:spPr>
        <p:txBody>
          <a:bodyPr wrap="square" rtlCol="0">
            <a:spAutoFit/>
          </a:bodyPr>
          <a:lstStyle/>
          <a:p>
            <a:pPr algn="r"/>
            <a:r>
              <a:rPr lang="en-US" sz="900" dirty="0">
                <a:hlinkClick r:id="rId3" tooltip="http://lifebreathpresent.com/2015/02/step-two-players/"/>
              </a:rPr>
              <a:t>This Photo</a:t>
            </a:r>
            <a:r>
              <a:rPr lang="en-US" sz="900" dirty="0"/>
              <a:t> by Unknown Author is licensed under </a:t>
            </a:r>
            <a:r>
              <a:rPr lang="en-US" sz="900" dirty="0">
                <a:hlinkClick r:id="rId4" tooltip="https://creativecommons.org/licenses/by/3.0/"/>
              </a:rPr>
              <a:t>CC BY</a:t>
            </a:r>
            <a:endParaRPr lang="en-US" sz="900" dirty="0"/>
          </a:p>
        </p:txBody>
      </p:sp>
      <p:pic>
        <p:nvPicPr>
          <p:cNvPr id="1026" name="Picture 2" descr="https://www.nar.realtor/sites/default/files/images/logos/NAR/office_R_blue.png">
            <a:extLst>
              <a:ext uri="{FF2B5EF4-FFF2-40B4-BE49-F238E27FC236}">
                <a16:creationId xmlns:a16="http://schemas.microsoft.com/office/drawing/2014/main" id="{BB882F5D-16EB-4285-BE0D-CC2D21966B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8109" y="1680632"/>
            <a:ext cx="4286250" cy="47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295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95787-C935-4194-8C40-007053F43475}"/>
              </a:ext>
            </a:extLst>
          </p:cNvPr>
          <p:cNvSpPr>
            <a:spLocks noGrp="1"/>
          </p:cNvSpPr>
          <p:nvPr>
            <p:ph type="ctrTitle"/>
          </p:nvPr>
        </p:nvSpPr>
        <p:spPr/>
        <p:txBody>
          <a:bodyPr/>
          <a:lstStyle/>
          <a:p>
            <a:br>
              <a:rPr lang="en-US" dirty="0">
                <a:latin typeface="Georgia" panose="02040502050405020303" pitchFamily="18" charset="0"/>
              </a:rPr>
            </a:br>
            <a:br>
              <a:rPr lang="en-US" dirty="0">
                <a:latin typeface="Georgia" panose="02040502050405020303" pitchFamily="18" charset="0"/>
              </a:rPr>
            </a:br>
            <a:br>
              <a:rPr lang="en-US" dirty="0">
                <a:latin typeface="Georgia" panose="02040502050405020303" pitchFamily="18" charset="0"/>
              </a:rPr>
            </a:br>
            <a:br>
              <a:rPr lang="en-US" dirty="0">
                <a:latin typeface="Georgia" panose="02040502050405020303" pitchFamily="18" charset="0"/>
              </a:rPr>
            </a:br>
            <a:br>
              <a:rPr lang="en-US" dirty="0">
                <a:latin typeface="Georgia" panose="02040502050405020303" pitchFamily="18" charset="0"/>
              </a:rPr>
            </a:br>
            <a:br>
              <a:rPr lang="en-US" dirty="0">
                <a:latin typeface="Georgia" panose="02040502050405020303" pitchFamily="18" charset="0"/>
              </a:rPr>
            </a:br>
            <a:br>
              <a:rPr lang="en-US" dirty="0">
                <a:latin typeface="Georgia" panose="02040502050405020303" pitchFamily="18" charset="0"/>
              </a:rPr>
            </a:br>
            <a:br>
              <a:rPr lang="en-US" dirty="0">
                <a:latin typeface="Georgia" panose="02040502050405020303" pitchFamily="18" charset="0"/>
              </a:rPr>
            </a:br>
            <a:r>
              <a:rPr lang="en-US" dirty="0">
                <a:latin typeface="Georgia" panose="02040502050405020303" pitchFamily="18" charset="0"/>
              </a:rPr>
              <a:t>Sphere of Influence Contact</a:t>
            </a:r>
            <a:endParaRPr lang="en-US" dirty="0"/>
          </a:p>
        </p:txBody>
      </p:sp>
      <p:sp>
        <p:nvSpPr>
          <p:cNvPr id="3" name="Subtitle 2">
            <a:extLst>
              <a:ext uri="{FF2B5EF4-FFF2-40B4-BE49-F238E27FC236}">
                <a16:creationId xmlns:a16="http://schemas.microsoft.com/office/drawing/2014/main" id="{8FA8FCD5-BC72-4F39-94A3-9768F56AC41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45699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8222C-946A-4CDC-B17D-8DDD30DEC5F6}"/>
              </a:ext>
            </a:extLst>
          </p:cNvPr>
          <p:cNvSpPr>
            <a:spLocks noGrp="1"/>
          </p:cNvSpPr>
          <p:nvPr>
            <p:ph type="title"/>
          </p:nvPr>
        </p:nvSpPr>
        <p:spPr/>
        <p:txBody>
          <a:bodyPr/>
          <a:lstStyle/>
          <a:p>
            <a:r>
              <a:rPr lang="en-US" sz="3200" dirty="0">
                <a:latin typeface="Georgia" panose="02040502050405020303" pitchFamily="18" charset="0"/>
              </a:rPr>
              <a:t>You Have to Encourage Agents to Stay Engaged</a:t>
            </a:r>
          </a:p>
        </p:txBody>
      </p:sp>
      <p:sp>
        <p:nvSpPr>
          <p:cNvPr id="3" name="Content Placeholder 2">
            <a:extLst>
              <a:ext uri="{FF2B5EF4-FFF2-40B4-BE49-F238E27FC236}">
                <a16:creationId xmlns:a16="http://schemas.microsoft.com/office/drawing/2014/main" id="{88327F1F-0DF7-48DC-BF6D-0C0F4884D659}"/>
              </a:ext>
            </a:extLst>
          </p:cNvPr>
          <p:cNvSpPr>
            <a:spLocks noGrp="1"/>
          </p:cNvSpPr>
          <p:nvPr>
            <p:ph idx="1"/>
          </p:nvPr>
        </p:nvSpPr>
        <p:spPr>
          <a:xfrm>
            <a:off x="222375" y="2068497"/>
            <a:ext cx="10626569" cy="4789503"/>
          </a:xfrm>
        </p:spPr>
        <p:txBody>
          <a:bodyPr>
            <a:normAutofit/>
          </a:bodyPr>
          <a:lstStyle/>
          <a:p>
            <a:r>
              <a:rPr lang="en-US" dirty="0">
                <a:latin typeface="Georgia" panose="02040502050405020303" pitchFamily="18" charset="0"/>
              </a:rPr>
              <a:t>Social Media	</a:t>
            </a:r>
          </a:p>
          <a:p>
            <a:endParaRPr lang="en-US" dirty="0">
              <a:latin typeface="Georgia" panose="02040502050405020303" pitchFamily="18" charset="0"/>
            </a:endParaRPr>
          </a:p>
        </p:txBody>
      </p:sp>
      <p:pic>
        <p:nvPicPr>
          <p:cNvPr id="5" name="Picture 4" descr="A close up of a sign&#10;&#10;Description automatically generated">
            <a:extLst>
              <a:ext uri="{FF2B5EF4-FFF2-40B4-BE49-F238E27FC236}">
                <a16:creationId xmlns:a16="http://schemas.microsoft.com/office/drawing/2014/main" id="{DE03B131-6108-4467-897D-EE805754F6B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623403" y="2275887"/>
            <a:ext cx="2499412" cy="1409668"/>
          </a:xfrm>
          <a:prstGeom prst="rect">
            <a:avLst/>
          </a:prstGeom>
        </p:spPr>
      </p:pic>
      <p:sp>
        <p:nvSpPr>
          <p:cNvPr id="7" name="TextBox 6">
            <a:extLst>
              <a:ext uri="{FF2B5EF4-FFF2-40B4-BE49-F238E27FC236}">
                <a16:creationId xmlns:a16="http://schemas.microsoft.com/office/drawing/2014/main" id="{BF66D384-3CCA-4A84-BAF3-C0D257CFF75D}"/>
              </a:ext>
            </a:extLst>
          </p:cNvPr>
          <p:cNvSpPr txBox="1"/>
          <p:nvPr/>
        </p:nvSpPr>
        <p:spPr>
          <a:xfrm>
            <a:off x="8770070" y="6523349"/>
            <a:ext cx="3421930" cy="230832"/>
          </a:xfrm>
          <a:prstGeom prst="rect">
            <a:avLst/>
          </a:prstGeom>
          <a:noFill/>
        </p:spPr>
        <p:txBody>
          <a:bodyPr wrap="square" rtlCol="0">
            <a:spAutoFit/>
          </a:bodyPr>
          <a:lstStyle/>
          <a:p>
            <a:r>
              <a:rPr lang="en-US" sz="900" dirty="0">
                <a:hlinkClick r:id="rId3" tooltip="http://nancynwilson.com/social-media-marketing/"/>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124831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8222C-946A-4CDC-B17D-8DDD30DEC5F6}"/>
              </a:ext>
            </a:extLst>
          </p:cNvPr>
          <p:cNvSpPr>
            <a:spLocks noGrp="1"/>
          </p:cNvSpPr>
          <p:nvPr>
            <p:ph type="title"/>
          </p:nvPr>
        </p:nvSpPr>
        <p:spPr/>
        <p:txBody>
          <a:bodyPr/>
          <a:lstStyle/>
          <a:p>
            <a:r>
              <a:rPr lang="en-US" sz="3200" dirty="0">
                <a:latin typeface="Georgia" panose="02040502050405020303" pitchFamily="18" charset="0"/>
              </a:rPr>
              <a:t>You Have to Encourage Agents to Stay Engaged</a:t>
            </a:r>
          </a:p>
        </p:txBody>
      </p:sp>
      <p:sp>
        <p:nvSpPr>
          <p:cNvPr id="3" name="Content Placeholder 2">
            <a:extLst>
              <a:ext uri="{FF2B5EF4-FFF2-40B4-BE49-F238E27FC236}">
                <a16:creationId xmlns:a16="http://schemas.microsoft.com/office/drawing/2014/main" id="{88327F1F-0DF7-48DC-BF6D-0C0F4884D659}"/>
              </a:ext>
            </a:extLst>
          </p:cNvPr>
          <p:cNvSpPr>
            <a:spLocks noGrp="1"/>
          </p:cNvSpPr>
          <p:nvPr>
            <p:ph idx="1"/>
          </p:nvPr>
        </p:nvSpPr>
        <p:spPr>
          <a:xfrm>
            <a:off x="222375" y="2068497"/>
            <a:ext cx="10626569" cy="4789503"/>
          </a:xfrm>
        </p:spPr>
        <p:txBody>
          <a:bodyPr>
            <a:normAutofit/>
          </a:bodyPr>
          <a:lstStyle/>
          <a:p>
            <a:r>
              <a:rPr lang="en-US" dirty="0">
                <a:latin typeface="Georgia" panose="02040502050405020303" pitchFamily="18" charset="0"/>
              </a:rPr>
              <a:t>Social Media	</a:t>
            </a:r>
          </a:p>
          <a:p>
            <a:pPr lvl="1"/>
            <a:r>
              <a:rPr lang="en-US" dirty="0">
                <a:latin typeface="Georgia" panose="02040502050405020303" pitchFamily="18" charset="0"/>
              </a:rPr>
              <a:t>Be USEFUL and HELPFUL, not hit them over the head </a:t>
            </a:r>
            <a:r>
              <a:rPr lang="en-US" dirty="0" err="1">
                <a:latin typeface="Georgia" panose="02040502050405020303" pitchFamily="18" charset="0"/>
              </a:rPr>
              <a:t>salespersony</a:t>
            </a:r>
            <a:endParaRPr lang="en-US" dirty="0">
              <a:latin typeface="Georgia" panose="02040502050405020303" pitchFamily="18" charset="0"/>
            </a:endParaRPr>
          </a:p>
          <a:p>
            <a:pPr lvl="1"/>
            <a:r>
              <a:rPr lang="en-US" dirty="0">
                <a:latin typeface="Georgia" panose="02040502050405020303" pitchFamily="18" charset="0"/>
              </a:rPr>
              <a:t>Encourage </a:t>
            </a:r>
            <a:r>
              <a:rPr lang="en-US" dirty="0">
                <a:solidFill>
                  <a:schemeClr val="accent2"/>
                </a:solidFill>
                <a:latin typeface="Georgia" panose="02040502050405020303" pitchFamily="18" charset="0"/>
              </a:rPr>
              <a:t>good</a:t>
            </a:r>
            <a:r>
              <a:rPr lang="en-US" dirty="0">
                <a:latin typeface="Georgia" panose="02040502050405020303" pitchFamily="18" charset="0"/>
              </a:rPr>
              <a:t> Social Behavior, though FUN is important</a:t>
            </a:r>
          </a:p>
          <a:p>
            <a:endParaRPr lang="en-US" dirty="0">
              <a:latin typeface="Georgia" panose="02040502050405020303" pitchFamily="18" charset="0"/>
            </a:endParaRPr>
          </a:p>
        </p:txBody>
      </p:sp>
    </p:spTree>
    <p:extLst>
      <p:ext uri="{BB962C8B-B14F-4D97-AF65-F5344CB8AC3E}">
        <p14:creationId xmlns:p14="http://schemas.microsoft.com/office/powerpoint/2010/main" val="502252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23168" y="139408"/>
            <a:ext cx="8821677" cy="65171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ubtitle 2"/>
          <p:cNvSpPr>
            <a:spLocks noGrp="1"/>
          </p:cNvSpPr>
          <p:nvPr>
            <p:ph type="subTitle" idx="1"/>
          </p:nvPr>
        </p:nvSpPr>
        <p:spPr>
          <a:xfrm>
            <a:off x="1623168" y="4581256"/>
            <a:ext cx="8825658" cy="861420"/>
          </a:xfrm>
        </p:spPr>
        <p:txBody>
          <a:bodyPr>
            <a:normAutofit fontScale="92500" lnSpcReduction="20000"/>
          </a:bodyPr>
          <a:lstStyle/>
          <a:p>
            <a:pPr algn="ctr"/>
            <a:r>
              <a:rPr lang="en-US" b="1" dirty="0">
                <a:solidFill>
                  <a:schemeClr val="tx1"/>
                </a:solidFill>
              </a:rPr>
              <a:t>Webinar site:</a:t>
            </a:r>
          </a:p>
          <a:p>
            <a:pPr algn="ctr"/>
            <a:r>
              <a:rPr lang="en-US" b="1" dirty="0">
                <a:solidFill>
                  <a:schemeClr val="bg2"/>
                </a:solidFill>
              </a:rPr>
              <a:t>Nar.realtor/cffw/</a:t>
            </a:r>
            <a:r>
              <a:rPr lang="en-US" b="1" dirty="0" err="1">
                <a:solidFill>
                  <a:schemeClr val="bg2"/>
                </a:solidFill>
              </a:rPr>
              <a:t>webinarS</a:t>
            </a:r>
            <a:endParaRPr lang="en-US" b="1" dirty="0">
              <a:solidFill>
                <a:schemeClr val="bg2"/>
              </a:solidFill>
            </a:endParaRPr>
          </a:p>
        </p:txBody>
      </p:sp>
    </p:spTree>
    <p:extLst>
      <p:ext uri="{BB962C8B-B14F-4D97-AF65-F5344CB8AC3E}">
        <p14:creationId xmlns:p14="http://schemas.microsoft.com/office/powerpoint/2010/main" val="2147071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8222C-946A-4CDC-B17D-8DDD30DEC5F6}"/>
              </a:ext>
            </a:extLst>
          </p:cNvPr>
          <p:cNvSpPr>
            <a:spLocks noGrp="1"/>
          </p:cNvSpPr>
          <p:nvPr>
            <p:ph type="title"/>
          </p:nvPr>
        </p:nvSpPr>
        <p:spPr/>
        <p:txBody>
          <a:bodyPr/>
          <a:lstStyle/>
          <a:p>
            <a:r>
              <a:rPr lang="en-US" sz="3200" dirty="0">
                <a:latin typeface="Georgia" panose="02040502050405020303" pitchFamily="18" charset="0"/>
              </a:rPr>
              <a:t>You Have to Encourage Agents to Stay Engaged</a:t>
            </a:r>
          </a:p>
        </p:txBody>
      </p:sp>
      <p:sp>
        <p:nvSpPr>
          <p:cNvPr id="3" name="Content Placeholder 2">
            <a:extLst>
              <a:ext uri="{FF2B5EF4-FFF2-40B4-BE49-F238E27FC236}">
                <a16:creationId xmlns:a16="http://schemas.microsoft.com/office/drawing/2014/main" id="{88327F1F-0DF7-48DC-BF6D-0C0F4884D659}"/>
              </a:ext>
            </a:extLst>
          </p:cNvPr>
          <p:cNvSpPr>
            <a:spLocks noGrp="1"/>
          </p:cNvSpPr>
          <p:nvPr>
            <p:ph idx="1"/>
          </p:nvPr>
        </p:nvSpPr>
        <p:spPr>
          <a:xfrm>
            <a:off x="222375" y="2068497"/>
            <a:ext cx="10626569" cy="4789503"/>
          </a:xfrm>
        </p:spPr>
        <p:txBody>
          <a:bodyPr>
            <a:normAutofit/>
          </a:bodyPr>
          <a:lstStyle/>
          <a:p>
            <a:r>
              <a:rPr lang="en-US" dirty="0">
                <a:latin typeface="Georgia" panose="02040502050405020303" pitchFamily="18" charset="0"/>
              </a:rPr>
              <a:t>Social Media	</a:t>
            </a:r>
          </a:p>
          <a:p>
            <a:pPr lvl="1"/>
            <a:r>
              <a:rPr lang="en-US" dirty="0">
                <a:latin typeface="Georgia" panose="02040502050405020303" pitchFamily="18" charset="0"/>
              </a:rPr>
              <a:t>Be USEFUL and HELPFUL, not hit them over the head </a:t>
            </a:r>
            <a:r>
              <a:rPr lang="en-US" dirty="0" err="1">
                <a:latin typeface="Georgia" panose="02040502050405020303" pitchFamily="18" charset="0"/>
              </a:rPr>
              <a:t>salespersony</a:t>
            </a:r>
            <a:endParaRPr lang="en-US" dirty="0">
              <a:latin typeface="Georgia" panose="02040502050405020303" pitchFamily="18" charset="0"/>
            </a:endParaRPr>
          </a:p>
          <a:p>
            <a:pPr lvl="1"/>
            <a:r>
              <a:rPr lang="en-US" dirty="0">
                <a:latin typeface="Georgia" panose="02040502050405020303" pitchFamily="18" charset="0"/>
              </a:rPr>
              <a:t>Encourage </a:t>
            </a:r>
            <a:r>
              <a:rPr lang="en-US" dirty="0">
                <a:solidFill>
                  <a:schemeClr val="accent2"/>
                </a:solidFill>
                <a:latin typeface="Georgia" panose="02040502050405020303" pitchFamily="18" charset="0"/>
              </a:rPr>
              <a:t>good</a:t>
            </a:r>
            <a:r>
              <a:rPr lang="en-US" dirty="0">
                <a:latin typeface="Georgia" panose="02040502050405020303" pitchFamily="18" charset="0"/>
              </a:rPr>
              <a:t> Social Behavior, though FUN is important</a:t>
            </a:r>
          </a:p>
          <a:p>
            <a:r>
              <a:rPr lang="en-US" dirty="0">
                <a:latin typeface="Georgia" panose="02040502050405020303" pitchFamily="18" charset="0"/>
              </a:rPr>
              <a:t>Calls – don’t text, </a:t>
            </a:r>
            <a:r>
              <a:rPr lang="en-US" i="1" dirty="0">
                <a:solidFill>
                  <a:schemeClr val="accent2"/>
                </a:solidFill>
                <a:latin typeface="Georgia" panose="02040502050405020303" pitchFamily="18" charset="0"/>
              </a:rPr>
              <a:t>CALL</a:t>
            </a:r>
            <a:r>
              <a:rPr lang="en-US" dirty="0">
                <a:latin typeface="Georgia" panose="02040502050405020303" pitchFamily="18" charset="0"/>
              </a:rPr>
              <a:t>, people want to TALK, if they don’t, they wont answer!</a:t>
            </a:r>
          </a:p>
          <a:p>
            <a:endParaRPr lang="en-US" dirty="0">
              <a:latin typeface="Georgia" panose="02040502050405020303" pitchFamily="18" charset="0"/>
            </a:endParaRPr>
          </a:p>
        </p:txBody>
      </p:sp>
      <p:pic>
        <p:nvPicPr>
          <p:cNvPr id="4" name="Picture 3" descr="A picture containing food, drawing&#10;&#10;Description automatically generated">
            <a:extLst>
              <a:ext uri="{FF2B5EF4-FFF2-40B4-BE49-F238E27FC236}">
                <a16:creationId xmlns:a16="http://schemas.microsoft.com/office/drawing/2014/main" id="{66F5546B-B304-4FBB-ABFD-538B169AF36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032946" y="3913196"/>
            <a:ext cx="2350518" cy="2299100"/>
          </a:xfrm>
          <a:prstGeom prst="rect">
            <a:avLst/>
          </a:prstGeom>
        </p:spPr>
      </p:pic>
    </p:spTree>
    <p:extLst>
      <p:ext uri="{BB962C8B-B14F-4D97-AF65-F5344CB8AC3E}">
        <p14:creationId xmlns:p14="http://schemas.microsoft.com/office/powerpoint/2010/main" val="3218119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8222C-946A-4CDC-B17D-8DDD30DEC5F6}"/>
              </a:ext>
            </a:extLst>
          </p:cNvPr>
          <p:cNvSpPr>
            <a:spLocks noGrp="1"/>
          </p:cNvSpPr>
          <p:nvPr>
            <p:ph type="title"/>
          </p:nvPr>
        </p:nvSpPr>
        <p:spPr/>
        <p:txBody>
          <a:bodyPr/>
          <a:lstStyle/>
          <a:p>
            <a:r>
              <a:rPr lang="en-US" sz="3200" dirty="0">
                <a:latin typeface="Georgia" panose="02040502050405020303" pitchFamily="18" charset="0"/>
              </a:rPr>
              <a:t>You Have to Encourage Agents to Stay Engaged</a:t>
            </a:r>
          </a:p>
        </p:txBody>
      </p:sp>
      <p:sp>
        <p:nvSpPr>
          <p:cNvPr id="3" name="Content Placeholder 2">
            <a:extLst>
              <a:ext uri="{FF2B5EF4-FFF2-40B4-BE49-F238E27FC236}">
                <a16:creationId xmlns:a16="http://schemas.microsoft.com/office/drawing/2014/main" id="{88327F1F-0DF7-48DC-BF6D-0C0F4884D659}"/>
              </a:ext>
            </a:extLst>
          </p:cNvPr>
          <p:cNvSpPr>
            <a:spLocks noGrp="1"/>
          </p:cNvSpPr>
          <p:nvPr>
            <p:ph idx="1"/>
          </p:nvPr>
        </p:nvSpPr>
        <p:spPr>
          <a:xfrm>
            <a:off x="222375" y="2068497"/>
            <a:ext cx="10626569" cy="4789503"/>
          </a:xfrm>
        </p:spPr>
        <p:txBody>
          <a:bodyPr>
            <a:normAutofit/>
          </a:bodyPr>
          <a:lstStyle/>
          <a:p>
            <a:r>
              <a:rPr lang="en-US" dirty="0">
                <a:latin typeface="Georgia" panose="02040502050405020303" pitchFamily="18" charset="0"/>
              </a:rPr>
              <a:t>Social Media	</a:t>
            </a:r>
          </a:p>
          <a:p>
            <a:pPr lvl="1"/>
            <a:r>
              <a:rPr lang="en-US" dirty="0">
                <a:latin typeface="Georgia" panose="02040502050405020303" pitchFamily="18" charset="0"/>
              </a:rPr>
              <a:t>Be USEFUL and HELPFUL, not hit them over the head </a:t>
            </a:r>
            <a:r>
              <a:rPr lang="en-US" dirty="0" err="1">
                <a:latin typeface="Georgia" panose="02040502050405020303" pitchFamily="18" charset="0"/>
              </a:rPr>
              <a:t>salespersony</a:t>
            </a:r>
            <a:endParaRPr lang="en-US" dirty="0">
              <a:latin typeface="Georgia" panose="02040502050405020303" pitchFamily="18" charset="0"/>
            </a:endParaRPr>
          </a:p>
          <a:p>
            <a:pPr lvl="1"/>
            <a:r>
              <a:rPr lang="en-US" dirty="0">
                <a:latin typeface="Georgia" panose="02040502050405020303" pitchFamily="18" charset="0"/>
              </a:rPr>
              <a:t>Encourage good Social Behavior, though FUN is important</a:t>
            </a:r>
          </a:p>
          <a:p>
            <a:r>
              <a:rPr lang="en-US" dirty="0">
                <a:latin typeface="Georgia" panose="02040502050405020303" pitchFamily="18" charset="0"/>
              </a:rPr>
              <a:t>Calls – don’t text, </a:t>
            </a:r>
            <a:r>
              <a:rPr lang="en-US" i="1" dirty="0">
                <a:solidFill>
                  <a:schemeClr val="accent2"/>
                </a:solidFill>
                <a:latin typeface="Georgia" panose="02040502050405020303" pitchFamily="18" charset="0"/>
              </a:rPr>
              <a:t>CALL</a:t>
            </a:r>
            <a:r>
              <a:rPr lang="en-US" dirty="0">
                <a:latin typeface="Georgia" panose="02040502050405020303" pitchFamily="18" charset="0"/>
              </a:rPr>
              <a:t>, people want to TALK, if they don’t, they wont answer!</a:t>
            </a:r>
          </a:p>
          <a:p>
            <a:pPr lvl="1"/>
            <a:r>
              <a:rPr lang="en-US" dirty="0">
                <a:latin typeface="Georgia" panose="02040502050405020303" pitchFamily="18" charset="0"/>
              </a:rPr>
              <a:t>“I have some EXTRA toilet paper, hand sanitizer…”</a:t>
            </a:r>
          </a:p>
          <a:p>
            <a:pPr lvl="1"/>
            <a:r>
              <a:rPr lang="en-US" dirty="0">
                <a:latin typeface="Georgia" panose="02040502050405020303" pitchFamily="18" charset="0"/>
              </a:rPr>
              <a:t>To the Seniors “May/Can I do your grocery shopping for you?” Or “Did you know ABC grocery store has senior hour from {fill in the blank}”</a:t>
            </a:r>
          </a:p>
          <a:p>
            <a:endParaRPr lang="en-US" dirty="0">
              <a:latin typeface="Georgia" panose="02040502050405020303" pitchFamily="18" charset="0"/>
            </a:endParaRPr>
          </a:p>
        </p:txBody>
      </p:sp>
    </p:spTree>
    <p:extLst>
      <p:ext uri="{BB962C8B-B14F-4D97-AF65-F5344CB8AC3E}">
        <p14:creationId xmlns:p14="http://schemas.microsoft.com/office/powerpoint/2010/main" val="1452101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8222C-946A-4CDC-B17D-8DDD30DEC5F6}"/>
              </a:ext>
            </a:extLst>
          </p:cNvPr>
          <p:cNvSpPr>
            <a:spLocks noGrp="1"/>
          </p:cNvSpPr>
          <p:nvPr>
            <p:ph type="title"/>
          </p:nvPr>
        </p:nvSpPr>
        <p:spPr/>
        <p:txBody>
          <a:bodyPr/>
          <a:lstStyle/>
          <a:p>
            <a:r>
              <a:rPr lang="en-US" sz="3200" dirty="0">
                <a:latin typeface="Georgia" panose="02040502050405020303" pitchFamily="18" charset="0"/>
              </a:rPr>
              <a:t>You Have to Encourage Agents to Stay Engaged</a:t>
            </a:r>
          </a:p>
        </p:txBody>
      </p:sp>
      <p:sp>
        <p:nvSpPr>
          <p:cNvPr id="3" name="Content Placeholder 2">
            <a:extLst>
              <a:ext uri="{FF2B5EF4-FFF2-40B4-BE49-F238E27FC236}">
                <a16:creationId xmlns:a16="http://schemas.microsoft.com/office/drawing/2014/main" id="{88327F1F-0DF7-48DC-BF6D-0C0F4884D659}"/>
              </a:ext>
            </a:extLst>
          </p:cNvPr>
          <p:cNvSpPr>
            <a:spLocks noGrp="1"/>
          </p:cNvSpPr>
          <p:nvPr>
            <p:ph idx="1"/>
          </p:nvPr>
        </p:nvSpPr>
        <p:spPr>
          <a:xfrm>
            <a:off x="222375" y="2068497"/>
            <a:ext cx="10626569" cy="4789503"/>
          </a:xfrm>
        </p:spPr>
        <p:txBody>
          <a:bodyPr>
            <a:normAutofit/>
          </a:bodyPr>
          <a:lstStyle/>
          <a:p>
            <a:r>
              <a:rPr lang="en-US" dirty="0">
                <a:latin typeface="Georgia" panose="02040502050405020303" pitchFamily="18" charset="0"/>
              </a:rPr>
              <a:t>Social Media	</a:t>
            </a:r>
          </a:p>
          <a:p>
            <a:pPr lvl="1"/>
            <a:r>
              <a:rPr lang="en-US" dirty="0">
                <a:latin typeface="Georgia" panose="02040502050405020303" pitchFamily="18" charset="0"/>
              </a:rPr>
              <a:t>Be USEFUL and HELPFUL, not hit them over the head </a:t>
            </a:r>
            <a:r>
              <a:rPr lang="en-US" dirty="0" err="1">
                <a:latin typeface="Georgia" panose="02040502050405020303" pitchFamily="18" charset="0"/>
              </a:rPr>
              <a:t>salespersony</a:t>
            </a:r>
            <a:endParaRPr lang="en-US" dirty="0">
              <a:latin typeface="Georgia" panose="02040502050405020303" pitchFamily="18" charset="0"/>
            </a:endParaRPr>
          </a:p>
          <a:p>
            <a:pPr lvl="1"/>
            <a:r>
              <a:rPr lang="en-US" dirty="0">
                <a:latin typeface="Georgia" panose="02040502050405020303" pitchFamily="18" charset="0"/>
              </a:rPr>
              <a:t>Encourage good Social Behavior, though FUN is important</a:t>
            </a:r>
          </a:p>
          <a:p>
            <a:r>
              <a:rPr lang="en-US" dirty="0">
                <a:latin typeface="Georgia" panose="02040502050405020303" pitchFamily="18" charset="0"/>
              </a:rPr>
              <a:t>Calls – don’t text, </a:t>
            </a:r>
            <a:r>
              <a:rPr lang="en-US" i="1" dirty="0">
                <a:solidFill>
                  <a:schemeClr val="accent2"/>
                </a:solidFill>
                <a:latin typeface="Georgia" panose="02040502050405020303" pitchFamily="18" charset="0"/>
              </a:rPr>
              <a:t>CALL</a:t>
            </a:r>
            <a:r>
              <a:rPr lang="en-US" dirty="0">
                <a:latin typeface="Georgia" panose="02040502050405020303" pitchFamily="18" charset="0"/>
              </a:rPr>
              <a:t>, people want to TALK, if they don’t, they wont answer!</a:t>
            </a:r>
          </a:p>
          <a:p>
            <a:pPr lvl="1"/>
            <a:r>
              <a:rPr lang="en-US" dirty="0">
                <a:latin typeface="Georgia" panose="02040502050405020303" pitchFamily="18" charset="0"/>
              </a:rPr>
              <a:t>“I have some EXTRA toilet paper, hand sanitizer…”</a:t>
            </a:r>
          </a:p>
          <a:p>
            <a:pPr lvl="1"/>
            <a:r>
              <a:rPr lang="en-US" dirty="0">
                <a:latin typeface="Georgia" panose="02040502050405020303" pitchFamily="18" charset="0"/>
              </a:rPr>
              <a:t>To the Seniors “May/Can I do your grocery shopping for you?” Or “Did you know ABC grocery store has senior hour from {fill in the blank}”</a:t>
            </a:r>
          </a:p>
          <a:p>
            <a:r>
              <a:rPr lang="en-US" dirty="0">
                <a:latin typeface="Georgia" panose="02040502050405020303" pitchFamily="18" charset="0"/>
              </a:rPr>
              <a:t>Websites</a:t>
            </a:r>
          </a:p>
          <a:p>
            <a:endParaRPr lang="en-US" dirty="0">
              <a:latin typeface="Georgia" panose="02040502050405020303" pitchFamily="18" charset="0"/>
            </a:endParaRPr>
          </a:p>
        </p:txBody>
      </p:sp>
    </p:spTree>
    <p:extLst>
      <p:ext uri="{BB962C8B-B14F-4D97-AF65-F5344CB8AC3E}">
        <p14:creationId xmlns:p14="http://schemas.microsoft.com/office/powerpoint/2010/main" val="849337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8222C-946A-4CDC-B17D-8DDD30DEC5F6}"/>
              </a:ext>
            </a:extLst>
          </p:cNvPr>
          <p:cNvSpPr>
            <a:spLocks noGrp="1"/>
          </p:cNvSpPr>
          <p:nvPr>
            <p:ph type="title"/>
          </p:nvPr>
        </p:nvSpPr>
        <p:spPr/>
        <p:txBody>
          <a:bodyPr/>
          <a:lstStyle/>
          <a:p>
            <a:r>
              <a:rPr lang="en-US" sz="3200" dirty="0">
                <a:latin typeface="Georgia" panose="02040502050405020303" pitchFamily="18" charset="0"/>
              </a:rPr>
              <a:t>You Have to Encourage Agents to Stay Engaged</a:t>
            </a:r>
          </a:p>
        </p:txBody>
      </p:sp>
      <p:sp>
        <p:nvSpPr>
          <p:cNvPr id="3" name="Content Placeholder 2">
            <a:extLst>
              <a:ext uri="{FF2B5EF4-FFF2-40B4-BE49-F238E27FC236}">
                <a16:creationId xmlns:a16="http://schemas.microsoft.com/office/drawing/2014/main" id="{88327F1F-0DF7-48DC-BF6D-0C0F4884D659}"/>
              </a:ext>
            </a:extLst>
          </p:cNvPr>
          <p:cNvSpPr>
            <a:spLocks noGrp="1"/>
          </p:cNvSpPr>
          <p:nvPr>
            <p:ph idx="1"/>
          </p:nvPr>
        </p:nvSpPr>
        <p:spPr>
          <a:xfrm>
            <a:off x="222375" y="2068497"/>
            <a:ext cx="10626569" cy="4789503"/>
          </a:xfrm>
        </p:spPr>
        <p:txBody>
          <a:bodyPr>
            <a:normAutofit/>
          </a:bodyPr>
          <a:lstStyle/>
          <a:p>
            <a:r>
              <a:rPr lang="en-US" dirty="0">
                <a:latin typeface="Georgia" panose="02040502050405020303" pitchFamily="18" charset="0"/>
              </a:rPr>
              <a:t>Social Media	</a:t>
            </a:r>
          </a:p>
          <a:p>
            <a:pPr lvl="1"/>
            <a:r>
              <a:rPr lang="en-US" dirty="0">
                <a:latin typeface="Georgia" panose="02040502050405020303" pitchFamily="18" charset="0"/>
              </a:rPr>
              <a:t>Be USEFUL and HELPFUL, not hit them over the head </a:t>
            </a:r>
            <a:r>
              <a:rPr lang="en-US" dirty="0" err="1">
                <a:latin typeface="Georgia" panose="02040502050405020303" pitchFamily="18" charset="0"/>
              </a:rPr>
              <a:t>salespersony</a:t>
            </a:r>
            <a:endParaRPr lang="en-US" dirty="0">
              <a:latin typeface="Georgia" panose="02040502050405020303" pitchFamily="18" charset="0"/>
            </a:endParaRPr>
          </a:p>
          <a:p>
            <a:pPr lvl="1"/>
            <a:r>
              <a:rPr lang="en-US" dirty="0">
                <a:latin typeface="Georgia" panose="02040502050405020303" pitchFamily="18" charset="0"/>
              </a:rPr>
              <a:t>Encourage good Social Behavior, though FUN is important</a:t>
            </a:r>
          </a:p>
          <a:p>
            <a:r>
              <a:rPr lang="en-US" dirty="0">
                <a:latin typeface="Georgia" panose="02040502050405020303" pitchFamily="18" charset="0"/>
              </a:rPr>
              <a:t>Calls – don’t text, </a:t>
            </a:r>
            <a:r>
              <a:rPr lang="en-US" i="1" dirty="0">
                <a:solidFill>
                  <a:schemeClr val="accent2"/>
                </a:solidFill>
                <a:latin typeface="Georgia" panose="02040502050405020303" pitchFamily="18" charset="0"/>
              </a:rPr>
              <a:t>CALL</a:t>
            </a:r>
            <a:r>
              <a:rPr lang="en-US" dirty="0">
                <a:latin typeface="Georgia" panose="02040502050405020303" pitchFamily="18" charset="0"/>
              </a:rPr>
              <a:t>, people want to TALK, if they don’t, they wont answer!</a:t>
            </a:r>
          </a:p>
          <a:p>
            <a:pPr lvl="1"/>
            <a:r>
              <a:rPr lang="en-US" dirty="0">
                <a:latin typeface="Georgia" panose="02040502050405020303" pitchFamily="18" charset="0"/>
              </a:rPr>
              <a:t>“I have some EXTRA toilet paper, hand sanitizer…”</a:t>
            </a:r>
          </a:p>
          <a:p>
            <a:pPr lvl="1"/>
            <a:r>
              <a:rPr lang="en-US" dirty="0">
                <a:latin typeface="Georgia" panose="02040502050405020303" pitchFamily="18" charset="0"/>
              </a:rPr>
              <a:t>To the Seniors “May/Can I do your grocery shopping for you?” Or “Did you know ABC grocery store has senior hour from {fill in the blank}”</a:t>
            </a:r>
          </a:p>
          <a:p>
            <a:r>
              <a:rPr lang="en-US" dirty="0">
                <a:latin typeface="Georgia" panose="02040502050405020303" pitchFamily="18" charset="0"/>
              </a:rPr>
              <a:t>Websites</a:t>
            </a:r>
          </a:p>
          <a:p>
            <a:pPr lvl="1"/>
            <a:r>
              <a:rPr lang="en-US" dirty="0">
                <a:latin typeface="Georgia" panose="02040502050405020303" pitchFamily="18" charset="0"/>
              </a:rPr>
              <a:t>Activities to do while at home</a:t>
            </a:r>
          </a:p>
          <a:p>
            <a:pPr lvl="1"/>
            <a:r>
              <a:rPr lang="en-US" dirty="0">
                <a:latin typeface="Georgia" panose="02040502050405020303" pitchFamily="18" charset="0"/>
              </a:rPr>
              <a:t>Books to read</a:t>
            </a:r>
          </a:p>
          <a:p>
            <a:pPr lvl="1"/>
            <a:r>
              <a:rPr lang="en-US" dirty="0">
                <a:latin typeface="Georgia" panose="02040502050405020303" pitchFamily="18" charset="0"/>
              </a:rPr>
              <a:t>Shows to watch</a:t>
            </a:r>
          </a:p>
          <a:p>
            <a:pPr lvl="1"/>
            <a:r>
              <a:rPr lang="en-US" dirty="0">
                <a:latin typeface="Georgia" panose="02040502050405020303" pitchFamily="18" charset="0"/>
              </a:rPr>
              <a:t>Games to play</a:t>
            </a:r>
          </a:p>
          <a:p>
            <a:endParaRPr lang="en-US" dirty="0">
              <a:latin typeface="Georgia" panose="02040502050405020303" pitchFamily="18" charset="0"/>
            </a:endParaRPr>
          </a:p>
        </p:txBody>
      </p:sp>
    </p:spTree>
    <p:extLst>
      <p:ext uri="{BB962C8B-B14F-4D97-AF65-F5344CB8AC3E}">
        <p14:creationId xmlns:p14="http://schemas.microsoft.com/office/powerpoint/2010/main" val="3004546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8222C-946A-4CDC-B17D-8DDD30DEC5F6}"/>
              </a:ext>
            </a:extLst>
          </p:cNvPr>
          <p:cNvSpPr>
            <a:spLocks noGrp="1"/>
          </p:cNvSpPr>
          <p:nvPr>
            <p:ph type="title"/>
          </p:nvPr>
        </p:nvSpPr>
        <p:spPr/>
        <p:txBody>
          <a:bodyPr/>
          <a:lstStyle/>
          <a:p>
            <a:r>
              <a:rPr lang="en-US" sz="3200" dirty="0">
                <a:latin typeface="Georgia" panose="02040502050405020303" pitchFamily="18" charset="0"/>
              </a:rPr>
              <a:t>You Have to Encourage Agents to Stay Engaged</a:t>
            </a:r>
          </a:p>
        </p:txBody>
      </p:sp>
      <p:sp>
        <p:nvSpPr>
          <p:cNvPr id="3" name="Content Placeholder 2">
            <a:extLst>
              <a:ext uri="{FF2B5EF4-FFF2-40B4-BE49-F238E27FC236}">
                <a16:creationId xmlns:a16="http://schemas.microsoft.com/office/drawing/2014/main" id="{88327F1F-0DF7-48DC-BF6D-0C0F4884D659}"/>
              </a:ext>
            </a:extLst>
          </p:cNvPr>
          <p:cNvSpPr>
            <a:spLocks noGrp="1"/>
          </p:cNvSpPr>
          <p:nvPr>
            <p:ph idx="1"/>
          </p:nvPr>
        </p:nvSpPr>
        <p:spPr>
          <a:xfrm>
            <a:off x="222375" y="2068497"/>
            <a:ext cx="10626569" cy="4789503"/>
          </a:xfrm>
        </p:spPr>
        <p:txBody>
          <a:bodyPr>
            <a:normAutofit/>
          </a:bodyPr>
          <a:lstStyle/>
          <a:p>
            <a:r>
              <a:rPr lang="en-US" dirty="0">
                <a:latin typeface="Georgia" panose="02040502050405020303" pitchFamily="18" charset="0"/>
              </a:rPr>
              <a:t>Social Media	</a:t>
            </a:r>
          </a:p>
          <a:p>
            <a:pPr lvl="1"/>
            <a:r>
              <a:rPr lang="en-US" dirty="0">
                <a:latin typeface="Georgia" panose="02040502050405020303" pitchFamily="18" charset="0"/>
              </a:rPr>
              <a:t>Be USEFUL and HELPFUL, not hit them over the head </a:t>
            </a:r>
            <a:r>
              <a:rPr lang="en-US" dirty="0" err="1">
                <a:latin typeface="Georgia" panose="02040502050405020303" pitchFamily="18" charset="0"/>
              </a:rPr>
              <a:t>salespersony</a:t>
            </a:r>
            <a:endParaRPr lang="en-US" dirty="0">
              <a:latin typeface="Georgia" panose="02040502050405020303" pitchFamily="18" charset="0"/>
            </a:endParaRPr>
          </a:p>
          <a:p>
            <a:pPr lvl="1"/>
            <a:r>
              <a:rPr lang="en-US" dirty="0">
                <a:latin typeface="Georgia" panose="02040502050405020303" pitchFamily="18" charset="0"/>
              </a:rPr>
              <a:t>Encourage good Social Behavior, though FUN is important</a:t>
            </a:r>
          </a:p>
          <a:p>
            <a:r>
              <a:rPr lang="en-US" dirty="0">
                <a:latin typeface="Georgia" panose="02040502050405020303" pitchFamily="18" charset="0"/>
              </a:rPr>
              <a:t>Calls – don’t text, </a:t>
            </a:r>
            <a:r>
              <a:rPr lang="en-US" i="1" dirty="0">
                <a:solidFill>
                  <a:schemeClr val="accent2"/>
                </a:solidFill>
                <a:latin typeface="Georgia" panose="02040502050405020303" pitchFamily="18" charset="0"/>
              </a:rPr>
              <a:t>CALL</a:t>
            </a:r>
            <a:r>
              <a:rPr lang="en-US" dirty="0">
                <a:latin typeface="Georgia" panose="02040502050405020303" pitchFamily="18" charset="0"/>
              </a:rPr>
              <a:t>, people want to TALK, if they don’t, they wont answer!</a:t>
            </a:r>
          </a:p>
          <a:p>
            <a:pPr lvl="1"/>
            <a:r>
              <a:rPr lang="en-US" dirty="0">
                <a:latin typeface="Georgia" panose="02040502050405020303" pitchFamily="18" charset="0"/>
              </a:rPr>
              <a:t>“I have some EXTRA toilet paper, hand sanitizer…”</a:t>
            </a:r>
          </a:p>
          <a:p>
            <a:pPr lvl="1"/>
            <a:r>
              <a:rPr lang="en-US" dirty="0">
                <a:latin typeface="Georgia" panose="02040502050405020303" pitchFamily="18" charset="0"/>
              </a:rPr>
              <a:t>To the Seniors “May/Can I do your grocery shopping for you?” Or “Did you know ABC grocery store has senior hour from {fill in the blank}”</a:t>
            </a:r>
          </a:p>
          <a:p>
            <a:r>
              <a:rPr lang="en-US" dirty="0">
                <a:latin typeface="Georgia" panose="02040502050405020303" pitchFamily="18" charset="0"/>
              </a:rPr>
              <a:t>Websites</a:t>
            </a:r>
          </a:p>
          <a:p>
            <a:pPr lvl="1"/>
            <a:r>
              <a:rPr lang="en-US" dirty="0">
                <a:latin typeface="Georgia" panose="02040502050405020303" pitchFamily="18" charset="0"/>
              </a:rPr>
              <a:t>Activities to do while at home</a:t>
            </a:r>
          </a:p>
          <a:p>
            <a:pPr lvl="1"/>
            <a:r>
              <a:rPr lang="en-US" dirty="0">
                <a:latin typeface="Georgia" panose="02040502050405020303" pitchFamily="18" charset="0"/>
              </a:rPr>
              <a:t>Books to read</a:t>
            </a:r>
          </a:p>
          <a:p>
            <a:pPr lvl="1"/>
            <a:r>
              <a:rPr lang="en-US" dirty="0">
                <a:latin typeface="Georgia" panose="02040502050405020303" pitchFamily="18" charset="0"/>
              </a:rPr>
              <a:t>Shows to watch</a:t>
            </a:r>
          </a:p>
          <a:p>
            <a:pPr lvl="1"/>
            <a:r>
              <a:rPr lang="en-US" dirty="0">
                <a:latin typeface="Georgia" panose="02040502050405020303" pitchFamily="18" charset="0"/>
              </a:rPr>
              <a:t>Games to play</a:t>
            </a:r>
          </a:p>
          <a:p>
            <a:r>
              <a:rPr lang="en-US" dirty="0">
                <a:latin typeface="Georgia" panose="02040502050405020303" pitchFamily="18" charset="0"/>
              </a:rPr>
              <a:t>e-Newsletters – all the above!</a:t>
            </a:r>
          </a:p>
          <a:p>
            <a:endParaRPr lang="en-US" dirty="0">
              <a:latin typeface="Georgia" panose="02040502050405020303" pitchFamily="18" charset="0"/>
            </a:endParaRPr>
          </a:p>
        </p:txBody>
      </p:sp>
    </p:spTree>
    <p:extLst>
      <p:ext uri="{BB962C8B-B14F-4D97-AF65-F5344CB8AC3E}">
        <p14:creationId xmlns:p14="http://schemas.microsoft.com/office/powerpoint/2010/main" val="530366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8222C-946A-4CDC-B17D-8DDD30DEC5F6}"/>
              </a:ext>
            </a:extLst>
          </p:cNvPr>
          <p:cNvSpPr>
            <a:spLocks noGrp="1"/>
          </p:cNvSpPr>
          <p:nvPr>
            <p:ph type="title"/>
          </p:nvPr>
        </p:nvSpPr>
        <p:spPr/>
        <p:txBody>
          <a:bodyPr/>
          <a:lstStyle/>
          <a:p>
            <a:r>
              <a:rPr lang="en-US" sz="3200" dirty="0">
                <a:latin typeface="Georgia" panose="02040502050405020303" pitchFamily="18" charset="0"/>
              </a:rPr>
              <a:t>You Have to Encourage Agents to Stay Engaged</a:t>
            </a:r>
          </a:p>
        </p:txBody>
      </p:sp>
      <p:sp>
        <p:nvSpPr>
          <p:cNvPr id="3" name="Content Placeholder 2">
            <a:extLst>
              <a:ext uri="{FF2B5EF4-FFF2-40B4-BE49-F238E27FC236}">
                <a16:creationId xmlns:a16="http://schemas.microsoft.com/office/drawing/2014/main" id="{88327F1F-0DF7-48DC-BF6D-0C0F4884D659}"/>
              </a:ext>
            </a:extLst>
          </p:cNvPr>
          <p:cNvSpPr>
            <a:spLocks noGrp="1"/>
          </p:cNvSpPr>
          <p:nvPr>
            <p:ph idx="1"/>
          </p:nvPr>
        </p:nvSpPr>
        <p:spPr>
          <a:xfrm>
            <a:off x="222375" y="2068497"/>
            <a:ext cx="10626569" cy="4789503"/>
          </a:xfrm>
        </p:spPr>
        <p:txBody>
          <a:bodyPr>
            <a:normAutofit fontScale="92500" lnSpcReduction="10000"/>
          </a:bodyPr>
          <a:lstStyle/>
          <a:p>
            <a:r>
              <a:rPr lang="en-US" dirty="0">
                <a:latin typeface="Georgia" panose="02040502050405020303" pitchFamily="18" charset="0"/>
              </a:rPr>
              <a:t>Social Media	</a:t>
            </a:r>
          </a:p>
          <a:p>
            <a:pPr lvl="1"/>
            <a:r>
              <a:rPr lang="en-US" dirty="0">
                <a:latin typeface="Georgia" panose="02040502050405020303" pitchFamily="18" charset="0"/>
              </a:rPr>
              <a:t>Be USEFUL and HELPFUL, not hit them over the head </a:t>
            </a:r>
            <a:r>
              <a:rPr lang="en-US" dirty="0" err="1">
                <a:latin typeface="Georgia" panose="02040502050405020303" pitchFamily="18" charset="0"/>
              </a:rPr>
              <a:t>salespersony</a:t>
            </a:r>
            <a:endParaRPr lang="en-US" dirty="0">
              <a:latin typeface="Georgia" panose="02040502050405020303" pitchFamily="18" charset="0"/>
            </a:endParaRPr>
          </a:p>
          <a:p>
            <a:pPr lvl="1"/>
            <a:r>
              <a:rPr lang="en-US" dirty="0">
                <a:latin typeface="Georgia" panose="02040502050405020303" pitchFamily="18" charset="0"/>
              </a:rPr>
              <a:t>Encourage good Social Behavior, though FUN is important</a:t>
            </a:r>
          </a:p>
          <a:p>
            <a:r>
              <a:rPr lang="en-US" dirty="0">
                <a:latin typeface="Georgia" panose="02040502050405020303" pitchFamily="18" charset="0"/>
              </a:rPr>
              <a:t>Calls – don’t text, </a:t>
            </a:r>
            <a:r>
              <a:rPr lang="en-US" i="1" dirty="0">
                <a:solidFill>
                  <a:schemeClr val="accent2"/>
                </a:solidFill>
                <a:latin typeface="Georgia" panose="02040502050405020303" pitchFamily="18" charset="0"/>
              </a:rPr>
              <a:t>CALL</a:t>
            </a:r>
            <a:r>
              <a:rPr lang="en-US" dirty="0">
                <a:latin typeface="Georgia" panose="02040502050405020303" pitchFamily="18" charset="0"/>
              </a:rPr>
              <a:t>, people want to TALK, if they don’t, they wont answer!</a:t>
            </a:r>
          </a:p>
          <a:p>
            <a:pPr lvl="1"/>
            <a:r>
              <a:rPr lang="en-US" dirty="0">
                <a:latin typeface="Georgia" panose="02040502050405020303" pitchFamily="18" charset="0"/>
              </a:rPr>
              <a:t>“I have some EXTRA toilet paper, hand sanitizer…”</a:t>
            </a:r>
          </a:p>
          <a:p>
            <a:pPr lvl="1"/>
            <a:r>
              <a:rPr lang="en-US" dirty="0">
                <a:latin typeface="Georgia" panose="02040502050405020303" pitchFamily="18" charset="0"/>
              </a:rPr>
              <a:t>To the Seniors “May/Can I do your grocery shopping for you?” Or “Did you know ABC grocery store has senior hour from {fill in the blank}”</a:t>
            </a:r>
          </a:p>
          <a:p>
            <a:r>
              <a:rPr lang="en-US" dirty="0">
                <a:latin typeface="Georgia" panose="02040502050405020303" pitchFamily="18" charset="0"/>
              </a:rPr>
              <a:t>Websites</a:t>
            </a:r>
          </a:p>
          <a:p>
            <a:pPr lvl="1"/>
            <a:r>
              <a:rPr lang="en-US" dirty="0">
                <a:latin typeface="Georgia" panose="02040502050405020303" pitchFamily="18" charset="0"/>
              </a:rPr>
              <a:t>Activities to do while at home</a:t>
            </a:r>
          </a:p>
          <a:p>
            <a:pPr lvl="1"/>
            <a:r>
              <a:rPr lang="en-US" dirty="0">
                <a:latin typeface="Georgia" panose="02040502050405020303" pitchFamily="18" charset="0"/>
              </a:rPr>
              <a:t>Books to read</a:t>
            </a:r>
          </a:p>
          <a:p>
            <a:pPr lvl="1"/>
            <a:r>
              <a:rPr lang="en-US" dirty="0">
                <a:latin typeface="Georgia" panose="02040502050405020303" pitchFamily="18" charset="0"/>
              </a:rPr>
              <a:t>Shows to watch</a:t>
            </a:r>
          </a:p>
          <a:p>
            <a:pPr lvl="1"/>
            <a:r>
              <a:rPr lang="en-US" dirty="0">
                <a:latin typeface="Georgia" panose="02040502050405020303" pitchFamily="18" charset="0"/>
              </a:rPr>
              <a:t>Games to play</a:t>
            </a:r>
          </a:p>
          <a:p>
            <a:r>
              <a:rPr lang="en-US" dirty="0">
                <a:latin typeface="Georgia" panose="02040502050405020303" pitchFamily="18" charset="0"/>
              </a:rPr>
              <a:t>e-Newsletters – all the above!</a:t>
            </a:r>
          </a:p>
          <a:p>
            <a:r>
              <a:rPr lang="en-US" dirty="0">
                <a:latin typeface="Georgia" panose="02040502050405020303" pitchFamily="18" charset="0"/>
              </a:rPr>
              <a:t>If they do mailing keep them going if possible</a:t>
            </a:r>
          </a:p>
          <a:p>
            <a:endParaRPr lang="en-US" dirty="0">
              <a:latin typeface="Georgia" panose="02040502050405020303" pitchFamily="18" charset="0"/>
            </a:endParaRPr>
          </a:p>
        </p:txBody>
      </p:sp>
    </p:spTree>
    <p:extLst>
      <p:ext uri="{BB962C8B-B14F-4D97-AF65-F5344CB8AC3E}">
        <p14:creationId xmlns:p14="http://schemas.microsoft.com/office/powerpoint/2010/main" val="671708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in front of a house&#10;&#10;Description automatically generated">
            <a:extLst>
              <a:ext uri="{FF2B5EF4-FFF2-40B4-BE49-F238E27FC236}">
                <a16:creationId xmlns:a16="http://schemas.microsoft.com/office/drawing/2014/main" id="{1C8FF912-B340-4F22-BD4D-7C08417B3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5666"/>
            <a:ext cx="12192000" cy="5926667"/>
          </a:xfrm>
          <a:prstGeom prst="rect">
            <a:avLst/>
          </a:prstGeom>
        </p:spPr>
      </p:pic>
      <p:sp>
        <p:nvSpPr>
          <p:cNvPr id="4" name="TextBox 3">
            <a:extLst>
              <a:ext uri="{FF2B5EF4-FFF2-40B4-BE49-F238E27FC236}">
                <a16:creationId xmlns:a16="http://schemas.microsoft.com/office/drawing/2014/main" id="{F4DEDD16-F16C-4C4B-A17B-5F40F95A9B35}"/>
              </a:ext>
            </a:extLst>
          </p:cNvPr>
          <p:cNvSpPr txBox="1"/>
          <p:nvPr/>
        </p:nvSpPr>
        <p:spPr>
          <a:xfrm>
            <a:off x="6193654" y="5930283"/>
            <a:ext cx="5690586" cy="369332"/>
          </a:xfrm>
          <a:prstGeom prst="rect">
            <a:avLst/>
          </a:prstGeom>
          <a:noFill/>
        </p:spPr>
        <p:txBody>
          <a:bodyPr wrap="square" rtlCol="0">
            <a:spAutoFit/>
          </a:bodyPr>
          <a:lstStyle/>
          <a:p>
            <a:r>
              <a:rPr lang="en-US" i="1" dirty="0">
                <a:solidFill>
                  <a:schemeClr val="bg2"/>
                </a:solidFill>
                <a:latin typeface="Georgia" panose="02040502050405020303" pitchFamily="18" charset="0"/>
              </a:rPr>
              <a:t>Talbot Park Stuffed Animal Safari, March 27, 2020</a:t>
            </a:r>
          </a:p>
        </p:txBody>
      </p:sp>
      <mc:AlternateContent xmlns:mc="http://schemas.openxmlformats.org/markup-compatibility/2006" xmlns:p14="http://schemas.microsoft.com/office/powerpoint/2010/main">
        <mc:Choice Requires="p14">
          <p:contentPart p14:bwMode="auto" r:id="rId3">
            <p14:nvContentPartPr>
              <p14:cNvPr id="25" name="Ink 24">
                <a:extLst>
                  <a:ext uri="{FF2B5EF4-FFF2-40B4-BE49-F238E27FC236}">
                    <a16:creationId xmlns:a16="http://schemas.microsoft.com/office/drawing/2014/main" id="{C3EFE195-5B6D-401B-8A04-A84DD1CEE777}"/>
                  </a:ext>
                </a:extLst>
              </p14:cNvPr>
              <p14:cNvContentPartPr/>
              <p14:nvPr/>
            </p14:nvContentPartPr>
            <p14:xfrm>
              <a:off x="1118146" y="4464748"/>
              <a:ext cx="108000" cy="11160"/>
            </p14:xfrm>
          </p:contentPart>
        </mc:Choice>
        <mc:Fallback xmlns="">
          <p:pic>
            <p:nvPicPr>
              <p:cNvPr id="25" name="Ink 24">
                <a:extLst>
                  <a:ext uri="{FF2B5EF4-FFF2-40B4-BE49-F238E27FC236}">
                    <a16:creationId xmlns:a16="http://schemas.microsoft.com/office/drawing/2014/main" id="{C3EFE195-5B6D-401B-8A04-A84DD1CEE777}"/>
                  </a:ext>
                </a:extLst>
              </p:cNvPr>
              <p:cNvPicPr/>
              <p:nvPr/>
            </p:nvPicPr>
            <p:blipFill>
              <a:blip r:embed="rId4"/>
              <a:stretch>
                <a:fillRect/>
              </a:stretch>
            </p:blipFill>
            <p:spPr>
              <a:xfrm>
                <a:off x="1055506" y="4402108"/>
                <a:ext cx="233640" cy="136800"/>
              </a:xfrm>
              <a:prstGeom prst="rect">
                <a:avLst/>
              </a:prstGeom>
            </p:spPr>
          </p:pic>
        </mc:Fallback>
      </mc:AlternateContent>
    </p:spTree>
    <p:extLst>
      <p:ext uri="{BB962C8B-B14F-4D97-AF65-F5344CB8AC3E}">
        <p14:creationId xmlns:p14="http://schemas.microsoft.com/office/powerpoint/2010/main" val="3549600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D355F-0B4D-4E2C-8A75-AF35776D60A8}"/>
              </a:ext>
            </a:extLst>
          </p:cNvPr>
          <p:cNvSpPr>
            <a:spLocks noGrp="1"/>
          </p:cNvSpPr>
          <p:nvPr>
            <p:ph type="ctrTitle"/>
          </p:nvPr>
        </p:nvSpPr>
        <p:spPr/>
        <p:txBody>
          <a:bodyPr/>
          <a:lstStyle/>
          <a:p>
            <a:br>
              <a:rPr lang="en-US" dirty="0">
                <a:latin typeface="Georgia" panose="02040502050405020303" pitchFamily="18" charset="0"/>
              </a:rPr>
            </a:br>
            <a:r>
              <a:rPr lang="en-US" dirty="0">
                <a:latin typeface="Georgia" panose="02040502050405020303" pitchFamily="18" charset="0"/>
              </a:rPr>
              <a:t>Encouraging Agents to Save and Other Must Do Tasks</a:t>
            </a:r>
            <a:endParaRPr lang="en-US" dirty="0"/>
          </a:p>
        </p:txBody>
      </p:sp>
      <p:sp>
        <p:nvSpPr>
          <p:cNvPr id="3" name="Subtitle 2">
            <a:extLst>
              <a:ext uri="{FF2B5EF4-FFF2-40B4-BE49-F238E27FC236}">
                <a16:creationId xmlns:a16="http://schemas.microsoft.com/office/drawing/2014/main" id="{96A52B71-B3D0-40F5-8132-EA7600A9759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69451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524F7-163D-439C-ADAA-E7F2A87131EC}"/>
              </a:ext>
            </a:extLst>
          </p:cNvPr>
          <p:cNvSpPr>
            <a:spLocks noGrp="1"/>
          </p:cNvSpPr>
          <p:nvPr>
            <p:ph type="title"/>
          </p:nvPr>
        </p:nvSpPr>
        <p:spPr/>
        <p:txBody>
          <a:bodyPr/>
          <a:lstStyle/>
          <a:p>
            <a:r>
              <a:rPr lang="en-US" dirty="0">
                <a:latin typeface="Georgia" panose="02040502050405020303" pitchFamily="18" charset="0"/>
              </a:rPr>
              <a:t>Limit Spending wherever possible</a:t>
            </a:r>
          </a:p>
        </p:txBody>
      </p:sp>
      <p:sp>
        <p:nvSpPr>
          <p:cNvPr id="3" name="Content Placeholder 2">
            <a:extLst>
              <a:ext uri="{FF2B5EF4-FFF2-40B4-BE49-F238E27FC236}">
                <a16:creationId xmlns:a16="http://schemas.microsoft.com/office/drawing/2014/main" id="{97F69DA4-3BC5-42D1-BF2D-E7CC38DFC665}"/>
              </a:ext>
            </a:extLst>
          </p:cNvPr>
          <p:cNvSpPr>
            <a:spLocks noGrp="1"/>
          </p:cNvSpPr>
          <p:nvPr>
            <p:ph idx="1"/>
          </p:nvPr>
        </p:nvSpPr>
        <p:spPr/>
        <p:txBody>
          <a:bodyPr/>
          <a:lstStyle/>
          <a:p>
            <a:r>
              <a:rPr lang="en-US" dirty="0">
                <a:latin typeface="Georgia" panose="02040502050405020303" pitchFamily="18" charset="0"/>
              </a:rPr>
              <a:t>Print ads? Limit, scale back</a:t>
            </a:r>
          </a:p>
          <a:p>
            <a:r>
              <a:rPr lang="en-US" dirty="0">
                <a:latin typeface="Georgia" panose="02040502050405020303" pitchFamily="18" charset="0"/>
              </a:rPr>
              <a:t>Non-Specific collateral pieces, scale back to eliminate</a:t>
            </a:r>
          </a:p>
          <a:p>
            <a:r>
              <a:rPr lang="en-US" dirty="0">
                <a:latin typeface="Georgia" panose="02040502050405020303" pitchFamily="18" charset="0"/>
              </a:rPr>
              <a:t>Property Staging</a:t>
            </a:r>
          </a:p>
          <a:p>
            <a:endParaRPr lang="en-US" dirty="0">
              <a:latin typeface="Georgia" panose="02040502050405020303" pitchFamily="18" charset="0"/>
            </a:endParaRPr>
          </a:p>
          <a:p>
            <a:r>
              <a:rPr lang="en-US" dirty="0">
                <a:latin typeface="Georgia" panose="02040502050405020303" pitchFamily="18" charset="0"/>
              </a:rPr>
              <a:t>Don’t replace technology, </a:t>
            </a:r>
          </a:p>
          <a:p>
            <a:pPr marL="0" indent="0">
              <a:buNone/>
            </a:pPr>
            <a:r>
              <a:rPr lang="en-US" dirty="0">
                <a:latin typeface="Georgia" panose="02040502050405020303" pitchFamily="18" charset="0"/>
              </a:rPr>
              <a:t>       but if you don’t have it you might need to invest</a:t>
            </a:r>
          </a:p>
          <a:p>
            <a:r>
              <a:rPr lang="en-US" dirty="0">
                <a:latin typeface="Georgia" panose="02040502050405020303" pitchFamily="18" charset="0"/>
              </a:rPr>
              <a:t>Limit shopping, don’t online spend on things we don’t need like shoes &amp; clothes</a:t>
            </a:r>
          </a:p>
          <a:p>
            <a:r>
              <a:rPr lang="en-US" dirty="0">
                <a:latin typeface="Georgia" panose="02040502050405020303" pitchFamily="18" charset="0"/>
              </a:rPr>
              <a:t>Eat leftovers and don’t waste food (this is for me </a:t>
            </a:r>
            <a:r>
              <a:rPr lang="en-US" dirty="0">
                <a:latin typeface="Georgia" panose="02040502050405020303" pitchFamily="18" charset="0"/>
                <a:sym typeface="Wingdings" panose="05000000000000000000" pitchFamily="2" charset="2"/>
              </a:rPr>
              <a:t>)</a:t>
            </a:r>
            <a:endParaRPr lang="en-US" dirty="0">
              <a:latin typeface="Georgia" panose="02040502050405020303" pitchFamily="18" charset="0"/>
            </a:endParaRPr>
          </a:p>
        </p:txBody>
      </p:sp>
      <p:pic>
        <p:nvPicPr>
          <p:cNvPr id="5" name="Picture 4" descr="A drawing of a cartoon character&#10;&#10;Description automatically generated">
            <a:extLst>
              <a:ext uri="{FF2B5EF4-FFF2-40B4-BE49-F238E27FC236}">
                <a16:creationId xmlns:a16="http://schemas.microsoft.com/office/drawing/2014/main" id="{4CBC179D-CD89-4085-B50B-FF4F7DB6BB2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462513" y="2346985"/>
            <a:ext cx="1696718" cy="2349302"/>
          </a:xfrm>
          <a:prstGeom prst="rect">
            <a:avLst/>
          </a:prstGeom>
        </p:spPr>
      </p:pic>
      <p:sp>
        <p:nvSpPr>
          <p:cNvPr id="6" name="TextBox 5">
            <a:extLst>
              <a:ext uri="{FF2B5EF4-FFF2-40B4-BE49-F238E27FC236}">
                <a16:creationId xmlns:a16="http://schemas.microsoft.com/office/drawing/2014/main" id="{39D29CC1-7083-4E68-B37C-A37A9D56AD59}"/>
              </a:ext>
            </a:extLst>
          </p:cNvPr>
          <p:cNvSpPr txBox="1"/>
          <p:nvPr/>
        </p:nvSpPr>
        <p:spPr>
          <a:xfrm>
            <a:off x="8502976" y="6627168"/>
            <a:ext cx="3689024" cy="230832"/>
          </a:xfrm>
          <a:prstGeom prst="rect">
            <a:avLst/>
          </a:prstGeom>
          <a:noFill/>
        </p:spPr>
        <p:txBody>
          <a:bodyPr wrap="square" rtlCol="0">
            <a:spAutoFit/>
          </a:bodyPr>
          <a:lstStyle/>
          <a:p>
            <a:r>
              <a:rPr lang="en-US" sz="900" dirty="0">
                <a:hlinkClick r:id="rId3" tooltip="http://suburbancorrespondent.blogspot.com/2016/07/really.html"/>
              </a:rPr>
              <a:t>This Photo</a:t>
            </a:r>
            <a:r>
              <a:rPr lang="en-US" sz="900" dirty="0"/>
              <a:t> by Unknown Author is licensed under </a:t>
            </a:r>
            <a:r>
              <a:rPr lang="en-US" sz="900" dirty="0">
                <a:hlinkClick r:id="rId4" tooltip="https://creativecommons.org/licenses/by-nc-nd/3.0/"/>
              </a:rPr>
              <a:t>CC BY-NC-ND</a:t>
            </a:r>
            <a:endParaRPr lang="en-US" sz="900" dirty="0"/>
          </a:p>
        </p:txBody>
      </p:sp>
      <p:sp>
        <p:nvSpPr>
          <p:cNvPr id="7" name="&quot;Not Allowed&quot; Symbol 6">
            <a:extLst>
              <a:ext uri="{FF2B5EF4-FFF2-40B4-BE49-F238E27FC236}">
                <a16:creationId xmlns:a16="http://schemas.microsoft.com/office/drawing/2014/main" id="{36BEB625-815E-44E1-805A-1E6676644C9F}"/>
              </a:ext>
            </a:extLst>
          </p:cNvPr>
          <p:cNvSpPr/>
          <p:nvPr/>
        </p:nvSpPr>
        <p:spPr>
          <a:xfrm>
            <a:off x="8461956" y="1996132"/>
            <a:ext cx="3689024" cy="3132049"/>
          </a:xfrm>
          <a:prstGeom prst="noSmoking">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85522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7F70A-408E-4B92-8875-C6D39DB43872}"/>
              </a:ext>
            </a:extLst>
          </p:cNvPr>
          <p:cNvSpPr>
            <a:spLocks noGrp="1"/>
          </p:cNvSpPr>
          <p:nvPr>
            <p:ph type="title"/>
          </p:nvPr>
        </p:nvSpPr>
        <p:spPr/>
        <p:txBody>
          <a:bodyPr/>
          <a:lstStyle/>
          <a:p>
            <a:r>
              <a:rPr lang="en-US" dirty="0">
                <a:latin typeface="Georgia" panose="02040502050405020303" pitchFamily="18" charset="0"/>
              </a:rPr>
              <a:t>Other Items Agents Should Do Now</a:t>
            </a:r>
          </a:p>
        </p:txBody>
      </p:sp>
      <p:sp>
        <p:nvSpPr>
          <p:cNvPr id="3" name="Content Placeholder 2">
            <a:extLst>
              <a:ext uri="{FF2B5EF4-FFF2-40B4-BE49-F238E27FC236}">
                <a16:creationId xmlns:a16="http://schemas.microsoft.com/office/drawing/2014/main" id="{8AFCD056-0B89-409A-9793-6FD8F30C0CA3}"/>
              </a:ext>
            </a:extLst>
          </p:cNvPr>
          <p:cNvSpPr>
            <a:spLocks noGrp="1"/>
          </p:cNvSpPr>
          <p:nvPr>
            <p:ph idx="1"/>
          </p:nvPr>
        </p:nvSpPr>
        <p:spPr/>
        <p:txBody>
          <a:bodyPr/>
          <a:lstStyle/>
          <a:p>
            <a:r>
              <a:rPr lang="en-US" dirty="0">
                <a:latin typeface="Georgia" panose="02040502050405020303" pitchFamily="18" charset="0"/>
              </a:rPr>
              <a:t>Work on Continuing Education, Post Licensure, Broker education classes</a:t>
            </a:r>
          </a:p>
          <a:p>
            <a:r>
              <a:rPr lang="en-US" dirty="0">
                <a:latin typeface="Georgia" panose="02040502050405020303" pitchFamily="18" charset="0"/>
              </a:rPr>
              <a:t>Take on-line classes through NAR, State &amp; Local Associations, MLS’s</a:t>
            </a:r>
          </a:p>
          <a:p>
            <a:r>
              <a:rPr lang="en-US" dirty="0">
                <a:latin typeface="Georgia" panose="02040502050405020303" pitchFamily="18" charset="0"/>
              </a:rPr>
              <a:t>Subscribe AND </a:t>
            </a:r>
            <a:r>
              <a:rPr lang="en-US" i="1" dirty="0">
                <a:solidFill>
                  <a:schemeClr val="accent2"/>
                </a:solidFill>
                <a:latin typeface="Georgia" panose="02040502050405020303" pitchFamily="18" charset="0"/>
              </a:rPr>
              <a:t>read </a:t>
            </a:r>
            <a:r>
              <a:rPr lang="en-US" dirty="0">
                <a:latin typeface="Georgia" panose="02040502050405020303" pitchFamily="18" charset="0"/>
              </a:rPr>
              <a:t>real estate news blogs</a:t>
            </a:r>
          </a:p>
          <a:p>
            <a:r>
              <a:rPr lang="en-US" dirty="0">
                <a:latin typeface="Georgia" panose="02040502050405020303" pitchFamily="18" charset="0"/>
              </a:rPr>
              <a:t>Work on Listing Presentation and Buyer Counseling Interviews</a:t>
            </a:r>
          </a:p>
          <a:p>
            <a:r>
              <a:rPr lang="en-US" dirty="0">
                <a:latin typeface="Georgia" panose="02040502050405020303" pitchFamily="18" charset="0"/>
              </a:rPr>
              <a:t>Practice/Study Market Analysis reports for their service areas</a:t>
            </a:r>
          </a:p>
          <a:p>
            <a:r>
              <a:rPr lang="en-US" dirty="0">
                <a:latin typeface="Georgia" panose="02040502050405020303" pitchFamily="18" charset="0"/>
              </a:rPr>
              <a:t>Work on their Business and Marketing Plans</a:t>
            </a:r>
          </a:p>
          <a:p>
            <a:r>
              <a:rPr lang="en-US" dirty="0">
                <a:latin typeface="Georgia" panose="02040502050405020303" pitchFamily="18" charset="0"/>
              </a:rPr>
              <a:t>Learn to use the Technology you offer, or they have </a:t>
            </a:r>
            <a:r>
              <a:rPr lang="en-US" i="1" dirty="0">
                <a:solidFill>
                  <a:schemeClr val="accent2"/>
                </a:solidFill>
                <a:latin typeface="Georgia" panose="02040502050405020303" pitchFamily="18" charset="0"/>
              </a:rPr>
              <a:t>BETTER</a:t>
            </a:r>
          </a:p>
          <a:p>
            <a:endParaRPr lang="en-US" dirty="0">
              <a:latin typeface="Georgia" panose="02040502050405020303" pitchFamily="18" charset="0"/>
            </a:endParaRPr>
          </a:p>
        </p:txBody>
      </p:sp>
      <p:pic>
        <p:nvPicPr>
          <p:cNvPr id="5" name="Picture 4" descr="A close up of a chair&#10;&#10;Description automatically generated">
            <a:extLst>
              <a:ext uri="{FF2B5EF4-FFF2-40B4-BE49-F238E27FC236}">
                <a16:creationId xmlns:a16="http://schemas.microsoft.com/office/drawing/2014/main" id="{8ADB4BCD-2710-4889-8C1D-75A2B22B31C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00984" y="2809188"/>
            <a:ext cx="3559257" cy="3924449"/>
          </a:xfrm>
          <a:prstGeom prst="rect">
            <a:avLst/>
          </a:prstGeom>
        </p:spPr>
      </p:pic>
    </p:spTree>
    <p:extLst>
      <p:ext uri="{BB962C8B-B14F-4D97-AF65-F5344CB8AC3E}">
        <p14:creationId xmlns:p14="http://schemas.microsoft.com/office/powerpoint/2010/main" val="2866957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312" y="297735"/>
            <a:ext cx="9404723" cy="1400530"/>
          </a:xfrm>
        </p:spPr>
        <p:txBody>
          <a:bodyPr/>
          <a:lstStyle/>
          <a:p>
            <a:pPr algn="ctr"/>
            <a:r>
              <a:rPr lang="en-US" sz="3200" dirty="0"/>
              <a:t>CENTER FOR REALTOR® FINANCIAL WELLNESS WEBINAR AND SEMINAR DISCLAIMER</a:t>
            </a:r>
            <a:br>
              <a:rPr lang="en-US" sz="3200" dirty="0"/>
            </a:br>
            <a:endParaRPr lang="en-US" sz="3200" dirty="0"/>
          </a:p>
        </p:txBody>
      </p:sp>
      <p:sp>
        <p:nvSpPr>
          <p:cNvPr id="3" name="Content Placeholder 2"/>
          <p:cNvSpPr>
            <a:spLocks noGrp="1"/>
          </p:cNvSpPr>
          <p:nvPr>
            <p:ph idx="1"/>
          </p:nvPr>
        </p:nvSpPr>
        <p:spPr>
          <a:xfrm>
            <a:off x="947058" y="1910443"/>
            <a:ext cx="10141630" cy="4769327"/>
          </a:xfrm>
        </p:spPr>
        <p:txBody>
          <a:bodyPr>
            <a:normAutofit fontScale="92500" lnSpcReduction="20000"/>
          </a:bodyPr>
          <a:lstStyle/>
          <a:p>
            <a:r>
              <a:rPr lang="en-US" sz="1900" b="1" dirty="0">
                <a:solidFill>
                  <a:srgbClr val="92D050"/>
                </a:solidFill>
              </a:rPr>
              <a:t>For Education and Information Purposes Only</a:t>
            </a:r>
          </a:p>
          <a:p>
            <a:r>
              <a:rPr lang="en-US" sz="1800" dirty="0"/>
              <a:t>Please note that the information and materials provided in Center for REALTOR® Financial Wellness webinars and seminars are not intended or provided to be used as a substitute for the advice of your tax, investment, legal and/or financial advisors or to be the basis of specific financial planning activities.  The opinions and views expressed or shared in this presentation represent only those of the developers, speakers, presenters or instructors and have not been endorsed or approved by the National Association of REALTORS®.  While substantial care is taken to try to provide accurate and current data and information, the National Association of REALTORS® does not warrant the accuracy, completeness or timeliness of any data and information provided in the webinars and seminars.  Further, any principles and conclusions presented are subject to court decisions and to local, state and federal laws and regulations and any revisions of such laws and regulations.  If you seek or need tax, investment, legal or financial advice, you must obtain such advice and services from the appropriate professionals.  </a:t>
            </a:r>
          </a:p>
          <a:p>
            <a:r>
              <a:rPr lang="en-US" sz="1800" dirty="0"/>
              <a:t>Any links to third-party websites, tools, materials or resources are provided as a convenience and for your information.  Any products, services or opinions of third-party entities or associated individuals are neither endorsed nor have they been vetted by the National Association of REALTORS®, and their inclusion in the webinar or seminar and any related materials do not constitute a recommendation by the National Association of REALTORS® and should not be inferred as suggesting a preference over other products, services or information available in the market.  The National Association of REALTORS® bears no responsibility for the accuracy, completeness, legality or the content provided in the webinar or seminar and any related materials.</a:t>
            </a:r>
          </a:p>
          <a:p>
            <a:endParaRPr lang="en-US" sz="1000" dirty="0"/>
          </a:p>
        </p:txBody>
      </p:sp>
    </p:spTree>
    <p:extLst>
      <p:ext uri="{BB962C8B-B14F-4D97-AF65-F5344CB8AC3E}">
        <p14:creationId xmlns:p14="http://schemas.microsoft.com/office/powerpoint/2010/main" val="2370967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29201-6056-406D-9DD1-6331ED3CC556}"/>
              </a:ext>
            </a:extLst>
          </p:cNvPr>
          <p:cNvSpPr>
            <a:spLocks noGrp="1"/>
          </p:cNvSpPr>
          <p:nvPr>
            <p:ph type="title"/>
          </p:nvPr>
        </p:nvSpPr>
        <p:spPr>
          <a:xfrm>
            <a:off x="1053581" y="476519"/>
            <a:ext cx="8761413" cy="706964"/>
          </a:xfrm>
        </p:spPr>
        <p:txBody>
          <a:bodyPr/>
          <a:lstStyle/>
          <a:p>
            <a:r>
              <a:rPr lang="en-US" dirty="0"/>
              <a:t>FinancialWellness.realtor</a:t>
            </a:r>
          </a:p>
        </p:txBody>
      </p:sp>
      <p:pic>
        <p:nvPicPr>
          <p:cNvPr id="6" name="Content Placeholder 5">
            <a:extLst>
              <a:ext uri="{FF2B5EF4-FFF2-40B4-BE49-F238E27FC236}">
                <a16:creationId xmlns:a16="http://schemas.microsoft.com/office/drawing/2014/main" id="{0CB335EF-547B-4490-A444-DADE33DF731D}"/>
              </a:ext>
            </a:extLst>
          </p:cNvPr>
          <p:cNvPicPr>
            <a:picLocks noGrp="1" noChangeAspect="1"/>
          </p:cNvPicPr>
          <p:nvPr>
            <p:ph idx="1"/>
          </p:nvPr>
        </p:nvPicPr>
        <p:blipFill>
          <a:blip r:embed="rId3"/>
          <a:stretch>
            <a:fillRect/>
          </a:stretch>
        </p:blipFill>
        <p:spPr>
          <a:xfrm>
            <a:off x="480874" y="1145673"/>
            <a:ext cx="11230252" cy="5606407"/>
          </a:xfrm>
          <a:prstGeom prst="rect">
            <a:avLst/>
          </a:prstGeom>
        </p:spPr>
      </p:pic>
    </p:spTree>
    <p:extLst>
      <p:ext uri="{BB962C8B-B14F-4D97-AF65-F5344CB8AC3E}">
        <p14:creationId xmlns:p14="http://schemas.microsoft.com/office/powerpoint/2010/main" val="2781767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01001-AB58-4939-9D84-B97889BEB925}"/>
              </a:ext>
            </a:extLst>
          </p:cNvPr>
          <p:cNvSpPr>
            <a:spLocks noGrp="1"/>
          </p:cNvSpPr>
          <p:nvPr>
            <p:ph type="ctrTitle"/>
          </p:nvPr>
        </p:nvSpPr>
        <p:spPr/>
        <p:txBody>
          <a:bodyPr/>
          <a:lstStyle/>
          <a:p>
            <a:br>
              <a:rPr lang="en-US" dirty="0">
                <a:latin typeface="Georgia" panose="02040502050405020303" pitchFamily="18" charset="0"/>
              </a:rPr>
            </a:br>
            <a:r>
              <a:rPr lang="en-US" dirty="0">
                <a:latin typeface="Georgia" panose="02040502050405020303" pitchFamily="18" charset="0"/>
              </a:rPr>
              <a:t>Evaluate </a:t>
            </a:r>
            <a:r>
              <a:rPr lang="en-US" i="1" dirty="0">
                <a:latin typeface="Georgia" panose="02040502050405020303" pitchFamily="18" charset="0"/>
              </a:rPr>
              <a:t>YOUR</a:t>
            </a:r>
            <a:r>
              <a:rPr lang="en-US" dirty="0">
                <a:latin typeface="Georgia" panose="02040502050405020303" pitchFamily="18" charset="0"/>
              </a:rPr>
              <a:t> Business </a:t>
            </a:r>
            <a:r>
              <a:rPr lang="en-US" i="1" dirty="0">
                <a:latin typeface="Georgia" panose="02040502050405020303" pitchFamily="18" charset="0"/>
              </a:rPr>
              <a:t>&amp; </a:t>
            </a:r>
            <a:r>
              <a:rPr lang="en-US" dirty="0">
                <a:latin typeface="Georgia" panose="02040502050405020303" pitchFamily="18" charset="0"/>
              </a:rPr>
              <a:t>Marketing Plans</a:t>
            </a:r>
            <a:endParaRPr lang="en-US" dirty="0"/>
          </a:p>
        </p:txBody>
      </p:sp>
      <p:sp>
        <p:nvSpPr>
          <p:cNvPr id="3" name="Subtitle 2">
            <a:extLst>
              <a:ext uri="{FF2B5EF4-FFF2-40B4-BE49-F238E27FC236}">
                <a16:creationId xmlns:a16="http://schemas.microsoft.com/office/drawing/2014/main" id="{3C864FBE-6FF1-4F96-BFF0-0473ABB82E8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83641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AA146-EDD7-446B-9D6F-26D03E2CDA02}"/>
              </a:ext>
            </a:extLst>
          </p:cNvPr>
          <p:cNvSpPr>
            <a:spLocks noGrp="1"/>
          </p:cNvSpPr>
          <p:nvPr>
            <p:ph type="title"/>
          </p:nvPr>
        </p:nvSpPr>
        <p:spPr/>
        <p:txBody>
          <a:bodyPr/>
          <a:lstStyle/>
          <a:p>
            <a:r>
              <a:rPr lang="en-US" dirty="0">
                <a:latin typeface="Georgia" panose="02040502050405020303" pitchFamily="18" charset="0"/>
              </a:rPr>
              <a:t>Thoughts to Ponder</a:t>
            </a:r>
          </a:p>
        </p:txBody>
      </p:sp>
      <p:sp>
        <p:nvSpPr>
          <p:cNvPr id="3" name="Content Placeholder 2">
            <a:extLst>
              <a:ext uri="{FF2B5EF4-FFF2-40B4-BE49-F238E27FC236}">
                <a16:creationId xmlns:a16="http://schemas.microsoft.com/office/drawing/2014/main" id="{43C37539-7A43-4C51-AF5E-DDC1FA309302}"/>
              </a:ext>
            </a:extLst>
          </p:cNvPr>
          <p:cNvSpPr>
            <a:spLocks noGrp="1"/>
          </p:cNvSpPr>
          <p:nvPr>
            <p:ph idx="1"/>
          </p:nvPr>
        </p:nvSpPr>
        <p:spPr>
          <a:xfrm>
            <a:off x="777882" y="2565793"/>
            <a:ext cx="8825659" cy="3416300"/>
          </a:xfrm>
        </p:spPr>
        <p:txBody>
          <a:bodyPr/>
          <a:lstStyle/>
          <a:p>
            <a:r>
              <a:rPr lang="en-US" dirty="0">
                <a:latin typeface="Georgia" panose="02040502050405020303" pitchFamily="18" charset="0"/>
              </a:rPr>
              <a:t>Do I know how to do MY Administrators jobs &amp; tasks</a:t>
            </a:r>
          </a:p>
          <a:p>
            <a:r>
              <a:rPr lang="en-US" dirty="0">
                <a:latin typeface="Georgia" panose="02040502050405020303" pitchFamily="18" charset="0"/>
              </a:rPr>
              <a:t>Do I know how to use all the vital &amp; essential software</a:t>
            </a:r>
          </a:p>
          <a:p>
            <a:r>
              <a:rPr lang="en-US" dirty="0">
                <a:latin typeface="Georgia" panose="02040502050405020303" pitchFamily="18" charset="0"/>
              </a:rPr>
              <a:t>Do I know how to input listings into the MLS, make changes</a:t>
            </a:r>
          </a:p>
          <a:p>
            <a:r>
              <a:rPr lang="en-US" dirty="0">
                <a:latin typeface="Georgia" panose="02040502050405020303" pitchFamily="18" charset="0"/>
              </a:rPr>
              <a:t>Do I know the process and am I capable of ensuring EMDs are deposited appropriately and on time</a:t>
            </a:r>
          </a:p>
          <a:p>
            <a:r>
              <a:rPr lang="en-US" dirty="0">
                <a:latin typeface="Georgia" panose="02040502050405020303" pitchFamily="18" charset="0"/>
              </a:rPr>
              <a:t>Do I know where the money is being spent </a:t>
            </a:r>
            <a:r>
              <a:rPr lang="en-US" dirty="0">
                <a:solidFill>
                  <a:schemeClr val="accent2"/>
                </a:solidFill>
                <a:latin typeface="Georgia" panose="02040502050405020303" pitchFamily="18" charset="0"/>
              </a:rPr>
              <a:t>AUTOMATICALLY </a:t>
            </a:r>
            <a:r>
              <a:rPr lang="en-US" dirty="0">
                <a:solidFill>
                  <a:schemeClr val="tx1"/>
                </a:solidFill>
                <a:latin typeface="Georgia" panose="02040502050405020303" pitchFamily="18" charset="0"/>
              </a:rPr>
              <a:t>that can/should/needs to be stopped</a:t>
            </a:r>
            <a:r>
              <a:rPr lang="en-US" dirty="0">
                <a:latin typeface="Georgia" panose="02040502050405020303" pitchFamily="18" charset="0"/>
              </a:rPr>
              <a:t> </a:t>
            </a:r>
            <a:r>
              <a:rPr lang="en-US" i="1" dirty="0">
                <a:latin typeface="Georgia" panose="02040502050405020303" pitchFamily="18" charset="0"/>
              </a:rPr>
              <a:t>coffee, snacks, paper, toner, advertising</a:t>
            </a:r>
          </a:p>
          <a:p>
            <a:r>
              <a:rPr lang="en-US" dirty="0">
                <a:latin typeface="Georgia" panose="02040502050405020303" pitchFamily="18" charset="0"/>
              </a:rPr>
              <a:t>Can I work from home if I need to/have to/ordered to? Can I do things that I can make it possible?</a:t>
            </a:r>
          </a:p>
        </p:txBody>
      </p:sp>
      <p:pic>
        <p:nvPicPr>
          <p:cNvPr id="5" name="Picture 4" descr="A close up of a logo&#10;&#10;Description automatically generated">
            <a:extLst>
              <a:ext uri="{FF2B5EF4-FFF2-40B4-BE49-F238E27FC236}">
                <a16:creationId xmlns:a16="http://schemas.microsoft.com/office/drawing/2014/main" id="{E71E5DA9-57D0-4272-B265-49AFD7228A1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6057388">
            <a:off x="9499554" y="2333903"/>
            <a:ext cx="2233228" cy="2190192"/>
          </a:xfrm>
          <a:prstGeom prst="rect">
            <a:avLst/>
          </a:prstGeom>
        </p:spPr>
      </p:pic>
    </p:spTree>
    <p:extLst>
      <p:ext uri="{BB962C8B-B14F-4D97-AF65-F5344CB8AC3E}">
        <p14:creationId xmlns:p14="http://schemas.microsoft.com/office/powerpoint/2010/main" val="27338783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89B87-C9EA-4331-BE47-526D5B5A32B9}"/>
              </a:ext>
            </a:extLst>
          </p:cNvPr>
          <p:cNvSpPr>
            <a:spLocks noGrp="1"/>
          </p:cNvSpPr>
          <p:nvPr>
            <p:ph type="title"/>
          </p:nvPr>
        </p:nvSpPr>
        <p:spPr/>
        <p:txBody>
          <a:bodyPr/>
          <a:lstStyle/>
          <a:p>
            <a:r>
              <a:rPr lang="en-US" dirty="0">
                <a:latin typeface="Georgia" panose="02040502050405020303" pitchFamily="18" charset="0"/>
              </a:rPr>
              <a:t>Where does the Money Go</a:t>
            </a:r>
          </a:p>
        </p:txBody>
      </p:sp>
      <p:sp>
        <p:nvSpPr>
          <p:cNvPr id="3" name="Content Placeholder 2">
            <a:extLst>
              <a:ext uri="{FF2B5EF4-FFF2-40B4-BE49-F238E27FC236}">
                <a16:creationId xmlns:a16="http://schemas.microsoft.com/office/drawing/2014/main" id="{13A21580-387A-4D9C-A029-DEF890840182}"/>
              </a:ext>
            </a:extLst>
          </p:cNvPr>
          <p:cNvSpPr>
            <a:spLocks noGrp="1"/>
          </p:cNvSpPr>
          <p:nvPr>
            <p:ph idx="1"/>
          </p:nvPr>
        </p:nvSpPr>
        <p:spPr>
          <a:xfrm>
            <a:off x="514903" y="2466433"/>
            <a:ext cx="6446471" cy="4170162"/>
          </a:xfrm>
        </p:spPr>
        <p:txBody>
          <a:bodyPr>
            <a:normAutofit/>
          </a:bodyPr>
          <a:lstStyle/>
          <a:p>
            <a:r>
              <a:rPr lang="en-US" dirty="0">
                <a:latin typeface="Georgia" panose="02040502050405020303" pitchFamily="18" charset="0"/>
              </a:rPr>
              <a:t>Review your P&amp;L Statements, do a deep dive into the line items and look at specific sub line items or invoices</a:t>
            </a:r>
          </a:p>
          <a:p>
            <a:endParaRPr lang="en-US" dirty="0">
              <a:latin typeface="Georgia" panose="02040502050405020303" pitchFamily="18" charset="0"/>
            </a:endParaRPr>
          </a:p>
        </p:txBody>
      </p:sp>
      <p:pic>
        <p:nvPicPr>
          <p:cNvPr id="5" name="Picture 4" descr="A picture containing man, young, laptop, table&#10;&#10;Description automatically generated">
            <a:extLst>
              <a:ext uri="{FF2B5EF4-FFF2-40B4-BE49-F238E27FC236}">
                <a16:creationId xmlns:a16="http://schemas.microsoft.com/office/drawing/2014/main" id="{F5E82857-11EA-4C64-96AC-57943E8C4A6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61374" y="3124005"/>
            <a:ext cx="5159604" cy="2069216"/>
          </a:xfrm>
          <a:prstGeom prst="rect">
            <a:avLst/>
          </a:prstGeom>
        </p:spPr>
      </p:pic>
      <p:sp>
        <p:nvSpPr>
          <p:cNvPr id="7" name="TextBox 6">
            <a:extLst>
              <a:ext uri="{FF2B5EF4-FFF2-40B4-BE49-F238E27FC236}">
                <a16:creationId xmlns:a16="http://schemas.microsoft.com/office/drawing/2014/main" id="{85699EB2-E16A-4130-BAB8-2CABAE11EBA2}"/>
              </a:ext>
            </a:extLst>
          </p:cNvPr>
          <p:cNvSpPr txBox="1"/>
          <p:nvPr/>
        </p:nvSpPr>
        <p:spPr>
          <a:xfrm>
            <a:off x="7032396" y="6636595"/>
            <a:ext cx="3327662"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3" tooltip="https://www.peopleslawschool.ca/everyday-legal-problems"/>
              </a:rPr>
              <a:t>This Photo</a:t>
            </a: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 by Unknown Author is licensed under </a:t>
            </a: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4" tooltip="https://creativecommons.org/licenses/by-nc-sa/3.0/"/>
              </a:rPr>
              <a:t>CC BY-SA-NC</a:t>
            </a:r>
            <a:endPar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5769364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89B87-C9EA-4331-BE47-526D5B5A32B9}"/>
              </a:ext>
            </a:extLst>
          </p:cNvPr>
          <p:cNvSpPr>
            <a:spLocks noGrp="1"/>
          </p:cNvSpPr>
          <p:nvPr>
            <p:ph type="title"/>
          </p:nvPr>
        </p:nvSpPr>
        <p:spPr/>
        <p:txBody>
          <a:bodyPr/>
          <a:lstStyle/>
          <a:p>
            <a:r>
              <a:rPr lang="en-US" dirty="0">
                <a:latin typeface="Georgia" panose="02040502050405020303" pitchFamily="18" charset="0"/>
              </a:rPr>
              <a:t>Where does the Money Go</a:t>
            </a:r>
          </a:p>
        </p:txBody>
      </p:sp>
      <p:sp>
        <p:nvSpPr>
          <p:cNvPr id="3" name="Content Placeholder 2">
            <a:extLst>
              <a:ext uri="{FF2B5EF4-FFF2-40B4-BE49-F238E27FC236}">
                <a16:creationId xmlns:a16="http://schemas.microsoft.com/office/drawing/2014/main" id="{13A21580-387A-4D9C-A029-DEF890840182}"/>
              </a:ext>
            </a:extLst>
          </p:cNvPr>
          <p:cNvSpPr>
            <a:spLocks noGrp="1"/>
          </p:cNvSpPr>
          <p:nvPr>
            <p:ph idx="1"/>
          </p:nvPr>
        </p:nvSpPr>
        <p:spPr>
          <a:xfrm>
            <a:off x="514903" y="2466433"/>
            <a:ext cx="6446471" cy="4170162"/>
          </a:xfrm>
        </p:spPr>
        <p:txBody>
          <a:bodyPr>
            <a:normAutofit/>
          </a:bodyPr>
          <a:lstStyle/>
          <a:p>
            <a:r>
              <a:rPr lang="en-US" dirty="0">
                <a:latin typeface="Georgia" panose="02040502050405020303" pitchFamily="18" charset="0"/>
              </a:rPr>
              <a:t>Review your P&amp;L Statements, do a deep dive into the line items and look at specific sub line items or invoices</a:t>
            </a:r>
          </a:p>
          <a:p>
            <a:r>
              <a:rPr lang="en-US" dirty="0">
                <a:latin typeface="Georgia" panose="02040502050405020303" pitchFamily="18" charset="0"/>
              </a:rPr>
              <a:t>Label the cost as Vital &amp; Essential or Discretionary, label each A, B, C</a:t>
            </a:r>
          </a:p>
          <a:p>
            <a:pPr lvl="1"/>
            <a:r>
              <a:rPr lang="en-US" dirty="0">
                <a:latin typeface="Georgia" panose="02040502050405020303" pitchFamily="18" charset="0"/>
              </a:rPr>
              <a:t>A- Can't operate with out</a:t>
            </a:r>
          </a:p>
          <a:p>
            <a:pPr lvl="1"/>
            <a:r>
              <a:rPr lang="en-US" dirty="0">
                <a:latin typeface="Georgia" panose="02040502050405020303" pitchFamily="18" charset="0"/>
              </a:rPr>
              <a:t>B- Can operate but work is harder</a:t>
            </a:r>
          </a:p>
          <a:p>
            <a:pPr lvl="1"/>
            <a:r>
              <a:rPr lang="en-US" dirty="0">
                <a:latin typeface="Georgia" panose="02040502050405020303" pitchFamily="18" charset="0"/>
              </a:rPr>
              <a:t>C- Can operate but will need to address </a:t>
            </a:r>
          </a:p>
          <a:p>
            <a:pPr lvl="1"/>
            <a:r>
              <a:rPr lang="en-US" dirty="0">
                <a:latin typeface="Georgia" panose="02040502050405020303" pitchFamily="18" charset="0"/>
              </a:rPr>
              <a:t>If it doesn’t get A,B,C think about why are you doing it in the first place and stop it now</a:t>
            </a:r>
          </a:p>
          <a:p>
            <a:endParaRPr lang="en-US" dirty="0">
              <a:latin typeface="Georgia" panose="02040502050405020303" pitchFamily="18" charset="0"/>
            </a:endParaRPr>
          </a:p>
        </p:txBody>
      </p:sp>
      <p:pic>
        <p:nvPicPr>
          <p:cNvPr id="5" name="Picture 4" descr="A picture containing man, young, laptop, table&#10;&#10;Description automatically generated">
            <a:extLst>
              <a:ext uri="{FF2B5EF4-FFF2-40B4-BE49-F238E27FC236}">
                <a16:creationId xmlns:a16="http://schemas.microsoft.com/office/drawing/2014/main" id="{F5E82857-11EA-4C64-96AC-57943E8C4A6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61374" y="3124005"/>
            <a:ext cx="5159604" cy="2069216"/>
          </a:xfrm>
          <a:prstGeom prst="rect">
            <a:avLst/>
          </a:prstGeom>
        </p:spPr>
      </p:pic>
      <p:sp>
        <p:nvSpPr>
          <p:cNvPr id="7" name="TextBox 6">
            <a:extLst>
              <a:ext uri="{FF2B5EF4-FFF2-40B4-BE49-F238E27FC236}">
                <a16:creationId xmlns:a16="http://schemas.microsoft.com/office/drawing/2014/main" id="{85699EB2-E16A-4130-BAB8-2CABAE11EBA2}"/>
              </a:ext>
            </a:extLst>
          </p:cNvPr>
          <p:cNvSpPr txBox="1"/>
          <p:nvPr/>
        </p:nvSpPr>
        <p:spPr>
          <a:xfrm>
            <a:off x="7032396" y="6636595"/>
            <a:ext cx="3327662"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3" tooltip="https://www.peopleslawschool.ca/everyday-legal-problems"/>
              </a:rPr>
              <a:t>This Photo</a:t>
            </a: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 by Unknown Author is licensed under </a:t>
            </a: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4" tooltip="https://creativecommons.org/licenses/by-nc-sa/3.0/"/>
              </a:rPr>
              <a:t>CC BY-SA-NC</a:t>
            </a:r>
            <a:endPar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658265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89B87-C9EA-4331-BE47-526D5B5A32B9}"/>
              </a:ext>
            </a:extLst>
          </p:cNvPr>
          <p:cNvSpPr>
            <a:spLocks noGrp="1"/>
          </p:cNvSpPr>
          <p:nvPr>
            <p:ph type="title"/>
          </p:nvPr>
        </p:nvSpPr>
        <p:spPr/>
        <p:txBody>
          <a:bodyPr/>
          <a:lstStyle/>
          <a:p>
            <a:r>
              <a:rPr lang="en-US" dirty="0">
                <a:latin typeface="Georgia" panose="02040502050405020303" pitchFamily="18" charset="0"/>
              </a:rPr>
              <a:t>Where does the Money Go</a:t>
            </a:r>
          </a:p>
        </p:txBody>
      </p:sp>
      <p:sp>
        <p:nvSpPr>
          <p:cNvPr id="3" name="Content Placeholder 2">
            <a:extLst>
              <a:ext uri="{FF2B5EF4-FFF2-40B4-BE49-F238E27FC236}">
                <a16:creationId xmlns:a16="http://schemas.microsoft.com/office/drawing/2014/main" id="{13A21580-387A-4D9C-A029-DEF890840182}"/>
              </a:ext>
            </a:extLst>
          </p:cNvPr>
          <p:cNvSpPr>
            <a:spLocks noGrp="1"/>
          </p:cNvSpPr>
          <p:nvPr>
            <p:ph idx="1"/>
          </p:nvPr>
        </p:nvSpPr>
        <p:spPr>
          <a:xfrm>
            <a:off x="514903" y="2466433"/>
            <a:ext cx="6446471" cy="4170162"/>
          </a:xfrm>
        </p:spPr>
        <p:txBody>
          <a:bodyPr>
            <a:normAutofit/>
          </a:bodyPr>
          <a:lstStyle/>
          <a:p>
            <a:r>
              <a:rPr lang="en-US" dirty="0">
                <a:latin typeface="Georgia" panose="02040502050405020303" pitchFamily="18" charset="0"/>
              </a:rPr>
              <a:t>Review your P&amp;L Statements, do a deep dive into the line items and look at specific sub line items or invoices</a:t>
            </a:r>
          </a:p>
          <a:p>
            <a:r>
              <a:rPr lang="en-US" dirty="0">
                <a:latin typeface="Georgia" panose="02040502050405020303" pitchFamily="18" charset="0"/>
              </a:rPr>
              <a:t>Label the cost as Vital &amp; Essential or Discretionary, label each A, B, C</a:t>
            </a:r>
          </a:p>
          <a:p>
            <a:pPr lvl="1"/>
            <a:r>
              <a:rPr lang="en-US" dirty="0">
                <a:latin typeface="Georgia" panose="02040502050405020303" pitchFamily="18" charset="0"/>
              </a:rPr>
              <a:t>A- Can't operate with out</a:t>
            </a:r>
          </a:p>
          <a:p>
            <a:pPr lvl="1"/>
            <a:r>
              <a:rPr lang="en-US" dirty="0">
                <a:latin typeface="Georgia" panose="02040502050405020303" pitchFamily="18" charset="0"/>
              </a:rPr>
              <a:t>B- Can operate but work is harder</a:t>
            </a:r>
          </a:p>
          <a:p>
            <a:pPr lvl="1"/>
            <a:r>
              <a:rPr lang="en-US" dirty="0">
                <a:latin typeface="Georgia" panose="02040502050405020303" pitchFamily="18" charset="0"/>
              </a:rPr>
              <a:t>C- Can operate but will need to address </a:t>
            </a:r>
          </a:p>
          <a:p>
            <a:pPr lvl="1"/>
            <a:r>
              <a:rPr lang="en-US" dirty="0">
                <a:latin typeface="Georgia" panose="02040502050405020303" pitchFamily="18" charset="0"/>
              </a:rPr>
              <a:t>If it doesn’t get A,B,C think about why are you doing it in the first place and stop it now</a:t>
            </a:r>
          </a:p>
          <a:p>
            <a:r>
              <a:rPr lang="en-US" dirty="0">
                <a:latin typeface="Georgia" panose="02040502050405020303" pitchFamily="18" charset="0"/>
              </a:rPr>
              <a:t>Look at your Marketing spends</a:t>
            </a:r>
          </a:p>
          <a:p>
            <a:endParaRPr lang="en-US" dirty="0">
              <a:latin typeface="Georgia" panose="02040502050405020303" pitchFamily="18" charset="0"/>
            </a:endParaRPr>
          </a:p>
        </p:txBody>
      </p:sp>
      <p:pic>
        <p:nvPicPr>
          <p:cNvPr id="5" name="Picture 4" descr="A picture containing man, young, laptop, table&#10;&#10;Description automatically generated">
            <a:extLst>
              <a:ext uri="{FF2B5EF4-FFF2-40B4-BE49-F238E27FC236}">
                <a16:creationId xmlns:a16="http://schemas.microsoft.com/office/drawing/2014/main" id="{F5E82857-11EA-4C64-96AC-57943E8C4A6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61374" y="3124005"/>
            <a:ext cx="5159604" cy="2069216"/>
          </a:xfrm>
          <a:prstGeom prst="rect">
            <a:avLst/>
          </a:prstGeom>
        </p:spPr>
      </p:pic>
      <p:sp>
        <p:nvSpPr>
          <p:cNvPr id="7" name="TextBox 6">
            <a:extLst>
              <a:ext uri="{FF2B5EF4-FFF2-40B4-BE49-F238E27FC236}">
                <a16:creationId xmlns:a16="http://schemas.microsoft.com/office/drawing/2014/main" id="{85699EB2-E16A-4130-BAB8-2CABAE11EBA2}"/>
              </a:ext>
            </a:extLst>
          </p:cNvPr>
          <p:cNvSpPr txBox="1"/>
          <p:nvPr/>
        </p:nvSpPr>
        <p:spPr>
          <a:xfrm>
            <a:off x="7032396" y="6636595"/>
            <a:ext cx="3327662"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3" tooltip="https://www.peopleslawschool.ca/everyday-legal-problems"/>
              </a:rPr>
              <a:t>This Photo</a:t>
            </a: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 by Unknown Author is licensed under </a:t>
            </a: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4" tooltip="https://creativecommons.org/licenses/by-nc-sa/3.0/"/>
              </a:rPr>
              <a:t>CC BY-SA-NC</a:t>
            </a:r>
            <a:endPar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02009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89B87-C9EA-4331-BE47-526D5B5A32B9}"/>
              </a:ext>
            </a:extLst>
          </p:cNvPr>
          <p:cNvSpPr>
            <a:spLocks noGrp="1"/>
          </p:cNvSpPr>
          <p:nvPr>
            <p:ph type="title"/>
          </p:nvPr>
        </p:nvSpPr>
        <p:spPr/>
        <p:txBody>
          <a:bodyPr/>
          <a:lstStyle/>
          <a:p>
            <a:r>
              <a:rPr lang="en-US" dirty="0">
                <a:latin typeface="Georgia" panose="02040502050405020303" pitchFamily="18" charset="0"/>
              </a:rPr>
              <a:t>Where does the Money Go</a:t>
            </a:r>
          </a:p>
        </p:txBody>
      </p:sp>
      <p:sp>
        <p:nvSpPr>
          <p:cNvPr id="3" name="Content Placeholder 2">
            <a:extLst>
              <a:ext uri="{FF2B5EF4-FFF2-40B4-BE49-F238E27FC236}">
                <a16:creationId xmlns:a16="http://schemas.microsoft.com/office/drawing/2014/main" id="{13A21580-387A-4D9C-A029-DEF890840182}"/>
              </a:ext>
            </a:extLst>
          </p:cNvPr>
          <p:cNvSpPr>
            <a:spLocks noGrp="1"/>
          </p:cNvSpPr>
          <p:nvPr>
            <p:ph idx="1"/>
          </p:nvPr>
        </p:nvSpPr>
        <p:spPr>
          <a:xfrm>
            <a:off x="514903" y="2466433"/>
            <a:ext cx="6446471" cy="4170162"/>
          </a:xfrm>
        </p:spPr>
        <p:txBody>
          <a:bodyPr>
            <a:normAutofit fontScale="92500" lnSpcReduction="10000"/>
          </a:bodyPr>
          <a:lstStyle/>
          <a:p>
            <a:r>
              <a:rPr lang="en-US" dirty="0">
                <a:latin typeface="Georgia" panose="02040502050405020303" pitchFamily="18" charset="0"/>
              </a:rPr>
              <a:t>Review your P&amp;L Statements, do a deep dive into the line items and look at specific sub line items or invoices</a:t>
            </a:r>
          </a:p>
          <a:p>
            <a:r>
              <a:rPr lang="en-US" dirty="0">
                <a:latin typeface="Georgia" panose="02040502050405020303" pitchFamily="18" charset="0"/>
              </a:rPr>
              <a:t>Label the cost as Vital &amp; Essential or Discretionary, label each A, B, C</a:t>
            </a:r>
          </a:p>
          <a:p>
            <a:pPr lvl="1"/>
            <a:r>
              <a:rPr lang="en-US" dirty="0">
                <a:latin typeface="Georgia" panose="02040502050405020303" pitchFamily="18" charset="0"/>
              </a:rPr>
              <a:t>A- Can't operate with out</a:t>
            </a:r>
          </a:p>
          <a:p>
            <a:pPr lvl="1"/>
            <a:r>
              <a:rPr lang="en-US" dirty="0">
                <a:latin typeface="Georgia" panose="02040502050405020303" pitchFamily="18" charset="0"/>
              </a:rPr>
              <a:t>B- Can operate but work is harder</a:t>
            </a:r>
          </a:p>
          <a:p>
            <a:pPr lvl="1"/>
            <a:r>
              <a:rPr lang="en-US" dirty="0">
                <a:latin typeface="Georgia" panose="02040502050405020303" pitchFamily="18" charset="0"/>
              </a:rPr>
              <a:t>C- Can operate but will need to address </a:t>
            </a:r>
          </a:p>
          <a:p>
            <a:pPr lvl="1"/>
            <a:r>
              <a:rPr lang="en-US" dirty="0">
                <a:latin typeface="Georgia" panose="02040502050405020303" pitchFamily="18" charset="0"/>
              </a:rPr>
              <a:t>If it doesn’t get A,B,C think about why are you doing it in the first place and stop it now</a:t>
            </a:r>
          </a:p>
          <a:p>
            <a:r>
              <a:rPr lang="en-US" dirty="0">
                <a:latin typeface="Georgia" panose="02040502050405020303" pitchFamily="18" charset="0"/>
              </a:rPr>
              <a:t>Look at your Marketing spends</a:t>
            </a:r>
          </a:p>
          <a:p>
            <a:r>
              <a:rPr lang="en-US" dirty="0">
                <a:latin typeface="Georgia" panose="02040502050405020303" pitchFamily="18" charset="0"/>
              </a:rPr>
              <a:t>Look at your Advertising spends</a:t>
            </a:r>
          </a:p>
          <a:p>
            <a:pPr lvl="1"/>
            <a:r>
              <a:rPr lang="en-US" dirty="0">
                <a:latin typeface="Georgia" panose="02040502050405020303" pitchFamily="18" charset="0"/>
              </a:rPr>
              <a:t>Print</a:t>
            </a:r>
          </a:p>
          <a:p>
            <a:pPr lvl="1"/>
            <a:r>
              <a:rPr lang="en-US" dirty="0">
                <a:latin typeface="Georgia" panose="02040502050405020303" pitchFamily="18" charset="0"/>
              </a:rPr>
              <a:t>Digital</a:t>
            </a:r>
          </a:p>
          <a:p>
            <a:endParaRPr lang="en-US" dirty="0">
              <a:latin typeface="Georgia" panose="02040502050405020303" pitchFamily="18" charset="0"/>
            </a:endParaRPr>
          </a:p>
        </p:txBody>
      </p:sp>
      <p:pic>
        <p:nvPicPr>
          <p:cNvPr id="5" name="Picture 4" descr="A picture containing man, young, laptop, table&#10;&#10;Description automatically generated">
            <a:extLst>
              <a:ext uri="{FF2B5EF4-FFF2-40B4-BE49-F238E27FC236}">
                <a16:creationId xmlns:a16="http://schemas.microsoft.com/office/drawing/2014/main" id="{F5E82857-11EA-4C64-96AC-57943E8C4A6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61374" y="3124005"/>
            <a:ext cx="5159604" cy="2069216"/>
          </a:xfrm>
          <a:prstGeom prst="rect">
            <a:avLst/>
          </a:prstGeom>
        </p:spPr>
      </p:pic>
      <p:sp>
        <p:nvSpPr>
          <p:cNvPr id="7" name="TextBox 6">
            <a:extLst>
              <a:ext uri="{FF2B5EF4-FFF2-40B4-BE49-F238E27FC236}">
                <a16:creationId xmlns:a16="http://schemas.microsoft.com/office/drawing/2014/main" id="{85699EB2-E16A-4130-BAB8-2CABAE11EBA2}"/>
              </a:ext>
            </a:extLst>
          </p:cNvPr>
          <p:cNvSpPr txBox="1"/>
          <p:nvPr/>
        </p:nvSpPr>
        <p:spPr>
          <a:xfrm>
            <a:off x="7032396" y="6636595"/>
            <a:ext cx="3327662"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3" tooltip="https://www.peopleslawschool.ca/everyday-legal-problems"/>
              </a:rPr>
              <a:t>This Photo</a:t>
            </a: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 by Unknown Author is licensed under </a:t>
            </a: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4" tooltip="https://creativecommons.org/licenses/by-nc-sa/3.0/"/>
              </a:rPr>
              <a:t>CC BY-SA-NC</a:t>
            </a:r>
            <a:endPar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729400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8A3F8-FFFB-4541-B0B2-8F605782D4D5}"/>
              </a:ext>
            </a:extLst>
          </p:cNvPr>
          <p:cNvSpPr>
            <a:spLocks noGrp="1"/>
          </p:cNvSpPr>
          <p:nvPr>
            <p:ph type="title"/>
          </p:nvPr>
        </p:nvSpPr>
        <p:spPr>
          <a:xfrm>
            <a:off x="1154954" y="484718"/>
            <a:ext cx="8761413" cy="706964"/>
          </a:xfrm>
        </p:spPr>
        <p:txBody>
          <a:bodyPr/>
          <a:lstStyle/>
          <a:p>
            <a:r>
              <a:rPr lang="en-US" dirty="0"/>
              <a:t>FinancialWellness.realtor</a:t>
            </a:r>
          </a:p>
        </p:txBody>
      </p:sp>
      <p:pic>
        <p:nvPicPr>
          <p:cNvPr id="7" name="Picture 6">
            <a:extLst>
              <a:ext uri="{FF2B5EF4-FFF2-40B4-BE49-F238E27FC236}">
                <a16:creationId xmlns:a16="http://schemas.microsoft.com/office/drawing/2014/main" id="{BF5CF4FD-DF47-46CE-AA05-50FF898E7F5E}"/>
              </a:ext>
            </a:extLst>
          </p:cNvPr>
          <p:cNvPicPr>
            <a:picLocks noChangeAspect="1"/>
          </p:cNvPicPr>
          <p:nvPr/>
        </p:nvPicPr>
        <p:blipFill>
          <a:blip r:embed="rId3"/>
          <a:stretch>
            <a:fillRect/>
          </a:stretch>
        </p:blipFill>
        <p:spPr>
          <a:xfrm>
            <a:off x="479394" y="1191682"/>
            <a:ext cx="11239130" cy="5666318"/>
          </a:xfrm>
          <a:prstGeom prst="rect">
            <a:avLst/>
          </a:prstGeom>
        </p:spPr>
      </p:pic>
    </p:spTree>
    <p:extLst>
      <p:ext uri="{BB962C8B-B14F-4D97-AF65-F5344CB8AC3E}">
        <p14:creationId xmlns:p14="http://schemas.microsoft.com/office/powerpoint/2010/main" val="15934394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1E70F-0273-4762-A631-2A6DF2F8745F}"/>
              </a:ext>
            </a:extLst>
          </p:cNvPr>
          <p:cNvSpPr>
            <a:spLocks noGrp="1"/>
          </p:cNvSpPr>
          <p:nvPr>
            <p:ph type="title"/>
          </p:nvPr>
        </p:nvSpPr>
        <p:spPr>
          <a:xfrm>
            <a:off x="1154954" y="778360"/>
            <a:ext cx="9409473" cy="1219116"/>
          </a:xfrm>
        </p:spPr>
        <p:txBody>
          <a:bodyPr/>
          <a:lstStyle/>
          <a:p>
            <a:r>
              <a:rPr lang="en-US" dirty="0"/>
              <a:t>NAR Resource – </a:t>
            </a:r>
            <a:r>
              <a:rPr lang="en-US" dirty="0" err="1"/>
              <a:t>nar.realtor</a:t>
            </a:r>
            <a:r>
              <a:rPr lang="en-US" dirty="0"/>
              <a:t>/coronavirus</a:t>
            </a:r>
          </a:p>
        </p:txBody>
      </p:sp>
      <p:pic>
        <p:nvPicPr>
          <p:cNvPr id="4" name="Content Placeholder 3">
            <a:extLst>
              <a:ext uri="{FF2B5EF4-FFF2-40B4-BE49-F238E27FC236}">
                <a16:creationId xmlns:a16="http://schemas.microsoft.com/office/drawing/2014/main" id="{FA0BEF05-F063-4CA0-8819-A352EB3AC586}"/>
              </a:ext>
            </a:extLst>
          </p:cNvPr>
          <p:cNvPicPr>
            <a:picLocks noGrp="1" noChangeAspect="1"/>
          </p:cNvPicPr>
          <p:nvPr>
            <p:ph idx="1"/>
          </p:nvPr>
        </p:nvPicPr>
        <p:blipFill>
          <a:blip r:embed="rId3"/>
          <a:stretch>
            <a:fillRect/>
          </a:stretch>
        </p:blipFill>
        <p:spPr>
          <a:xfrm>
            <a:off x="814230" y="2450237"/>
            <a:ext cx="10563540" cy="3906174"/>
          </a:xfrm>
          <a:prstGeom prst="rect">
            <a:avLst/>
          </a:prstGeom>
          <a:ln>
            <a:solidFill>
              <a:schemeClr val="tx1"/>
            </a:solidFill>
          </a:ln>
        </p:spPr>
      </p:pic>
    </p:spTree>
    <p:extLst>
      <p:ext uri="{BB962C8B-B14F-4D97-AF65-F5344CB8AC3E}">
        <p14:creationId xmlns:p14="http://schemas.microsoft.com/office/powerpoint/2010/main" val="3920716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56E65-6F88-4F40-97A8-FCE8ED318A1D}"/>
              </a:ext>
            </a:extLst>
          </p:cNvPr>
          <p:cNvSpPr>
            <a:spLocks noGrp="1"/>
          </p:cNvSpPr>
          <p:nvPr>
            <p:ph type="ctrTitle"/>
          </p:nvPr>
        </p:nvSpPr>
        <p:spPr/>
        <p:txBody>
          <a:bodyPr/>
          <a:lstStyle/>
          <a:p>
            <a:br>
              <a:rPr lang="en-US" dirty="0">
                <a:latin typeface="Georgia" panose="02040502050405020303" pitchFamily="18" charset="0"/>
              </a:rPr>
            </a:br>
            <a:r>
              <a:rPr lang="en-US" sz="4800" dirty="0">
                <a:latin typeface="Georgia" panose="02040502050405020303" pitchFamily="18" charset="0"/>
              </a:rPr>
              <a:t>Supporting and Encouraging</a:t>
            </a:r>
            <a:endParaRPr lang="en-US" sz="4800" dirty="0"/>
          </a:p>
        </p:txBody>
      </p:sp>
      <p:sp>
        <p:nvSpPr>
          <p:cNvPr id="3" name="Subtitle 2">
            <a:extLst>
              <a:ext uri="{FF2B5EF4-FFF2-40B4-BE49-F238E27FC236}">
                <a16:creationId xmlns:a16="http://schemas.microsoft.com/office/drawing/2014/main" id="{FB243CA1-89B4-4E72-B1DC-F330B007B1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92961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9583823-2AA3-46EB-A803-287EC900BC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0565"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Subtitle 2">
            <a:extLst>
              <a:ext uri="{FF2B5EF4-FFF2-40B4-BE49-F238E27FC236}">
                <a16:creationId xmlns:a16="http://schemas.microsoft.com/office/drawing/2014/main" id="{E66AF4A8-70A0-4EDF-918A-D8ABDC396EFF}"/>
              </a:ext>
            </a:extLst>
          </p:cNvPr>
          <p:cNvSpPr>
            <a:spLocks noGrp="1"/>
          </p:cNvSpPr>
          <p:nvPr>
            <p:ph type="subTitle" idx="1"/>
          </p:nvPr>
        </p:nvSpPr>
        <p:spPr>
          <a:xfrm>
            <a:off x="346028" y="1302493"/>
            <a:ext cx="5850941" cy="2126506"/>
          </a:xfrm>
        </p:spPr>
        <p:txBody>
          <a:bodyPr>
            <a:normAutofit lnSpcReduction="10000"/>
          </a:bodyPr>
          <a:lstStyle/>
          <a:p>
            <a:endParaRPr lang="en-US" sz="2400" b="1" cap="none" spc="50" dirty="0">
              <a:ln w="0"/>
              <a:solidFill>
                <a:schemeClr val="bg2"/>
              </a:solidFill>
              <a:effectLst>
                <a:innerShdw blurRad="63500" dist="50800" dir="13500000">
                  <a:srgbClr val="000000">
                    <a:alpha val="50000"/>
                  </a:srgbClr>
                </a:innerShdw>
              </a:effectLst>
            </a:endParaRPr>
          </a:p>
          <a:p>
            <a:r>
              <a:rPr lang="en-US" sz="2400" b="1" cap="none" spc="50" dirty="0">
                <a:ln w="0"/>
                <a:solidFill>
                  <a:schemeClr val="bg2"/>
                </a:solidFill>
                <a:effectLst>
                  <a:innerShdw blurRad="63500" dist="50800" dir="13500000">
                    <a:srgbClr val="000000">
                      <a:alpha val="50000"/>
                    </a:srgbClr>
                  </a:innerShdw>
                </a:effectLst>
              </a:rPr>
              <a:t>Presenter: Tim Vohar </a:t>
            </a:r>
          </a:p>
          <a:p>
            <a:r>
              <a:rPr lang="en-US" sz="2000" b="1" cap="none" spc="50" dirty="0">
                <a:ln w="0"/>
                <a:solidFill>
                  <a:schemeClr val="bg2"/>
                </a:solidFill>
                <a:effectLst>
                  <a:innerShdw blurRad="63500" dist="50800" dir="13500000">
                    <a:srgbClr val="000000">
                      <a:alpha val="50000"/>
                    </a:srgbClr>
                  </a:innerShdw>
                </a:effectLst>
              </a:rPr>
              <a:t>REALTOR®, Managing Broker - Norfolk</a:t>
            </a:r>
          </a:p>
          <a:p>
            <a:r>
              <a:rPr lang="en-US" sz="2000" b="1" cap="none" spc="50" dirty="0">
                <a:ln w="0"/>
                <a:solidFill>
                  <a:schemeClr val="bg2"/>
                </a:solidFill>
                <a:effectLst>
                  <a:innerShdw blurRad="63500" dist="50800" dir="13500000">
                    <a:srgbClr val="000000">
                      <a:alpha val="50000"/>
                    </a:srgbClr>
                  </a:innerShdw>
                </a:effectLst>
              </a:rPr>
              <a:t>Director of Education &amp; Training </a:t>
            </a:r>
            <a:endParaRPr lang="en-US" sz="2000" dirty="0"/>
          </a:p>
          <a:p>
            <a:r>
              <a:rPr lang="en-US" sz="2000" b="1" cap="none" spc="50" dirty="0">
                <a:ln w="0"/>
                <a:solidFill>
                  <a:schemeClr val="bg2"/>
                </a:solidFill>
                <a:effectLst>
                  <a:innerShdw blurRad="63500" dist="50800" dir="13500000">
                    <a:srgbClr val="000000">
                      <a:alpha val="50000"/>
                    </a:srgbClr>
                  </a:innerShdw>
                </a:effectLst>
              </a:rPr>
              <a:t>Graduate Realtor® Institute</a:t>
            </a:r>
          </a:p>
        </p:txBody>
      </p:sp>
      <p:sp>
        <p:nvSpPr>
          <p:cNvPr id="11" name="Freeform 36">
            <a:extLst>
              <a:ext uri="{FF2B5EF4-FFF2-40B4-BE49-F238E27FC236}">
                <a16:creationId xmlns:a16="http://schemas.microsoft.com/office/drawing/2014/main" id="{CA87D9D8-42FB-4157-A365-AD97CC6BA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9646"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Freeform 5">
            <a:extLst>
              <a:ext uri="{FF2B5EF4-FFF2-40B4-BE49-F238E27FC236}">
                <a16:creationId xmlns:a16="http://schemas.microsoft.com/office/drawing/2014/main" id="{2E6028E3-4806-4E1D-A24F-F8166F67F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289456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cxnSp>
        <p:nvCxnSpPr>
          <p:cNvPr id="10" name="Straight Connector 9"/>
          <p:cNvCxnSpPr/>
          <p:nvPr/>
        </p:nvCxnSpPr>
        <p:spPr>
          <a:xfrm flipV="1">
            <a:off x="234158" y="3650105"/>
            <a:ext cx="6309083" cy="15498"/>
          </a:xfrm>
          <a:prstGeom prst="line">
            <a:avLst/>
          </a:prstGeom>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65E2200B-A5BC-48FB-8B3C-E6B4FF257D68}"/>
              </a:ext>
            </a:extLst>
          </p:cNvPr>
          <p:cNvPicPr>
            <a:picLocks noChangeAspect="1"/>
          </p:cNvPicPr>
          <p:nvPr/>
        </p:nvPicPr>
        <p:blipFill>
          <a:blip r:embed="rId3"/>
          <a:stretch>
            <a:fillRect/>
          </a:stretch>
        </p:blipFill>
        <p:spPr>
          <a:xfrm>
            <a:off x="7850871" y="830061"/>
            <a:ext cx="3667968" cy="5197876"/>
          </a:xfrm>
          <a:prstGeom prst="rect">
            <a:avLst/>
          </a:prstGeom>
          <a:ln>
            <a:noFill/>
          </a:ln>
          <a:effectLst>
            <a:outerShdw blurRad="190500" algn="tl" rotWithShape="0">
              <a:srgbClr val="000000">
                <a:alpha val="70000"/>
              </a:srgbClr>
            </a:outerShdw>
          </a:effectLst>
        </p:spPr>
      </p:pic>
      <p:pic>
        <p:nvPicPr>
          <p:cNvPr id="5" name="Picture 2" descr="Image result for berkshire hathaway homeservices towne realty&quot;">
            <a:extLst>
              <a:ext uri="{FF2B5EF4-FFF2-40B4-BE49-F238E27FC236}">
                <a16:creationId xmlns:a16="http://schemas.microsoft.com/office/drawing/2014/main" id="{F0D14557-CA59-4533-9BC4-E245322B00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588" y="3886709"/>
            <a:ext cx="5164222" cy="122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065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78E33-6E90-4171-9A34-61F7D7F0DAFD}"/>
              </a:ext>
            </a:extLst>
          </p:cNvPr>
          <p:cNvSpPr>
            <a:spLocks noGrp="1"/>
          </p:cNvSpPr>
          <p:nvPr>
            <p:ph type="title"/>
          </p:nvPr>
        </p:nvSpPr>
        <p:spPr/>
        <p:txBody>
          <a:bodyPr/>
          <a:lstStyle/>
          <a:p>
            <a:r>
              <a:rPr lang="en-US" sz="3200" dirty="0">
                <a:latin typeface="Georgia" panose="02040502050405020303" pitchFamily="18" charset="0"/>
              </a:rPr>
              <a:t>How we will come together &amp; move forward</a:t>
            </a:r>
            <a:endParaRPr lang="en-US" sz="3200" dirty="0"/>
          </a:p>
        </p:txBody>
      </p:sp>
      <p:sp>
        <p:nvSpPr>
          <p:cNvPr id="3" name="Content Placeholder 2">
            <a:extLst>
              <a:ext uri="{FF2B5EF4-FFF2-40B4-BE49-F238E27FC236}">
                <a16:creationId xmlns:a16="http://schemas.microsoft.com/office/drawing/2014/main" id="{E798F95C-DA91-4F02-8012-D2A69A49C920}"/>
              </a:ext>
            </a:extLst>
          </p:cNvPr>
          <p:cNvSpPr>
            <a:spLocks noGrp="1"/>
          </p:cNvSpPr>
          <p:nvPr>
            <p:ph idx="1"/>
          </p:nvPr>
        </p:nvSpPr>
        <p:spPr/>
        <p:txBody>
          <a:bodyPr/>
          <a:lstStyle/>
          <a:p>
            <a:r>
              <a:rPr lang="en-US" dirty="0">
                <a:latin typeface="Georgia" panose="02040502050405020303" pitchFamily="18" charset="0"/>
              </a:rPr>
              <a:t>Be </a:t>
            </a:r>
          </a:p>
          <a:p>
            <a:r>
              <a:rPr lang="en-US" dirty="0">
                <a:latin typeface="Georgia" panose="02040502050405020303" pitchFamily="18" charset="0"/>
              </a:rPr>
              <a:t>Be You</a:t>
            </a:r>
          </a:p>
          <a:p>
            <a:r>
              <a:rPr lang="en-US" dirty="0">
                <a:latin typeface="Georgia" panose="02040502050405020303" pitchFamily="18" charset="0"/>
              </a:rPr>
              <a:t>Be Better</a:t>
            </a:r>
          </a:p>
          <a:p>
            <a:r>
              <a:rPr lang="en-US" dirty="0">
                <a:latin typeface="Georgia" panose="02040502050405020303" pitchFamily="18" charset="0"/>
              </a:rPr>
              <a:t>Be A Better You</a:t>
            </a:r>
          </a:p>
          <a:p>
            <a:r>
              <a:rPr lang="en-US" dirty="0">
                <a:latin typeface="Georgia" panose="02040502050405020303" pitchFamily="18" charset="0"/>
              </a:rPr>
              <a:t>Be A Better You Today</a:t>
            </a:r>
          </a:p>
          <a:p>
            <a:r>
              <a:rPr lang="en-US" dirty="0">
                <a:latin typeface="Georgia" panose="02040502050405020303" pitchFamily="18" charset="0"/>
              </a:rPr>
              <a:t>Be A Better You Tomorrow</a:t>
            </a:r>
          </a:p>
          <a:p>
            <a:endParaRPr lang="en-US" dirty="0">
              <a:latin typeface="Georgia" panose="02040502050405020303" pitchFamily="18" charset="0"/>
            </a:endParaRPr>
          </a:p>
        </p:txBody>
      </p:sp>
    </p:spTree>
    <p:extLst>
      <p:ext uri="{BB962C8B-B14F-4D97-AF65-F5344CB8AC3E}">
        <p14:creationId xmlns:p14="http://schemas.microsoft.com/office/powerpoint/2010/main" val="3767827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78E33-6E90-4171-9A34-61F7D7F0DAFD}"/>
              </a:ext>
            </a:extLst>
          </p:cNvPr>
          <p:cNvSpPr>
            <a:spLocks noGrp="1"/>
          </p:cNvSpPr>
          <p:nvPr>
            <p:ph type="title"/>
          </p:nvPr>
        </p:nvSpPr>
        <p:spPr/>
        <p:txBody>
          <a:bodyPr/>
          <a:lstStyle/>
          <a:p>
            <a:r>
              <a:rPr lang="en-US" sz="3200" dirty="0">
                <a:latin typeface="Georgia" panose="02040502050405020303" pitchFamily="18" charset="0"/>
              </a:rPr>
              <a:t>How we will come together &amp; move forward</a:t>
            </a:r>
            <a:endParaRPr lang="en-US" sz="3200" dirty="0"/>
          </a:p>
        </p:txBody>
      </p:sp>
      <p:sp>
        <p:nvSpPr>
          <p:cNvPr id="3" name="Content Placeholder 2">
            <a:extLst>
              <a:ext uri="{FF2B5EF4-FFF2-40B4-BE49-F238E27FC236}">
                <a16:creationId xmlns:a16="http://schemas.microsoft.com/office/drawing/2014/main" id="{E798F95C-DA91-4F02-8012-D2A69A49C920}"/>
              </a:ext>
            </a:extLst>
          </p:cNvPr>
          <p:cNvSpPr>
            <a:spLocks noGrp="1"/>
          </p:cNvSpPr>
          <p:nvPr>
            <p:ph idx="1"/>
          </p:nvPr>
        </p:nvSpPr>
        <p:spPr/>
        <p:txBody>
          <a:bodyPr>
            <a:normAutofit/>
          </a:bodyPr>
          <a:lstStyle/>
          <a:p>
            <a:r>
              <a:rPr lang="en-US" dirty="0">
                <a:latin typeface="Georgia" panose="02040502050405020303" pitchFamily="18" charset="0"/>
              </a:rPr>
              <a:t>Be </a:t>
            </a:r>
          </a:p>
          <a:p>
            <a:r>
              <a:rPr lang="en-US" dirty="0">
                <a:latin typeface="Georgia" panose="02040502050405020303" pitchFamily="18" charset="0"/>
              </a:rPr>
              <a:t>Be You</a:t>
            </a:r>
          </a:p>
          <a:p>
            <a:r>
              <a:rPr lang="en-US" dirty="0">
                <a:latin typeface="Georgia" panose="02040502050405020303" pitchFamily="18" charset="0"/>
              </a:rPr>
              <a:t>Be Better</a:t>
            </a:r>
          </a:p>
          <a:p>
            <a:r>
              <a:rPr lang="en-US" dirty="0">
                <a:latin typeface="Georgia" panose="02040502050405020303" pitchFamily="18" charset="0"/>
              </a:rPr>
              <a:t>Be A Better You</a:t>
            </a:r>
          </a:p>
          <a:p>
            <a:r>
              <a:rPr lang="en-US" dirty="0">
                <a:latin typeface="Georgia" panose="02040502050405020303" pitchFamily="18" charset="0"/>
              </a:rPr>
              <a:t>Be A Better You Today</a:t>
            </a:r>
          </a:p>
          <a:p>
            <a:r>
              <a:rPr lang="en-US" dirty="0">
                <a:latin typeface="Georgia" panose="02040502050405020303" pitchFamily="18" charset="0"/>
              </a:rPr>
              <a:t>Be A Better You Tomorrow</a:t>
            </a:r>
          </a:p>
          <a:p>
            <a:r>
              <a:rPr lang="en-US" dirty="0">
                <a:latin typeface="Georgia" panose="02040502050405020303" pitchFamily="18" charset="0"/>
              </a:rPr>
              <a:t>CHOOSE to Be BETTER, time is all we want…</a:t>
            </a:r>
          </a:p>
          <a:p>
            <a:pPr marL="457200" lvl="1" indent="0">
              <a:buNone/>
            </a:pPr>
            <a:r>
              <a:rPr lang="en-US" dirty="0">
                <a:latin typeface="Georgia" panose="02040502050405020303" pitchFamily="18" charset="0"/>
              </a:rPr>
              <a:t>                                                              </a:t>
            </a:r>
            <a:r>
              <a:rPr lang="en-US" i="1" dirty="0">
                <a:solidFill>
                  <a:schemeClr val="accent2"/>
                </a:solidFill>
                <a:latin typeface="Georgia" panose="02040502050405020303" pitchFamily="18" charset="0"/>
              </a:rPr>
              <a:t>…and it’s the only thing we can’t get any more </a:t>
            </a:r>
          </a:p>
          <a:p>
            <a:endParaRPr lang="en-US" dirty="0">
              <a:latin typeface="Georgia" panose="02040502050405020303" pitchFamily="18" charset="0"/>
            </a:endParaRPr>
          </a:p>
        </p:txBody>
      </p:sp>
    </p:spTree>
    <p:extLst>
      <p:ext uri="{BB962C8B-B14F-4D97-AF65-F5344CB8AC3E}">
        <p14:creationId xmlns:p14="http://schemas.microsoft.com/office/powerpoint/2010/main" val="12311093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ECBD2-EF6E-4DCC-B040-DF06D34F6966}"/>
              </a:ext>
            </a:extLst>
          </p:cNvPr>
          <p:cNvSpPr>
            <a:spLocks noGrp="1"/>
          </p:cNvSpPr>
          <p:nvPr>
            <p:ph type="title"/>
          </p:nvPr>
        </p:nvSpPr>
        <p:spPr/>
        <p:txBody>
          <a:bodyPr/>
          <a:lstStyle/>
          <a:p>
            <a:r>
              <a:rPr lang="en-US" i="1" dirty="0">
                <a:latin typeface="Georgia" panose="02040502050405020303" pitchFamily="18" charset="0"/>
              </a:rPr>
              <a:t>if you don't work now, </a:t>
            </a:r>
            <a:br>
              <a:rPr lang="en-US" i="1" dirty="0">
                <a:latin typeface="Georgia" panose="02040502050405020303" pitchFamily="18" charset="0"/>
              </a:rPr>
            </a:br>
            <a:r>
              <a:rPr lang="en-US" i="1" dirty="0">
                <a:latin typeface="Georgia" panose="02040502050405020303" pitchFamily="18" charset="0"/>
              </a:rPr>
              <a:t>                                    when will you?</a:t>
            </a:r>
          </a:p>
        </p:txBody>
      </p:sp>
      <p:sp>
        <p:nvSpPr>
          <p:cNvPr id="3" name="Text Placeholder 2">
            <a:extLst>
              <a:ext uri="{FF2B5EF4-FFF2-40B4-BE49-F238E27FC236}">
                <a16:creationId xmlns:a16="http://schemas.microsoft.com/office/drawing/2014/main" id="{010E3B68-7A20-4FBE-899D-96AD4A36997A}"/>
              </a:ext>
            </a:extLst>
          </p:cNvPr>
          <p:cNvSpPr>
            <a:spLocks noGrp="1"/>
          </p:cNvSpPr>
          <p:nvPr>
            <p:ph type="body" sz="half" idx="13"/>
          </p:nvPr>
        </p:nvSpPr>
        <p:spPr/>
        <p:txBody>
          <a:bodyPr/>
          <a:lstStyle/>
          <a:p>
            <a:endParaRPr lang="en-US"/>
          </a:p>
        </p:txBody>
      </p:sp>
      <p:sp>
        <p:nvSpPr>
          <p:cNvPr id="4" name="Text Placeholder 3">
            <a:extLst>
              <a:ext uri="{FF2B5EF4-FFF2-40B4-BE49-F238E27FC236}">
                <a16:creationId xmlns:a16="http://schemas.microsoft.com/office/drawing/2014/main" id="{4A0CCEAA-4167-48E7-BD38-F38AB305DE6C}"/>
              </a:ext>
            </a:extLst>
          </p:cNvPr>
          <p:cNvSpPr>
            <a:spLocks noGrp="1"/>
          </p:cNvSpPr>
          <p:nvPr>
            <p:ph type="body" sz="half" idx="2"/>
          </p:nvPr>
        </p:nvSpPr>
        <p:spPr>
          <a:xfrm>
            <a:off x="791852" y="5029199"/>
            <a:ext cx="10935092" cy="997857"/>
          </a:xfrm>
        </p:spPr>
        <p:txBody>
          <a:bodyPr>
            <a:noAutofit/>
          </a:bodyPr>
          <a:lstStyle/>
          <a:p>
            <a:r>
              <a:rPr lang="en-US" sz="3600" i="1" dirty="0">
                <a:latin typeface="Georgia" panose="02040502050405020303" pitchFamily="18" charset="0"/>
              </a:rPr>
              <a:t>Thank you for listening, I hope you remain healthy!</a:t>
            </a:r>
          </a:p>
        </p:txBody>
      </p:sp>
    </p:spTree>
    <p:extLst>
      <p:ext uri="{BB962C8B-B14F-4D97-AF65-F5344CB8AC3E}">
        <p14:creationId xmlns:p14="http://schemas.microsoft.com/office/powerpoint/2010/main" val="4696344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3463" y="287244"/>
            <a:ext cx="8825658" cy="1708717"/>
          </a:xfrm>
        </p:spPr>
        <p:txBody>
          <a:bodyPr/>
          <a:lstStyle/>
          <a:p>
            <a:r>
              <a:rPr lang="en-US" sz="8000" dirty="0"/>
              <a:t>Questions?</a:t>
            </a:r>
          </a:p>
        </p:txBody>
      </p:sp>
      <p:sp>
        <p:nvSpPr>
          <p:cNvPr id="3" name="Subtitle 2"/>
          <p:cNvSpPr>
            <a:spLocks noGrp="1"/>
          </p:cNvSpPr>
          <p:nvPr>
            <p:ph type="subTitle" idx="1"/>
          </p:nvPr>
        </p:nvSpPr>
        <p:spPr>
          <a:xfrm>
            <a:off x="1403463" y="3565813"/>
            <a:ext cx="9655825" cy="2330000"/>
          </a:xfrm>
        </p:spPr>
        <p:txBody>
          <a:bodyPr>
            <a:noAutofit/>
          </a:bodyPr>
          <a:lstStyle/>
          <a:p>
            <a:r>
              <a:rPr lang="en-US" sz="3200" dirty="0">
                <a:solidFill>
                  <a:schemeClr val="tx1"/>
                </a:solidFill>
              </a:rPr>
              <a:t>Ask in the chat </a:t>
            </a:r>
          </a:p>
          <a:p>
            <a:r>
              <a:rPr lang="en-US" sz="3200" dirty="0">
                <a:solidFill>
                  <a:schemeClr val="tx1"/>
                </a:solidFill>
              </a:rPr>
              <a:t>Or send an email to: </a:t>
            </a:r>
          </a:p>
          <a:p>
            <a:r>
              <a:rPr lang="en-US" sz="3600" b="1" dirty="0" err="1">
                <a:solidFill>
                  <a:srgbClr val="92D050"/>
                </a:solidFill>
                <a:hlinkClick r:id="rId2"/>
              </a:rPr>
              <a:t>Financialwellness@nar.realtor</a:t>
            </a:r>
            <a:endParaRPr lang="en-US" sz="3600" b="1" dirty="0">
              <a:solidFill>
                <a:srgbClr val="92D050"/>
              </a:solidFill>
            </a:endParaRPr>
          </a:p>
          <a:p>
            <a:r>
              <a:rPr lang="en-US" sz="3600" b="1" dirty="0">
                <a:solidFill>
                  <a:schemeClr val="tx1"/>
                </a:solidFill>
              </a:rPr>
              <a:t>Ask Tim - Email: Tim@BHHSTowne.com</a:t>
            </a:r>
          </a:p>
        </p:txBody>
      </p:sp>
      <p:pic>
        <p:nvPicPr>
          <p:cNvPr id="5" name="Picture 4">
            <a:extLst>
              <a:ext uri="{FF2B5EF4-FFF2-40B4-BE49-F238E27FC236}">
                <a16:creationId xmlns:a16="http://schemas.microsoft.com/office/drawing/2014/main" id="{03C94A43-8172-4A03-8CD5-11D3B8B9C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7520" y="865530"/>
            <a:ext cx="2703208" cy="3830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31297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737" y="304799"/>
            <a:ext cx="7027817" cy="1386029"/>
          </a:xfrm>
        </p:spPr>
        <p:txBody>
          <a:bodyPr/>
          <a:lstStyle/>
          <a:p>
            <a:pPr algn="ctr"/>
            <a:r>
              <a:rPr lang="en-US" sz="3200" b="1" dirty="0"/>
              <a:t>Additional Resources</a:t>
            </a:r>
            <a:br>
              <a:rPr lang="en-US" sz="2800" b="1" dirty="0"/>
            </a:br>
            <a:r>
              <a:rPr lang="en-US" sz="2800" b="1" dirty="0"/>
              <a:t>visit: </a:t>
            </a:r>
            <a:r>
              <a:rPr lang="en-US" sz="2800" b="1" dirty="0" err="1">
                <a:solidFill>
                  <a:srgbClr val="92D050"/>
                </a:solidFill>
              </a:rPr>
              <a:t>FinancialWellness.realtor</a:t>
            </a:r>
            <a:endParaRPr lang="en-US" sz="2800" b="1" dirty="0">
              <a:solidFill>
                <a:srgbClr val="92D050"/>
              </a:solidFill>
            </a:endParaRPr>
          </a:p>
        </p:txBody>
      </p:sp>
      <p:pic>
        <p:nvPicPr>
          <p:cNvPr id="4" name="Content Placeholder 3"/>
          <p:cNvPicPr>
            <a:picLocks noGrp="1" noChangeAspect="1"/>
          </p:cNvPicPr>
          <p:nvPr>
            <p:ph idx="1"/>
          </p:nvPr>
        </p:nvPicPr>
        <p:blipFill>
          <a:blip r:embed="rId2"/>
          <a:stretch>
            <a:fillRect/>
          </a:stretch>
        </p:blipFill>
        <p:spPr>
          <a:xfrm>
            <a:off x="557348" y="1690829"/>
            <a:ext cx="4885509" cy="4817551"/>
          </a:xfrm>
          <a:prstGeom prst="rect">
            <a:avLst/>
          </a:prstGeom>
        </p:spPr>
      </p:pic>
      <p:pic>
        <p:nvPicPr>
          <p:cNvPr id="5" name="Picture 4">
            <a:extLst>
              <a:ext uri="{FF2B5EF4-FFF2-40B4-BE49-F238E27FC236}">
                <a16:creationId xmlns:a16="http://schemas.microsoft.com/office/drawing/2014/main" id="{70A26BA7-5A58-4058-A3C4-88C3891633F4}"/>
              </a:ext>
            </a:extLst>
          </p:cNvPr>
          <p:cNvPicPr>
            <a:picLocks noChangeAspect="1"/>
          </p:cNvPicPr>
          <p:nvPr/>
        </p:nvPicPr>
        <p:blipFill>
          <a:blip r:embed="rId3"/>
          <a:stretch>
            <a:fillRect/>
          </a:stretch>
        </p:blipFill>
        <p:spPr>
          <a:xfrm>
            <a:off x="5510350" y="1690829"/>
            <a:ext cx="6394337" cy="48175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86713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0466" y="864066"/>
            <a:ext cx="10651067" cy="835481"/>
          </a:xfrm>
        </p:spPr>
        <p:txBody>
          <a:bodyPr/>
          <a:lstStyle/>
          <a:p>
            <a:pPr algn="ctr"/>
            <a:r>
              <a:rPr lang="en-US" sz="3200" dirty="0">
                <a:solidFill>
                  <a:srgbClr val="86D438"/>
                </a:solidFill>
              </a:rPr>
              <a:t>Member Resources:</a:t>
            </a:r>
            <a:r>
              <a:rPr lang="en-US" sz="3200" dirty="0"/>
              <a:t> </a:t>
            </a:r>
            <a:r>
              <a:rPr lang="en-US" sz="3200" b="1" dirty="0" err="1"/>
              <a:t>nar.realtor</a:t>
            </a:r>
            <a:r>
              <a:rPr lang="en-US" sz="3200" b="1" dirty="0"/>
              <a:t>/right-tools-right-now</a:t>
            </a:r>
          </a:p>
        </p:txBody>
      </p:sp>
      <p:pic>
        <p:nvPicPr>
          <p:cNvPr id="7" name="Picture 6">
            <a:extLst>
              <a:ext uri="{FF2B5EF4-FFF2-40B4-BE49-F238E27FC236}">
                <a16:creationId xmlns:a16="http://schemas.microsoft.com/office/drawing/2014/main" id="{842DAC9B-B90C-4A37-A4B3-A6A828C64299}"/>
              </a:ext>
            </a:extLst>
          </p:cNvPr>
          <p:cNvPicPr>
            <a:picLocks noChangeAspect="1"/>
          </p:cNvPicPr>
          <p:nvPr/>
        </p:nvPicPr>
        <p:blipFill>
          <a:blip r:embed="rId3"/>
          <a:stretch>
            <a:fillRect/>
          </a:stretch>
        </p:blipFill>
        <p:spPr>
          <a:xfrm>
            <a:off x="1163622" y="2136658"/>
            <a:ext cx="9982200" cy="3524250"/>
          </a:xfrm>
          <a:prstGeom prst="rect">
            <a:avLst/>
          </a:prstGeom>
        </p:spPr>
      </p:pic>
    </p:spTree>
    <p:extLst>
      <p:ext uri="{BB962C8B-B14F-4D97-AF65-F5344CB8AC3E}">
        <p14:creationId xmlns:p14="http://schemas.microsoft.com/office/powerpoint/2010/main" val="40839826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2469" y="761883"/>
            <a:ext cx="9947061" cy="1107862"/>
          </a:xfrm>
        </p:spPr>
        <p:txBody>
          <a:bodyPr>
            <a:normAutofit/>
          </a:bodyPr>
          <a:lstStyle/>
          <a:p>
            <a:pPr algn="ctr"/>
            <a:r>
              <a:rPr lang="en-US" sz="6000" b="1" i="1" dirty="0"/>
              <a:t>Thank You For Your Time</a:t>
            </a:r>
            <a:endParaRPr lang="en-US" sz="9600" b="1" i="1" cap="none" dirty="0"/>
          </a:p>
        </p:txBody>
      </p:sp>
      <p:sp>
        <p:nvSpPr>
          <p:cNvPr id="3" name="TextBox 2"/>
          <p:cNvSpPr txBox="1"/>
          <p:nvPr/>
        </p:nvSpPr>
        <p:spPr>
          <a:xfrm>
            <a:off x="2075543" y="2326903"/>
            <a:ext cx="8040914" cy="1815882"/>
          </a:xfrm>
          <a:prstGeom prst="rect">
            <a:avLst/>
          </a:prstGeom>
          <a:gradFill>
            <a:gsLst>
              <a:gs pos="0">
                <a:srgbClr val="00B050"/>
              </a:gs>
              <a:gs pos="80000">
                <a:schemeClr val="accent5">
                  <a:lumMod val="75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Webinar Recording Available: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E5580"/>
                </a:solidFill>
                <a:effectLst/>
                <a:uLnTx/>
                <a:uFillTx/>
                <a:latin typeface="Century Gothic" panose="020B0502020202020204"/>
                <a:ea typeface="+mn-ea"/>
                <a:cs typeface="+mn-cs"/>
              </a:rPr>
              <a:t>Monday, April 6th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Visit – </a:t>
            </a:r>
            <a:r>
              <a:rPr kumimoji="0" lang="en-US" sz="2800" b="1" i="0" u="none" strike="noStrike" kern="1200" cap="none" spc="0" normalizeH="0" baseline="0" noProof="0" dirty="0" err="1">
                <a:ln>
                  <a:noFill/>
                </a:ln>
                <a:solidFill>
                  <a:prstClr val="white"/>
                </a:solidFill>
                <a:effectLst/>
                <a:uLnTx/>
                <a:uFillTx/>
                <a:latin typeface="Century Gothic" panose="020B0502020202020204"/>
                <a:ea typeface="+mn-ea"/>
                <a:cs typeface="+mn-cs"/>
              </a:rPr>
              <a:t>nar.realtor</a:t>
            </a: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a:t>
            </a:r>
            <a:r>
              <a:rPr kumimoji="0" lang="en-US" sz="2800" b="1" i="0" u="none" strike="noStrike" kern="1200" cap="none" spc="0" normalizeH="0" baseline="0" noProof="0" dirty="0" err="1">
                <a:ln>
                  <a:noFill/>
                </a:ln>
                <a:solidFill>
                  <a:prstClr val="white"/>
                </a:solidFill>
                <a:effectLst/>
                <a:uLnTx/>
                <a:uFillTx/>
                <a:latin typeface="Century Gothic" panose="020B0502020202020204"/>
                <a:ea typeface="+mn-ea"/>
                <a:cs typeface="+mn-cs"/>
              </a:rPr>
              <a:t>cffw</a:t>
            </a: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/webinars</a:t>
            </a:r>
          </a:p>
        </p:txBody>
      </p:sp>
      <p:sp>
        <p:nvSpPr>
          <p:cNvPr id="5" name="Subtitle 2">
            <a:extLst>
              <a:ext uri="{FF2B5EF4-FFF2-40B4-BE49-F238E27FC236}">
                <a16:creationId xmlns:a16="http://schemas.microsoft.com/office/drawing/2014/main" id="{4DC8D2E3-5253-4991-94B8-AFD2FD84D348}"/>
              </a:ext>
            </a:extLst>
          </p:cNvPr>
          <p:cNvSpPr txBox="1">
            <a:spLocks/>
          </p:cNvSpPr>
          <p:nvPr/>
        </p:nvSpPr>
        <p:spPr>
          <a:xfrm>
            <a:off x="3217987" y="4797907"/>
            <a:ext cx="5800556" cy="702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9A0000"/>
              </a:buClr>
              <a:buFont typeface="Arial" panose="020B0604020202020204" pitchFamily="34" charset="0"/>
              <a:buNone/>
              <a:defRPr sz="2400" kern="1200">
                <a:solidFill>
                  <a:srgbClr val="04456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Clr>
                <a:srgbClr val="9A0000"/>
              </a:buClr>
              <a:buFont typeface="Arial" panose="020B0604020202020204" pitchFamily="34" charset="0"/>
              <a:buNone/>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Clr>
                <a:srgbClr val="9A0000"/>
              </a:buClr>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Clr>
                <a:srgbClr val="9A0000"/>
              </a:buClr>
              <a:buFont typeface="Arial" panose="020B0604020202020204" pitchFamily="34" charset="0"/>
              <a:buNone/>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Clr>
                <a:srgbClr val="9A0000"/>
              </a:buClr>
              <a:buFont typeface="Arial" panose="020B0604020202020204" pitchFamily="34" charset="0"/>
              <a:buNone/>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9A0000"/>
              </a:buClr>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MORE INFORMATION or QUESTIONS EMAIL: </a:t>
            </a:r>
          </a:p>
          <a:p>
            <a:pPr marL="0" marR="0" lvl="0" indent="0" algn="ctr" defTabSz="914400" rtl="0" eaLnBrk="1" fontAlgn="auto" latinLnBrk="0" hangingPunct="1">
              <a:lnSpc>
                <a:spcPct val="90000"/>
              </a:lnSpc>
              <a:spcBef>
                <a:spcPts val="1000"/>
              </a:spcBef>
              <a:spcAft>
                <a:spcPts val="0"/>
              </a:spcAft>
              <a:buClr>
                <a:srgbClr val="9A0000"/>
              </a:buClr>
              <a:buSzTx/>
              <a:buFont typeface="Arial" panose="020B0604020202020204" pitchFamily="34" charset="0"/>
              <a:buNone/>
              <a:tabLst/>
              <a:defRPr/>
            </a:pPr>
            <a:r>
              <a:rPr kumimoji="0" lang="en-US" sz="3200" b="0" i="0" u="none" strike="noStrike" kern="1200" cap="none" spc="0" normalizeH="0" baseline="0" noProof="0" dirty="0" err="1">
                <a:ln>
                  <a:noFill/>
                </a:ln>
                <a:solidFill>
                  <a:srgbClr val="ACD433"/>
                </a:solidFill>
                <a:effectLst/>
                <a:uLnTx/>
                <a:uFillTx/>
                <a:latin typeface="Arial" panose="020B0604020202020204" pitchFamily="34" charset="0"/>
                <a:ea typeface="+mn-ea"/>
                <a:cs typeface="Arial" panose="020B0604020202020204" pitchFamily="34" charset="0"/>
              </a:rPr>
              <a:t>financialwellness@nar.realtor</a:t>
            </a:r>
            <a:endParaRPr kumimoji="0" lang="en-US" sz="3200" b="0" i="0" u="none" strike="noStrike" kern="1200" cap="none" spc="0" normalizeH="0" baseline="0" noProof="0" dirty="0">
              <a:ln>
                <a:noFill/>
              </a:ln>
              <a:solidFill>
                <a:srgbClr val="ACD43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49275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270170" y="6307086"/>
            <a:ext cx="5624842" cy="550914"/>
          </a:xfrm>
        </p:spPr>
        <p:txBody>
          <a:bodyPr/>
          <a:lstStyle/>
          <a:p>
            <a:r>
              <a:rPr lang="en-US" sz="4400" b="1" dirty="0">
                <a:solidFill>
                  <a:schemeClr val="tx1"/>
                </a:solidFill>
              </a:rPr>
              <a:t>1. </a:t>
            </a:r>
            <a:r>
              <a:rPr lang="en-US" sz="3200" b="1" dirty="0">
                <a:solidFill>
                  <a:schemeClr val="tx1"/>
                </a:solidFill>
              </a:rPr>
              <a:t>Visit </a:t>
            </a:r>
            <a:r>
              <a:rPr lang="en-US" sz="3200" b="1" dirty="0" err="1">
                <a:solidFill>
                  <a:srgbClr val="92D050"/>
                </a:solidFill>
              </a:rPr>
              <a:t>FinancialWellness.realtor</a:t>
            </a:r>
            <a:br>
              <a:rPr lang="en-US" sz="3200" b="1" dirty="0">
                <a:solidFill>
                  <a:schemeClr val="tx1"/>
                </a:solidFill>
              </a:rPr>
            </a:br>
            <a:br>
              <a:rPr lang="en-US" sz="3200" b="1" dirty="0">
                <a:solidFill>
                  <a:schemeClr val="tx1"/>
                </a:solidFill>
              </a:rPr>
            </a:br>
            <a:r>
              <a:rPr lang="en-US" sz="3200" b="1" dirty="0">
                <a:solidFill>
                  <a:schemeClr val="tx1"/>
                </a:solidFill>
              </a:rPr>
              <a:t>2. Leave us your feedback.</a:t>
            </a:r>
            <a:br>
              <a:rPr lang="en-US" sz="3200" b="1" dirty="0">
                <a:solidFill>
                  <a:schemeClr val="tx1"/>
                </a:solidFill>
              </a:rPr>
            </a:br>
            <a:br>
              <a:rPr lang="en-US" sz="3200" b="1" dirty="0">
                <a:solidFill>
                  <a:schemeClr val="tx1"/>
                </a:solidFill>
              </a:rPr>
            </a:br>
            <a:r>
              <a:rPr lang="en-US" sz="3200" b="1" dirty="0">
                <a:solidFill>
                  <a:schemeClr val="tx1"/>
                </a:solidFill>
              </a:rPr>
              <a:t>3. Register for the next webinar.</a:t>
            </a:r>
            <a:br>
              <a:rPr lang="en-US" sz="3600" b="1" dirty="0">
                <a:solidFill>
                  <a:schemeClr val="tx1"/>
                </a:solidFill>
              </a:rPr>
            </a:br>
            <a:br>
              <a:rPr lang="en-US" sz="3600" b="1" dirty="0">
                <a:solidFill>
                  <a:schemeClr val="tx1"/>
                </a:solidFill>
              </a:rPr>
            </a:br>
            <a:r>
              <a:rPr lang="en-US" sz="3600" b="1" dirty="0">
                <a:solidFill>
                  <a:schemeClr val="tx1"/>
                </a:solidFill>
              </a:rPr>
              <a:t>Thanks!</a:t>
            </a:r>
            <a:br>
              <a:rPr lang="en-US" sz="3600" dirty="0">
                <a:solidFill>
                  <a:schemeClr val="tx1"/>
                </a:solidFill>
              </a:rPr>
            </a:br>
            <a:br>
              <a:rPr lang="en-US" sz="3600" dirty="0">
                <a:solidFill>
                  <a:schemeClr val="bg2"/>
                </a:solidFill>
              </a:rPr>
            </a:br>
            <a:endParaRPr lang="en-US" sz="3600" dirty="0">
              <a:solidFill>
                <a:schemeClr val="bg2"/>
              </a:solidFill>
            </a:endParaRPr>
          </a:p>
        </p:txBody>
      </p:sp>
      <p:pic>
        <p:nvPicPr>
          <p:cNvPr id="2" name="Picture 1">
            <a:extLst>
              <a:ext uri="{FF2B5EF4-FFF2-40B4-BE49-F238E27FC236}">
                <a16:creationId xmlns:a16="http://schemas.microsoft.com/office/drawing/2014/main" id="{CEB65487-9E8B-41A7-AFAA-359A0E0BA6D8}"/>
              </a:ext>
            </a:extLst>
          </p:cNvPr>
          <p:cNvPicPr>
            <a:picLocks noChangeAspect="1"/>
          </p:cNvPicPr>
          <p:nvPr/>
        </p:nvPicPr>
        <p:blipFill rotWithShape="1">
          <a:blip r:embed="rId2"/>
          <a:srcRect l="2296" r="2345" b="6"/>
          <a:stretch/>
        </p:blipFill>
        <p:spPr>
          <a:xfrm>
            <a:off x="601053" y="1113858"/>
            <a:ext cx="5277232" cy="46302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82933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06AE1-F01D-414D-9E83-43ABB435CF2D}"/>
              </a:ext>
            </a:extLst>
          </p:cNvPr>
          <p:cNvSpPr>
            <a:spLocks noGrp="1"/>
          </p:cNvSpPr>
          <p:nvPr>
            <p:ph type="ctrTitle"/>
          </p:nvPr>
        </p:nvSpPr>
        <p:spPr>
          <a:xfrm>
            <a:off x="862613" y="1305016"/>
            <a:ext cx="10466773" cy="3028481"/>
          </a:xfrm>
        </p:spPr>
        <p:txBody>
          <a:bodyPr>
            <a:normAutofit/>
          </a:bodyPr>
          <a:lstStyle/>
          <a:p>
            <a:pPr algn="ctr"/>
            <a:r>
              <a:rPr lang="en-US" sz="4400" dirty="0">
                <a:latin typeface="Georgia" panose="02040502050405020303" pitchFamily="18" charset="0"/>
              </a:rPr>
              <a:t>Helping Your Agent </a:t>
            </a:r>
            <a:br>
              <a:rPr lang="en-US" sz="4400" dirty="0">
                <a:latin typeface="Georgia" panose="02040502050405020303" pitchFamily="18" charset="0"/>
              </a:rPr>
            </a:br>
            <a:r>
              <a:rPr lang="en-US" sz="4400" dirty="0">
                <a:latin typeface="Georgia" panose="02040502050405020303" pitchFamily="18" charset="0"/>
              </a:rPr>
              <a:t>Through an Economic </a:t>
            </a:r>
            <a:br>
              <a:rPr lang="en-US" sz="4400" dirty="0">
                <a:latin typeface="Georgia" panose="02040502050405020303" pitchFamily="18" charset="0"/>
              </a:rPr>
            </a:br>
            <a:r>
              <a:rPr lang="en-US" sz="4400" dirty="0">
                <a:latin typeface="Georgia" panose="02040502050405020303" pitchFamily="18" charset="0"/>
              </a:rPr>
              <a:t>Market Downturn: </a:t>
            </a:r>
            <a:br>
              <a:rPr lang="en-US" sz="4800" dirty="0">
                <a:latin typeface="Georgia" panose="02040502050405020303" pitchFamily="18" charset="0"/>
              </a:rPr>
            </a:br>
            <a:r>
              <a:rPr lang="en-US" sz="4800" dirty="0">
                <a:latin typeface="Georgia" panose="02040502050405020303" pitchFamily="18" charset="0"/>
              </a:rPr>
              <a:t>A </a:t>
            </a:r>
            <a:r>
              <a:rPr lang="en-US" sz="4400" dirty="0">
                <a:latin typeface="Georgia" panose="02040502050405020303" pitchFamily="18" charset="0"/>
              </a:rPr>
              <a:t>Survival Guide for Brokers</a:t>
            </a:r>
            <a:endParaRPr lang="en-US" sz="4000" dirty="0">
              <a:latin typeface="Georgia" panose="02040502050405020303" pitchFamily="18" charset="0"/>
            </a:endParaRPr>
          </a:p>
        </p:txBody>
      </p:sp>
      <p:sp>
        <p:nvSpPr>
          <p:cNvPr id="3" name="Subtitle 2">
            <a:extLst>
              <a:ext uri="{FF2B5EF4-FFF2-40B4-BE49-F238E27FC236}">
                <a16:creationId xmlns:a16="http://schemas.microsoft.com/office/drawing/2014/main" id="{9AE3B9BB-56C9-4BA9-8728-9FAB2B6981CA}"/>
              </a:ext>
            </a:extLst>
          </p:cNvPr>
          <p:cNvSpPr>
            <a:spLocks noGrp="1"/>
          </p:cNvSpPr>
          <p:nvPr>
            <p:ph type="subTitle" idx="1"/>
          </p:nvPr>
        </p:nvSpPr>
        <p:spPr/>
        <p:txBody>
          <a:bodyPr>
            <a:normAutofit fontScale="77500" lnSpcReduction="20000"/>
          </a:bodyPr>
          <a:lstStyle/>
          <a:p>
            <a:r>
              <a:rPr lang="en-US" dirty="0" err="1">
                <a:latin typeface="Georgia" panose="02040502050405020303" pitchFamily="18" charset="0"/>
              </a:rPr>
              <a:t>tim</a:t>
            </a:r>
            <a:r>
              <a:rPr lang="en-US" dirty="0">
                <a:latin typeface="Georgia" panose="02040502050405020303" pitchFamily="18" charset="0"/>
              </a:rPr>
              <a:t> </a:t>
            </a:r>
            <a:r>
              <a:rPr lang="en-US" dirty="0" err="1">
                <a:latin typeface="Georgia" panose="02040502050405020303" pitchFamily="18" charset="0"/>
              </a:rPr>
              <a:t>vohar</a:t>
            </a:r>
            <a:r>
              <a:rPr lang="en-US" dirty="0">
                <a:latin typeface="Georgia" panose="02040502050405020303" pitchFamily="18" charset="0"/>
              </a:rPr>
              <a:t>, </a:t>
            </a:r>
            <a:r>
              <a:rPr lang="en-US" dirty="0" err="1">
                <a:latin typeface="Georgia" panose="02040502050405020303" pitchFamily="18" charset="0"/>
              </a:rPr>
              <a:t>gri</a:t>
            </a:r>
            <a:endParaRPr lang="en-US" dirty="0">
              <a:latin typeface="Georgia" panose="02040502050405020303" pitchFamily="18" charset="0"/>
            </a:endParaRPr>
          </a:p>
          <a:p>
            <a:r>
              <a:rPr lang="en-US" sz="1800" i="1" dirty="0">
                <a:latin typeface="Georgia" panose="02040502050405020303" pitchFamily="18" charset="0"/>
              </a:rPr>
              <a:t>~reminding you of the tasks you already know to do, and </a:t>
            </a:r>
          </a:p>
          <a:p>
            <a:r>
              <a:rPr lang="en-US" sz="1800" i="1" dirty="0">
                <a:latin typeface="Georgia" panose="02040502050405020303" pitchFamily="18" charset="0"/>
              </a:rPr>
              <a:t>helping you become more efficient doing them~</a:t>
            </a:r>
          </a:p>
        </p:txBody>
      </p:sp>
    </p:spTree>
    <p:extLst>
      <p:ext uri="{BB962C8B-B14F-4D97-AF65-F5344CB8AC3E}">
        <p14:creationId xmlns:p14="http://schemas.microsoft.com/office/powerpoint/2010/main" val="462679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B0AF8-3686-4821-B433-9C550F4B3593}"/>
              </a:ext>
            </a:extLst>
          </p:cNvPr>
          <p:cNvSpPr>
            <a:spLocks noGrp="1"/>
          </p:cNvSpPr>
          <p:nvPr>
            <p:ph type="title"/>
          </p:nvPr>
        </p:nvSpPr>
        <p:spPr/>
        <p:txBody>
          <a:bodyPr/>
          <a:lstStyle/>
          <a:p>
            <a:r>
              <a:rPr lang="en-US" dirty="0">
                <a:latin typeface="Georgia" panose="02040502050405020303" pitchFamily="18" charset="0"/>
              </a:rPr>
              <a:t>Today’s Agenda</a:t>
            </a:r>
          </a:p>
        </p:txBody>
      </p:sp>
      <p:sp>
        <p:nvSpPr>
          <p:cNvPr id="3" name="Content Placeholder 2">
            <a:extLst>
              <a:ext uri="{FF2B5EF4-FFF2-40B4-BE49-F238E27FC236}">
                <a16:creationId xmlns:a16="http://schemas.microsoft.com/office/drawing/2014/main" id="{3ABD3416-1CC0-44DA-8925-7E13D57F6CEF}"/>
              </a:ext>
            </a:extLst>
          </p:cNvPr>
          <p:cNvSpPr>
            <a:spLocks noGrp="1"/>
          </p:cNvSpPr>
          <p:nvPr>
            <p:ph idx="1"/>
          </p:nvPr>
        </p:nvSpPr>
        <p:spPr/>
        <p:txBody>
          <a:bodyPr/>
          <a:lstStyle/>
          <a:p>
            <a:r>
              <a:rPr lang="en-US" dirty="0">
                <a:latin typeface="Georgia" panose="02040502050405020303" pitchFamily="18" charset="0"/>
              </a:rPr>
              <a:t>Welcome &amp; Introduction</a:t>
            </a:r>
          </a:p>
          <a:p>
            <a:r>
              <a:rPr lang="en-US" dirty="0">
                <a:latin typeface="Georgia" panose="02040502050405020303" pitchFamily="18" charset="0"/>
              </a:rPr>
              <a:t>Staying in Touch</a:t>
            </a:r>
          </a:p>
          <a:p>
            <a:r>
              <a:rPr lang="en-US" dirty="0">
                <a:latin typeface="Georgia" panose="02040502050405020303" pitchFamily="18" charset="0"/>
              </a:rPr>
              <a:t>Handling COVID-19 Feedback ~ Clients &amp; Agents</a:t>
            </a:r>
          </a:p>
          <a:p>
            <a:r>
              <a:rPr lang="en-US" dirty="0">
                <a:latin typeface="Georgia" panose="02040502050405020303" pitchFamily="18" charset="0"/>
              </a:rPr>
              <a:t>Contract Strategies</a:t>
            </a:r>
          </a:p>
          <a:p>
            <a:r>
              <a:rPr lang="en-US" dirty="0">
                <a:latin typeface="Georgia" panose="02040502050405020303" pitchFamily="18" charset="0"/>
              </a:rPr>
              <a:t>Agents and their Sphere of Influence Contact</a:t>
            </a:r>
          </a:p>
          <a:p>
            <a:r>
              <a:rPr lang="en-US" dirty="0">
                <a:latin typeface="Georgia" panose="02040502050405020303" pitchFamily="18" charset="0"/>
              </a:rPr>
              <a:t>Encouraging Agents to Save and Other Must Do Tasks</a:t>
            </a:r>
          </a:p>
          <a:p>
            <a:r>
              <a:rPr lang="en-US" dirty="0">
                <a:latin typeface="Georgia" panose="02040502050405020303" pitchFamily="18" charset="0"/>
              </a:rPr>
              <a:t>Evaluate Your Business and Marketing Plans</a:t>
            </a:r>
          </a:p>
          <a:p>
            <a:r>
              <a:rPr lang="en-US" dirty="0">
                <a:latin typeface="Georgia" panose="02040502050405020303" pitchFamily="18" charset="0"/>
              </a:rPr>
              <a:t>Supporting and Encouraging</a:t>
            </a:r>
          </a:p>
        </p:txBody>
      </p:sp>
      <p:pic>
        <p:nvPicPr>
          <p:cNvPr id="5" name="Picture 4" descr="A close up of a logo&#10;&#10;Description automatically generated">
            <a:extLst>
              <a:ext uri="{FF2B5EF4-FFF2-40B4-BE49-F238E27FC236}">
                <a16:creationId xmlns:a16="http://schemas.microsoft.com/office/drawing/2014/main" id="{A8E60606-70CB-44AD-864C-E716794197A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20604144">
            <a:off x="8914788" y="2934757"/>
            <a:ext cx="2602992" cy="1944624"/>
          </a:xfrm>
          <a:prstGeom prst="rect">
            <a:avLst/>
          </a:prstGeom>
        </p:spPr>
      </p:pic>
      <p:sp>
        <p:nvSpPr>
          <p:cNvPr id="7" name="TextBox 6">
            <a:extLst>
              <a:ext uri="{FF2B5EF4-FFF2-40B4-BE49-F238E27FC236}">
                <a16:creationId xmlns:a16="http://schemas.microsoft.com/office/drawing/2014/main" id="{1A8954F2-083E-410B-90CF-D6AF21202867}"/>
              </a:ext>
            </a:extLst>
          </p:cNvPr>
          <p:cNvSpPr txBox="1"/>
          <p:nvPr/>
        </p:nvSpPr>
        <p:spPr>
          <a:xfrm>
            <a:off x="8766928" y="6598763"/>
            <a:ext cx="3176833" cy="215444"/>
          </a:xfrm>
          <a:prstGeom prst="rect">
            <a:avLst/>
          </a:prstGeom>
          <a:noFill/>
        </p:spPr>
        <p:txBody>
          <a:bodyPr wrap="square" rtlCol="0">
            <a:spAutoFit/>
          </a:bodyPr>
          <a:lstStyle/>
          <a:p>
            <a:r>
              <a:rPr lang="en-US" sz="800" dirty="0">
                <a:hlinkClick r:id="rId3" tooltip="https://www.talkingdrugs.org/crime-survey-england-and-wales-%E2%80%93-numbers-count-for-nothing"/>
              </a:rPr>
              <a:t>This Photo</a:t>
            </a:r>
            <a:r>
              <a:rPr lang="en-US" sz="800" dirty="0"/>
              <a:t> by Unknown Author is licensed under </a:t>
            </a:r>
            <a:r>
              <a:rPr lang="en-US" sz="800" dirty="0">
                <a:hlinkClick r:id="rId4" tooltip="https://creativecommons.org/licenses/by-sa/3.0/"/>
              </a:rPr>
              <a:t>CC BY-SA</a:t>
            </a:r>
            <a:endParaRPr lang="en-US" sz="800" dirty="0"/>
          </a:p>
        </p:txBody>
      </p:sp>
    </p:spTree>
    <p:extLst>
      <p:ext uri="{BB962C8B-B14F-4D97-AF65-F5344CB8AC3E}">
        <p14:creationId xmlns:p14="http://schemas.microsoft.com/office/powerpoint/2010/main" val="2306725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999DE-79BD-45EB-9C50-30B179480422}"/>
              </a:ext>
            </a:extLst>
          </p:cNvPr>
          <p:cNvSpPr>
            <a:spLocks noGrp="1"/>
          </p:cNvSpPr>
          <p:nvPr>
            <p:ph type="title"/>
          </p:nvPr>
        </p:nvSpPr>
        <p:spPr/>
        <p:txBody>
          <a:bodyPr/>
          <a:lstStyle/>
          <a:p>
            <a:r>
              <a:rPr lang="en-US" dirty="0">
                <a:latin typeface="Georgia" panose="02040502050405020303" pitchFamily="18" charset="0"/>
              </a:rPr>
              <a:t>Your Instructor: Tim Vohar</a:t>
            </a:r>
          </a:p>
        </p:txBody>
      </p:sp>
      <p:sp>
        <p:nvSpPr>
          <p:cNvPr id="3" name="Content Placeholder 2">
            <a:extLst>
              <a:ext uri="{FF2B5EF4-FFF2-40B4-BE49-F238E27FC236}">
                <a16:creationId xmlns:a16="http://schemas.microsoft.com/office/drawing/2014/main" id="{4ACBB896-D5CF-4220-94AF-C04A6CBA5C72}"/>
              </a:ext>
            </a:extLst>
          </p:cNvPr>
          <p:cNvSpPr>
            <a:spLocks noGrp="1"/>
          </p:cNvSpPr>
          <p:nvPr>
            <p:ph idx="1"/>
          </p:nvPr>
        </p:nvSpPr>
        <p:spPr>
          <a:xfrm>
            <a:off x="1154954" y="2603499"/>
            <a:ext cx="8825659" cy="4028119"/>
          </a:xfrm>
        </p:spPr>
        <p:txBody>
          <a:bodyPr>
            <a:normAutofit/>
          </a:bodyPr>
          <a:lstStyle/>
          <a:p>
            <a:r>
              <a:rPr lang="en-US" dirty="0"/>
              <a:t>Licensed since 1999 in Virginia and North Carolina (2004)</a:t>
            </a:r>
          </a:p>
          <a:p>
            <a:r>
              <a:rPr lang="en-US" dirty="0"/>
              <a:t>Rookie of the Year – 1999</a:t>
            </a:r>
          </a:p>
          <a:p>
            <a:r>
              <a:rPr lang="en-US" dirty="0"/>
              <a:t>Award Winning Recipient – 1999-2006</a:t>
            </a:r>
          </a:p>
          <a:p>
            <a:r>
              <a:rPr lang="en-US" dirty="0"/>
              <a:t>Instructing since 2002, full-time Manager/Instructor since 2006</a:t>
            </a:r>
          </a:p>
          <a:p>
            <a:r>
              <a:rPr lang="en-US" dirty="0"/>
              <a:t>HRRA Code of Ethics Recipient – 2015</a:t>
            </a:r>
          </a:p>
          <a:p>
            <a:r>
              <a:rPr lang="en-US" dirty="0"/>
              <a:t>Virginia Instructor of the Year Nominee – 2019</a:t>
            </a:r>
          </a:p>
          <a:p>
            <a:pPr marL="0" indent="0">
              <a:buNone/>
            </a:pPr>
            <a:endParaRPr lang="en-US" dirty="0"/>
          </a:p>
          <a:p>
            <a:r>
              <a:rPr lang="en-US" dirty="0"/>
              <a:t>Certified Ethics  &amp; Fair Housing Instructor</a:t>
            </a:r>
          </a:p>
          <a:p>
            <a:r>
              <a:rPr lang="en-US" dirty="0"/>
              <a:t>Licensed Instructor in Virginia</a:t>
            </a:r>
          </a:p>
          <a:p>
            <a:r>
              <a:rPr lang="en-US" dirty="0"/>
              <a:t>REBAC, GRI &amp; Continuing Education instructor</a:t>
            </a:r>
          </a:p>
          <a:p>
            <a:endParaRPr lang="en-US" dirty="0"/>
          </a:p>
        </p:txBody>
      </p:sp>
    </p:spTree>
    <p:extLst>
      <p:ext uri="{BB962C8B-B14F-4D97-AF65-F5344CB8AC3E}">
        <p14:creationId xmlns:p14="http://schemas.microsoft.com/office/powerpoint/2010/main" val="1537675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DBF59-3A08-443D-9CA8-07DFEC2F6C8E}"/>
              </a:ext>
            </a:extLst>
          </p:cNvPr>
          <p:cNvSpPr>
            <a:spLocks noGrp="1"/>
          </p:cNvSpPr>
          <p:nvPr>
            <p:ph type="ctrTitle"/>
          </p:nvPr>
        </p:nvSpPr>
        <p:spPr/>
        <p:txBody>
          <a:bodyPr/>
          <a:lstStyle/>
          <a:p>
            <a:br>
              <a:rPr lang="en-US" dirty="0">
                <a:latin typeface="Georgia" panose="02040502050405020303" pitchFamily="18" charset="0"/>
              </a:rPr>
            </a:br>
            <a:br>
              <a:rPr lang="en-US" dirty="0">
                <a:latin typeface="Georgia" panose="02040502050405020303" pitchFamily="18" charset="0"/>
              </a:rPr>
            </a:br>
            <a:br>
              <a:rPr lang="en-US" dirty="0">
                <a:latin typeface="Georgia" panose="02040502050405020303" pitchFamily="18" charset="0"/>
              </a:rPr>
            </a:br>
            <a:r>
              <a:rPr lang="en-US" dirty="0">
                <a:latin typeface="Georgia" panose="02040502050405020303" pitchFamily="18" charset="0"/>
              </a:rPr>
              <a:t>Staying in Touch</a:t>
            </a:r>
            <a:endParaRPr lang="en-US" dirty="0"/>
          </a:p>
        </p:txBody>
      </p:sp>
      <p:sp>
        <p:nvSpPr>
          <p:cNvPr id="3" name="Subtitle 2">
            <a:extLst>
              <a:ext uri="{FF2B5EF4-FFF2-40B4-BE49-F238E27FC236}">
                <a16:creationId xmlns:a16="http://schemas.microsoft.com/office/drawing/2014/main" id="{D80BB502-EA85-4DDF-B758-3C78332A806B}"/>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937121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1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3.xml><?xml version="1.0" encoding="utf-8"?>
<a:theme xmlns:a="http://schemas.openxmlformats.org/drawingml/2006/main" name="2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45F7A04F0F19843A56C4C9317043A7C" ma:contentTypeVersion="12" ma:contentTypeDescription="Create a new document." ma:contentTypeScope="" ma:versionID="7193d14d7876daa41d43f2f6d9fb9fb0">
  <xsd:schema xmlns:xsd="http://www.w3.org/2001/XMLSchema" xmlns:xs="http://www.w3.org/2001/XMLSchema" xmlns:p="http://schemas.microsoft.com/office/2006/metadata/properties" xmlns:ns3="f0036683-7330-44a1-862b-91c57c95833e" xmlns:ns4="ab7dd6d8-ba6c-4616-a81c-7cf952b52a61" targetNamespace="http://schemas.microsoft.com/office/2006/metadata/properties" ma:root="true" ma:fieldsID="532a93d4ef83bb56d46d914fa0f03443" ns3:_="" ns4:_="">
    <xsd:import namespace="f0036683-7330-44a1-862b-91c57c95833e"/>
    <xsd:import namespace="ab7dd6d8-ba6c-4616-a81c-7cf952b52a6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036683-7330-44a1-862b-91c57c95833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7dd6d8-ba6c-4616-a81c-7cf952b52a6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62890B0-D63D-447F-9752-7FCD7B4B14F8}">
  <ds:schemaRefs>
    <ds:schemaRef ds:uri="http://schemas.microsoft.com/sharepoint/v3/contenttype/forms"/>
  </ds:schemaRefs>
</ds:datastoreItem>
</file>

<file path=customXml/itemProps2.xml><?xml version="1.0" encoding="utf-8"?>
<ds:datastoreItem xmlns:ds="http://schemas.openxmlformats.org/officeDocument/2006/customXml" ds:itemID="{524F1F9C-9A9F-45F8-9C96-0BBD4F59D4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036683-7330-44a1-862b-91c57c95833e"/>
    <ds:schemaRef ds:uri="ab7dd6d8-ba6c-4616-a81c-7cf952b52a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365489-C6EA-4783-B5C5-F79B5B532F27}">
  <ds:schemaRefs>
    <ds:schemaRef ds:uri="http://purl.org/dc/elements/1.1/"/>
    <ds:schemaRef ds:uri="http://schemas.microsoft.com/office/2006/documentManagement/types"/>
    <ds:schemaRef ds:uri="http://schemas.microsoft.com/office/2006/metadata/properties"/>
    <ds:schemaRef ds:uri="f0036683-7330-44a1-862b-91c57c95833e"/>
    <ds:schemaRef ds:uri="http://purl.org/dc/terms/"/>
    <ds:schemaRef ds:uri="http://schemas.microsoft.com/office/infopath/2007/PartnerControls"/>
    <ds:schemaRef ds:uri="http://purl.org/dc/dcmitype/"/>
    <ds:schemaRef ds:uri="http://www.w3.org/XML/1998/namespace"/>
    <ds:schemaRef ds:uri="http://schemas.openxmlformats.org/package/2006/metadata/core-properties"/>
    <ds:schemaRef ds:uri="ab7dd6d8-ba6c-4616-a81c-7cf952b52a61"/>
  </ds:schemaRefs>
</ds:datastoreItem>
</file>

<file path=docProps/app.xml><?xml version="1.0" encoding="utf-8"?>
<Properties xmlns="http://schemas.openxmlformats.org/officeDocument/2006/extended-properties" xmlns:vt="http://schemas.openxmlformats.org/officeDocument/2006/docPropsVTypes">
  <Template>Ion Boardroom</Template>
  <TotalTime>509</TotalTime>
  <Words>4187</Words>
  <Application>Microsoft Office PowerPoint</Application>
  <PresentationFormat>Widescreen</PresentationFormat>
  <Paragraphs>402</Paragraphs>
  <Slides>57</Slides>
  <Notes>20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57</vt:i4>
      </vt:variant>
    </vt:vector>
  </HeadingPairs>
  <TitlesOfParts>
    <vt:vector size="66" baseType="lpstr">
      <vt:lpstr>Arial</vt:lpstr>
      <vt:lpstr>Calibri</vt:lpstr>
      <vt:lpstr>Century Gothic</vt:lpstr>
      <vt:lpstr>Georgia</vt:lpstr>
      <vt:lpstr>Wingdings</vt:lpstr>
      <vt:lpstr>Wingdings 3</vt:lpstr>
      <vt:lpstr>Ion Boardroom</vt:lpstr>
      <vt:lpstr>1_Ion</vt:lpstr>
      <vt:lpstr>2_Ion</vt:lpstr>
      <vt:lpstr>PowerPoint Presentation</vt:lpstr>
      <vt:lpstr>  Helping Your Agent Through an Economic  Market Downturn: A Survival Guide  for Brokers</vt:lpstr>
      <vt:lpstr>PowerPoint Presentation</vt:lpstr>
      <vt:lpstr>CENTER FOR REALTOR® FINANCIAL WELLNESS WEBINAR AND SEMINAR DISCLAIMER </vt:lpstr>
      <vt:lpstr>PowerPoint Presentation</vt:lpstr>
      <vt:lpstr>Helping Your Agent  Through an Economic  Market Downturn:  A Survival Guide for Brokers</vt:lpstr>
      <vt:lpstr>Today’s Agenda</vt:lpstr>
      <vt:lpstr>Your Instructor: Tim Vohar</vt:lpstr>
      <vt:lpstr>   Staying in Touch</vt:lpstr>
      <vt:lpstr>Member Resource</vt:lpstr>
      <vt:lpstr>#1 Task We Have in Crisis or Regular Times….</vt:lpstr>
      <vt:lpstr>What do you do now? </vt:lpstr>
      <vt:lpstr>“Looping” With Your Agents </vt:lpstr>
      <vt:lpstr>Handling COVID-19 Feedback</vt:lpstr>
      <vt:lpstr>First, Always Be You                               Because this crisis will end, and we will resume life</vt:lpstr>
      <vt:lpstr>First, Always Be You                               Because this crisis will end, and we will resume life</vt:lpstr>
      <vt:lpstr>First, Always Be You                               Because this crisis will end, and we will resume life</vt:lpstr>
      <vt:lpstr>First, Always Be You                               Because this crisis will end, and we will resume life</vt:lpstr>
      <vt:lpstr>First, Always Be You                               Because this crisis will end, and we will resume life</vt:lpstr>
      <vt:lpstr>First, Always Be You                               Because this crisis will end, and we will resume life</vt:lpstr>
      <vt:lpstr>First, Always Be You                               Because this crisis will end, and we will resume life</vt:lpstr>
      <vt:lpstr>The Questions</vt:lpstr>
      <vt:lpstr>The Tools</vt:lpstr>
      <vt:lpstr>SOME RESOURCES BESIDES NAR</vt:lpstr>
      <vt:lpstr>        Contract Strategies</vt:lpstr>
      <vt:lpstr>Use COVID-19 Addendums</vt:lpstr>
      <vt:lpstr>        Sphere of Influence Contact</vt:lpstr>
      <vt:lpstr>You Have to Encourage Agents to Stay Engaged</vt:lpstr>
      <vt:lpstr>You Have to Encourage Agents to Stay Engaged</vt:lpstr>
      <vt:lpstr>You Have to Encourage Agents to Stay Engaged</vt:lpstr>
      <vt:lpstr>You Have to Encourage Agents to Stay Engaged</vt:lpstr>
      <vt:lpstr>You Have to Encourage Agents to Stay Engaged</vt:lpstr>
      <vt:lpstr>You Have to Encourage Agents to Stay Engaged</vt:lpstr>
      <vt:lpstr>You Have to Encourage Agents to Stay Engaged</vt:lpstr>
      <vt:lpstr>You Have to Encourage Agents to Stay Engaged</vt:lpstr>
      <vt:lpstr>PowerPoint Presentation</vt:lpstr>
      <vt:lpstr> Encouraging Agents to Save and Other Must Do Tasks</vt:lpstr>
      <vt:lpstr>Limit Spending wherever possible</vt:lpstr>
      <vt:lpstr>Other Items Agents Should Do Now</vt:lpstr>
      <vt:lpstr>FinancialWellness.realtor</vt:lpstr>
      <vt:lpstr> Evaluate YOUR Business &amp; Marketing Plans</vt:lpstr>
      <vt:lpstr>Thoughts to Ponder</vt:lpstr>
      <vt:lpstr>Where does the Money Go</vt:lpstr>
      <vt:lpstr>Where does the Money Go</vt:lpstr>
      <vt:lpstr>Where does the Money Go</vt:lpstr>
      <vt:lpstr>Where does the Money Go</vt:lpstr>
      <vt:lpstr>FinancialWellness.realtor</vt:lpstr>
      <vt:lpstr>NAR Resource – nar.realtor/coronavirus</vt:lpstr>
      <vt:lpstr> Supporting and Encouraging</vt:lpstr>
      <vt:lpstr>How we will come together &amp; move forward</vt:lpstr>
      <vt:lpstr>How we will come together &amp; move forward</vt:lpstr>
      <vt:lpstr>if you don't work now,                                      when will you?</vt:lpstr>
      <vt:lpstr>Questions?</vt:lpstr>
      <vt:lpstr>Additional Resources visit: FinancialWellness.realtor</vt:lpstr>
      <vt:lpstr>Member Resources: nar.realtor/right-tools-right-now</vt:lpstr>
      <vt:lpstr>Thank You For Your Time</vt:lpstr>
      <vt:lpstr>1. Visit FinancialWellness.realtor  2. Leave us your feedback.  3. Register for the next webinar.  Thanks!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Helping Your Agents:  When They’re in a Financial Crisis</dc:title>
  <dc:creator>Tim Vohar</dc:creator>
  <cp:lastModifiedBy>Brittany Schanck</cp:lastModifiedBy>
  <cp:revision>33</cp:revision>
  <dcterms:created xsi:type="dcterms:W3CDTF">2020-03-28T13:32:42Z</dcterms:created>
  <dcterms:modified xsi:type="dcterms:W3CDTF">2020-04-03T00:48:23Z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0x010100345F7A04F0F19843A56C4C9317043A7C</vt:lpwstr>
  </property>
</Properties>
</file>