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6" r:id="rId2"/>
    <p:sldMasterId id="2147483680" r:id="rId3"/>
    <p:sldMasterId id="2147483693" r:id="rId4"/>
    <p:sldMasterId id="2147483726" r:id="rId5"/>
  </p:sldMasterIdLst>
  <p:notesMasterIdLst>
    <p:notesMasterId r:id="rId46"/>
  </p:notesMasterIdLst>
  <p:sldIdLst>
    <p:sldId id="297" r:id="rId6"/>
    <p:sldId id="2627" r:id="rId7"/>
    <p:sldId id="2628" r:id="rId8"/>
    <p:sldId id="301" r:id="rId9"/>
    <p:sldId id="304" r:id="rId10"/>
    <p:sldId id="2575" r:id="rId11"/>
    <p:sldId id="2580" r:id="rId12"/>
    <p:sldId id="2582" r:id="rId13"/>
    <p:sldId id="2583" r:id="rId14"/>
    <p:sldId id="2430" r:id="rId15"/>
    <p:sldId id="2584" r:id="rId16"/>
    <p:sldId id="2586" r:id="rId17"/>
    <p:sldId id="2428" r:id="rId18"/>
    <p:sldId id="2549" r:id="rId19"/>
    <p:sldId id="2588" r:id="rId20"/>
    <p:sldId id="2589" r:id="rId21"/>
    <p:sldId id="2431" r:id="rId22"/>
    <p:sldId id="2433" r:id="rId23"/>
    <p:sldId id="2451" r:id="rId24"/>
    <p:sldId id="2590" r:id="rId25"/>
    <p:sldId id="2591" r:id="rId26"/>
    <p:sldId id="2592" r:id="rId27"/>
    <p:sldId id="2593" r:id="rId28"/>
    <p:sldId id="2595" r:id="rId29"/>
    <p:sldId id="2596" r:id="rId30"/>
    <p:sldId id="2597" r:id="rId31"/>
    <p:sldId id="2598" r:id="rId32"/>
    <p:sldId id="2412" r:id="rId33"/>
    <p:sldId id="2599" r:id="rId34"/>
    <p:sldId id="2600" r:id="rId35"/>
    <p:sldId id="2629" r:id="rId36"/>
    <p:sldId id="2601" r:id="rId37"/>
    <p:sldId id="2602" r:id="rId38"/>
    <p:sldId id="2603" r:id="rId39"/>
    <p:sldId id="2604" r:id="rId40"/>
    <p:sldId id="307" r:id="rId41"/>
    <p:sldId id="2624" r:id="rId42"/>
    <p:sldId id="308" r:id="rId43"/>
    <p:sldId id="309" r:id="rId44"/>
    <p:sldId id="310" r:id="rId45"/>
  </p:sldIdLst>
  <p:sldSz cx="12192000" cy="6858000"/>
  <p:notesSz cx="6858000" cy="9144000"/>
  <p:embeddedFontLst>
    <p:embeddedFont>
      <p:font typeface="Calibri" panose="020F0502020204030204" pitchFamily="34" charset="0"/>
      <p:regular r:id="rId47"/>
      <p:bold r:id="rId48"/>
      <p:italic r:id="rId49"/>
      <p:boldItalic r:id="rId50"/>
    </p:embeddedFont>
    <p:embeddedFont>
      <p:font typeface="Calibri Light" panose="020F0302020204030204" pitchFamily="34" charset="0"/>
      <p:regular r:id="rId51"/>
      <p:italic r:id="rId52"/>
    </p:embeddedFont>
    <p:embeddedFont>
      <p:font typeface="Century Gothic" panose="020B0502020202020204" pitchFamily="34" charset="0"/>
      <p:regular r:id="rId53"/>
      <p:bold r:id="rId54"/>
      <p:italic r:id="rId55"/>
      <p:boldItalic r:id="rId56"/>
    </p:embeddedFont>
    <p:embeddedFont>
      <p:font typeface="Libre Franklin" panose="00000500000000000000" charset="0"/>
      <p:regular r:id="rId57"/>
      <p:bold r:id="rId58"/>
      <p:italic r:id="rId59"/>
      <p:boldItalic r:id="rId60"/>
    </p:embeddedFont>
    <p:embeddedFont>
      <p:font typeface="Libre Franklin Medium" panose="00000600000000000000" charset="0"/>
      <p:regular r:id="rId61"/>
      <p:bold r:id="rId62"/>
      <p:italic r:id="rId63"/>
      <p:boldItalic r:id="rId64"/>
    </p:embeddedFont>
    <p:embeddedFont>
      <p:font typeface="Montserrat Light" panose="020B0604020202020204" charset="0"/>
      <p:regular r:id="rId65"/>
      <p:bold r:id="rId66"/>
      <p:italic r:id="rId67"/>
      <p:boldItalic r:id="rId68"/>
    </p:embeddedFont>
    <p:embeddedFont>
      <p:font typeface="MS Mincho" panose="02020609040205080304" pitchFamily="49" charset="-128"/>
      <p:regular r:id="rId69"/>
    </p:embeddedFont>
    <p:embeddedFont>
      <p:font typeface="Wingdings 3" panose="05040102010807070707" pitchFamily="18" charset="2"/>
      <p:regular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11"/>
    <p:restoredTop sz="94668"/>
  </p:normalViewPr>
  <p:slideViewPr>
    <p:cSldViewPr snapToGrid="0" snapToObjects="1">
      <p:cViewPr varScale="1">
        <p:scale>
          <a:sx n="114" d="100"/>
          <a:sy n="114" d="100"/>
        </p:scale>
        <p:origin x="26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font" Target="fonts/font22.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15.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8" Type="http://schemas.openxmlformats.org/officeDocument/2006/relationships/slide" Target="slides/slide3.xml"/><Relationship Id="rId51" Type="http://schemas.openxmlformats.org/officeDocument/2006/relationships/font" Target="fonts/font5.fntdata"/><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2.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93D063-0D6D-8940-96B0-EA001CDD409E}" type="datetimeFigureOut">
              <a:rPr lang="en-US" smtClean="0"/>
              <a:t>6/18/2020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DD3864-2CC2-0943-99FB-343A44949577}" type="slidenum">
              <a:rPr lang="en-US" smtClean="0"/>
              <a:t>‹#›</a:t>
            </a:fld>
            <a:endParaRPr lang="en-US"/>
          </a:p>
        </p:txBody>
      </p:sp>
    </p:spTree>
    <p:extLst>
      <p:ext uri="{BB962C8B-B14F-4D97-AF65-F5344CB8AC3E}">
        <p14:creationId xmlns:p14="http://schemas.microsoft.com/office/powerpoint/2010/main" val="28474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6</a:t>
            </a:fld>
            <a:endParaRPr lang="en-US" dirty="0"/>
          </a:p>
        </p:txBody>
      </p:sp>
    </p:spTree>
    <p:extLst>
      <p:ext uri="{BB962C8B-B14F-4D97-AF65-F5344CB8AC3E}">
        <p14:creationId xmlns:p14="http://schemas.microsoft.com/office/powerpoint/2010/main" val="3247134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18</a:t>
            </a:fld>
            <a:endParaRPr lang="en-US" dirty="0"/>
          </a:p>
        </p:txBody>
      </p:sp>
    </p:spTree>
    <p:extLst>
      <p:ext uri="{BB962C8B-B14F-4D97-AF65-F5344CB8AC3E}">
        <p14:creationId xmlns:p14="http://schemas.microsoft.com/office/powerpoint/2010/main" val="2087383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8" name="Google Shape;568;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69" name="Google Shape;569;p5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6" name="Google Shape;576;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7" name="Google Shape;577;p5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38</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3" name="Google Shape;583;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84" name="Google Shape;584;p5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1" name="Google Shape;591;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CFFD-BDF4-EA48-A055-096BDCD48F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29AE5D-7C94-5348-B37B-0260DCA26C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782BB7-47FA-524F-93F5-739BF8524369}"/>
              </a:ext>
            </a:extLst>
          </p:cNvPr>
          <p:cNvSpPr>
            <a:spLocks noGrp="1"/>
          </p:cNvSpPr>
          <p:nvPr>
            <p:ph type="dt" sz="half" idx="10"/>
          </p:nvPr>
        </p:nvSpPr>
        <p:spPr/>
        <p:txBody>
          <a:bodyPr/>
          <a:lstStyle/>
          <a:p>
            <a:fld id="{5BB18335-819B-E741-B637-B47DEE30BC40}" type="datetimeFigureOut">
              <a:rPr lang="en-US" smtClean="0"/>
              <a:t>6/18/2020</a:t>
            </a:fld>
            <a:endParaRPr lang="en-US"/>
          </a:p>
        </p:txBody>
      </p:sp>
      <p:sp>
        <p:nvSpPr>
          <p:cNvPr id="5" name="Footer Placeholder 4">
            <a:extLst>
              <a:ext uri="{FF2B5EF4-FFF2-40B4-BE49-F238E27FC236}">
                <a16:creationId xmlns:a16="http://schemas.microsoft.com/office/drawing/2014/main" id="{D0BE4D51-2452-0749-A97D-684B179353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BB1D1-D5D7-3040-8674-49E7D2FA0853}"/>
              </a:ext>
            </a:extLst>
          </p:cNvPr>
          <p:cNvSpPr>
            <a:spLocks noGrp="1"/>
          </p:cNvSpPr>
          <p:nvPr>
            <p:ph type="sldNum" sz="quarter" idx="12"/>
          </p:nvPr>
        </p:nvSpPr>
        <p:spPr/>
        <p:txBody>
          <a:bodyPr/>
          <a:lstStyle/>
          <a:p>
            <a:fld id="{2EF2C9F9-2030-0D48-A1EB-7D1A38063513}" type="slidenum">
              <a:rPr lang="en-US" smtClean="0"/>
              <a:t>‹#›</a:t>
            </a:fld>
            <a:endParaRPr lang="en-US"/>
          </a:p>
        </p:txBody>
      </p:sp>
    </p:spTree>
    <p:extLst>
      <p:ext uri="{BB962C8B-B14F-4D97-AF65-F5344CB8AC3E}">
        <p14:creationId xmlns:p14="http://schemas.microsoft.com/office/powerpoint/2010/main" val="56765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78E06-F534-4340-8AA8-4E6B2D71A5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86E532-9001-7641-8E82-2041F18B341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655BE1-C541-164A-AAA1-A29A4918C2C7}"/>
              </a:ext>
            </a:extLst>
          </p:cNvPr>
          <p:cNvSpPr>
            <a:spLocks noGrp="1"/>
          </p:cNvSpPr>
          <p:nvPr>
            <p:ph type="dt" sz="half" idx="10"/>
          </p:nvPr>
        </p:nvSpPr>
        <p:spPr/>
        <p:txBody>
          <a:bodyPr/>
          <a:lstStyle/>
          <a:p>
            <a:fld id="{5BB18335-819B-E741-B637-B47DEE30BC40}" type="datetimeFigureOut">
              <a:rPr lang="en-US" smtClean="0"/>
              <a:t>6/18/2020</a:t>
            </a:fld>
            <a:endParaRPr lang="en-US"/>
          </a:p>
        </p:txBody>
      </p:sp>
      <p:sp>
        <p:nvSpPr>
          <p:cNvPr id="5" name="Footer Placeholder 4">
            <a:extLst>
              <a:ext uri="{FF2B5EF4-FFF2-40B4-BE49-F238E27FC236}">
                <a16:creationId xmlns:a16="http://schemas.microsoft.com/office/drawing/2014/main" id="{88114738-2B4D-7642-9665-E652A61796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73B84-6653-1D4D-9A3F-D11B5AECEF8E}"/>
              </a:ext>
            </a:extLst>
          </p:cNvPr>
          <p:cNvSpPr>
            <a:spLocks noGrp="1"/>
          </p:cNvSpPr>
          <p:nvPr>
            <p:ph type="sldNum" sz="quarter" idx="12"/>
          </p:nvPr>
        </p:nvSpPr>
        <p:spPr/>
        <p:txBody>
          <a:bodyPr/>
          <a:lstStyle/>
          <a:p>
            <a:fld id="{2EF2C9F9-2030-0D48-A1EB-7D1A38063513}" type="slidenum">
              <a:rPr lang="en-US" smtClean="0"/>
              <a:t>‹#›</a:t>
            </a:fld>
            <a:endParaRPr lang="en-US"/>
          </a:p>
        </p:txBody>
      </p:sp>
    </p:spTree>
    <p:extLst>
      <p:ext uri="{BB962C8B-B14F-4D97-AF65-F5344CB8AC3E}">
        <p14:creationId xmlns:p14="http://schemas.microsoft.com/office/powerpoint/2010/main" val="185303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539BA1-1A56-444E-BB28-8B92B98CEA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03F16E-37FB-8140-948B-2DA6358521C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B9B113-AE96-E841-A59D-DD1EA292EC66}"/>
              </a:ext>
            </a:extLst>
          </p:cNvPr>
          <p:cNvSpPr>
            <a:spLocks noGrp="1"/>
          </p:cNvSpPr>
          <p:nvPr>
            <p:ph type="dt" sz="half" idx="10"/>
          </p:nvPr>
        </p:nvSpPr>
        <p:spPr/>
        <p:txBody>
          <a:bodyPr/>
          <a:lstStyle/>
          <a:p>
            <a:fld id="{5BB18335-819B-E741-B637-B47DEE30BC40}" type="datetimeFigureOut">
              <a:rPr lang="en-US" smtClean="0"/>
              <a:t>6/18/2020</a:t>
            </a:fld>
            <a:endParaRPr lang="en-US"/>
          </a:p>
        </p:txBody>
      </p:sp>
      <p:sp>
        <p:nvSpPr>
          <p:cNvPr id="5" name="Footer Placeholder 4">
            <a:extLst>
              <a:ext uri="{FF2B5EF4-FFF2-40B4-BE49-F238E27FC236}">
                <a16:creationId xmlns:a16="http://schemas.microsoft.com/office/drawing/2014/main" id="{CC9D1D43-AEF9-7C4E-BC38-B280941647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D87C85-ADA6-A041-9810-07FC7EDEF942}"/>
              </a:ext>
            </a:extLst>
          </p:cNvPr>
          <p:cNvSpPr>
            <a:spLocks noGrp="1"/>
          </p:cNvSpPr>
          <p:nvPr>
            <p:ph type="sldNum" sz="quarter" idx="12"/>
          </p:nvPr>
        </p:nvSpPr>
        <p:spPr/>
        <p:txBody>
          <a:bodyPr/>
          <a:lstStyle/>
          <a:p>
            <a:fld id="{2EF2C9F9-2030-0D48-A1EB-7D1A38063513}" type="slidenum">
              <a:rPr lang="en-US" smtClean="0"/>
              <a:t>‹#›</a:t>
            </a:fld>
            <a:endParaRPr lang="en-US"/>
          </a:p>
        </p:txBody>
      </p:sp>
    </p:spTree>
    <p:extLst>
      <p:ext uri="{BB962C8B-B14F-4D97-AF65-F5344CB8AC3E}">
        <p14:creationId xmlns:p14="http://schemas.microsoft.com/office/powerpoint/2010/main" val="1200219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7794574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6096000" y="3429000"/>
            <a:ext cx="6096000" cy="3429000"/>
          </a:xfrm>
          <a:solidFill>
            <a:schemeClr val="bg1">
              <a:lumMod val="95000"/>
            </a:schemeClr>
          </a:solidFill>
        </p:spPr>
        <p:txBody>
          <a:bodyPr>
            <a:normAutofit/>
          </a:bodyPr>
          <a:lstStyle>
            <a:lvl1pPr>
              <a:defRPr sz="1400"/>
            </a:lvl1pPr>
          </a:lstStyle>
          <a:p>
            <a:endParaRPr lang="en-US"/>
          </a:p>
        </p:txBody>
      </p:sp>
      <p:sp>
        <p:nvSpPr>
          <p:cNvPr id="3" name="Picture Placeholder 2"/>
          <p:cNvSpPr>
            <a:spLocks noGrp="1"/>
          </p:cNvSpPr>
          <p:nvPr>
            <p:ph type="pic" sz="quarter" idx="10"/>
          </p:nvPr>
        </p:nvSpPr>
        <p:spPr>
          <a:xfrm>
            <a:off x="0" y="1"/>
            <a:ext cx="6096000" cy="3429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3442470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3_Placeholder-Image">
    <p:spTree>
      <p:nvGrpSpPr>
        <p:cNvPr id="1" name=""/>
        <p:cNvGrpSpPr/>
        <p:nvPr/>
      </p:nvGrpSpPr>
      <p:grpSpPr>
        <a:xfrm>
          <a:off x="0" y="0"/>
          <a:ext cx="0" cy="0"/>
          <a:chOff x="0" y="0"/>
          <a:chExt cx="0" cy="0"/>
        </a:xfrm>
      </p:grpSpPr>
      <p:sp>
        <p:nvSpPr>
          <p:cNvPr id="13" name="Picture Placeholder 2"/>
          <p:cNvSpPr>
            <a:spLocks noGrp="1"/>
          </p:cNvSpPr>
          <p:nvPr>
            <p:ph type="pic" sz="quarter" idx="13"/>
          </p:nvPr>
        </p:nvSpPr>
        <p:spPr>
          <a:xfrm>
            <a:off x="-1" y="0"/>
            <a:ext cx="12192001" cy="6858000"/>
          </a:xfrm>
          <a:solidFill>
            <a:schemeClr val="bg1">
              <a:lumMod val="95000"/>
            </a:schemeClr>
          </a:solidFill>
        </p:spPr>
        <p:txBody>
          <a:bodyPr>
            <a:normAutofit/>
          </a:bodyPr>
          <a:lstStyle>
            <a:lvl1pPr>
              <a:defRPr sz="1400"/>
            </a:lvl1pPr>
          </a:lstStyle>
          <a:p>
            <a:endParaRPr lang="en-US"/>
          </a:p>
        </p:txBody>
      </p:sp>
      <p:sp>
        <p:nvSpPr>
          <p:cNvPr id="9" name="Picture Placeholder 6"/>
          <p:cNvSpPr>
            <a:spLocks noGrp="1"/>
          </p:cNvSpPr>
          <p:nvPr>
            <p:ph type="pic" sz="quarter" idx="10"/>
          </p:nvPr>
        </p:nvSpPr>
        <p:spPr>
          <a:xfrm>
            <a:off x="5384935" y="1726032"/>
            <a:ext cx="1504580" cy="1504188"/>
          </a:xfrm>
          <a:prstGeom prst="ellipse">
            <a:avLst/>
          </a:prstGeom>
          <a:solidFill>
            <a:schemeClr val="bg1">
              <a:lumMod val="75000"/>
            </a:schemeClr>
          </a:solidFill>
        </p:spPr>
        <p:txBody>
          <a:bodyPr>
            <a:normAutofit/>
          </a:bodyPr>
          <a:lstStyle>
            <a:lvl1pPr>
              <a:defRPr sz="1000"/>
            </a:lvl1pPr>
          </a:lstStyle>
          <a:p>
            <a:endParaRPr lang="en-US"/>
          </a:p>
        </p:txBody>
      </p:sp>
    </p:spTree>
    <p:extLst>
      <p:ext uri="{BB962C8B-B14F-4D97-AF65-F5344CB8AC3E}">
        <p14:creationId xmlns:p14="http://schemas.microsoft.com/office/powerpoint/2010/main" val="21229303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8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7106442" y="0"/>
            <a:ext cx="5098261"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256096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45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1800"/>
              <a:buNone/>
              <a:defRPr sz="2400"/>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sp>
        <p:nvSpPr>
          <p:cNvPr id="20" name="Google Shape;20;p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27020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831851" y="1709741"/>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5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609585" lvl="0" indent="-304792" algn="l">
              <a:lnSpc>
                <a:spcPct val="90000"/>
              </a:lnSpc>
              <a:spcBef>
                <a:spcPts val="1000"/>
              </a:spcBef>
              <a:spcAft>
                <a:spcPts val="0"/>
              </a:spcAft>
              <a:buClr>
                <a:schemeClr val="dk1"/>
              </a:buClr>
              <a:buSzPts val="1800"/>
              <a:buNone/>
              <a:defRPr sz="2400">
                <a:solidFill>
                  <a:schemeClr val="dk1"/>
                </a:solidFill>
              </a:defRPr>
            </a:lvl1pPr>
            <a:lvl2pPr marL="1219170" lvl="1" indent="-304792" algn="l">
              <a:lnSpc>
                <a:spcPct val="90000"/>
              </a:lnSpc>
              <a:spcBef>
                <a:spcPts val="500"/>
              </a:spcBef>
              <a:spcAft>
                <a:spcPts val="0"/>
              </a:spcAft>
              <a:buClr>
                <a:srgbClr val="888888"/>
              </a:buClr>
              <a:buSzPts val="1500"/>
              <a:buNone/>
              <a:defRPr sz="2000">
                <a:solidFill>
                  <a:srgbClr val="888888"/>
                </a:solidFill>
              </a:defRPr>
            </a:lvl2pPr>
            <a:lvl3pPr marL="1828754" lvl="2" indent="-304792" algn="l">
              <a:lnSpc>
                <a:spcPct val="90000"/>
              </a:lnSpc>
              <a:spcBef>
                <a:spcPts val="500"/>
              </a:spcBef>
              <a:spcAft>
                <a:spcPts val="0"/>
              </a:spcAft>
              <a:buClr>
                <a:srgbClr val="888888"/>
              </a:buClr>
              <a:buSzPts val="1350"/>
              <a:buNone/>
              <a:defRPr sz="1800">
                <a:solidFill>
                  <a:srgbClr val="888888"/>
                </a:solidFill>
              </a:defRPr>
            </a:lvl3pPr>
            <a:lvl4pPr marL="2438339" lvl="3" indent="-304792" algn="l">
              <a:lnSpc>
                <a:spcPct val="90000"/>
              </a:lnSpc>
              <a:spcBef>
                <a:spcPts val="500"/>
              </a:spcBef>
              <a:spcAft>
                <a:spcPts val="0"/>
              </a:spcAft>
              <a:buClr>
                <a:srgbClr val="888888"/>
              </a:buClr>
              <a:buSzPts val="1200"/>
              <a:buNone/>
              <a:defRPr sz="1600">
                <a:solidFill>
                  <a:srgbClr val="888888"/>
                </a:solidFill>
              </a:defRPr>
            </a:lvl4pPr>
            <a:lvl5pPr marL="3047924" lvl="4" indent="-304792" algn="l">
              <a:lnSpc>
                <a:spcPct val="90000"/>
              </a:lnSpc>
              <a:spcBef>
                <a:spcPts val="500"/>
              </a:spcBef>
              <a:spcAft>
                <a:spcPts val="0"/>
              </a:spcAft>
              <a:buClr>
                <a:srgbClr val="888888"/>
              </a:buClr>
              <a:buSzPts val="1200"/>
              <a:buNone/>
              <a:defRPr sz="1600">
                <a:solidFill>
                  <a:srgbClr val="888888"/>
                </a:solidFill>
              </a:defRPr>
            </a:lvl5pPr>
            <a:lvl6pPr marL="3657509" lvl="5" indent="-304792" algn="l">
              <a:lnSpc>
                <a:spcPct val="90000"/>
              </a:lnSpc>
              <a:spcBef>
                <a:spcPts val="500"/>
              </a:spcBef>
              <a:spcAft>
                <a:spcPts val="0"/>
              </a:spcAft>
              <a:buClr>
                <a:srgbClr val="888888"/>
              </a:buClr>
              <a:buSzPts val="1200"/>
              <a:buNone/>
              <a:defRPr sz="1600">
                <a:solidFill>
                  <a:srgbClr val="888888"/>
                </a:solidFill>
              </a:defRPr>
            </a:lvl6pPr>
            <a:lvl7pPr marL="4267093" lvl="6" indent="-304792" algn="l">
              <a:lnSpc>
                <a:spcPct val="90000"/>
              </a:lnSpc>
              <a:spcBef>
                <a:spcPts val="500"/>
              </a:spcBef>
              <a:spcAft>
                <a:spcPts val="0"/>
              </a:spcAft>
              <a:buClr>
                <a:srgbClr val="888888"/>
              </a:buClr>
              <a:buSzPts val="1200"/>
              <a:buNone/>
              <a:defRPr sz="1600">
                <a:solidFill>
                  <a:srgbClr val="888888"/>
                </a:solidFill>
              </a:defRPr>
            </a:lvl7pPr>
            <a:lvl8pPr marL="4876678" lvl="7" indent="-304792" algn="l">
              <a:lnSpc>
                <a:spcPct val="90000"/>
              </a:lnSpc>
              <a:spcBef>
                <a:spcPts val="500"/>
              </a:spcBef>
              <a:spcAft>
                <a:spcPts val="0"/>
              </a:spcAft>
              <a:buClr>
                <a:srgbClr val="888888"/>
              </a:buClr>
              <a:buSzPts val="1200"/>
              <a:buNone/>
              <a:defRPr sz="1600">
                <a:solidFill>
                  <a:srgbClr val="888888"/>
                </a:solidFill>
              </a:defRPr>
            </a:lvl8pPr>
            <a:lvl9pPr marL="5486263" lvl="8" indent="-304792" algn="l">
              <a:lnSpc>
                <a:spcPct val="90000"/>
              </a:lnSpc>
              <a:spcBef>
                <a:spcPts val="500"/>
              </a:spcBef>
              <a:spcAft>
                <a:spcPts val="0"/>
              </a:spcAft>
              <a:buClr>
                <a:srgbClr val="888888"/>
              </a:buClr>
              <a:buSzPts val="1200"/>
              <a:buNone/>
              <a:defRPr sz="1600">
                <a:solidFill>
                  <a:srgbClr val="888888"/>
                </a:solidFill>
              </a:defRPr>
            </a:lvl9pPr>
          </a:lstStyle>
          <a:p>
            <a:endParaRPr/>
          </a:p>
        </p:txBody>
      </p:sp>
      <p:sp>
        <p:nvSpPr>
          <p:cNvPr id="31" name="Google Shape;31;p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100600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38" name="Google Shape;38;p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58582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609585" lvl="0" indent="-304792" algn="l">
              <a:lnSpc>
                <a:spcPct val="90000"/>
              </a:lnSpc>
              <a:spcBef>
                <a:spcPts val="1000"/>
              </a:spcBef>
              <a:spcAft>
                <a:spcPts val="0"/>
              </a:spcAft>
              <a:buClr>
                <a:schemeClr val="dk1"/>
              </a:buClr>
              <a:buSzPts val="1800"/>
              <a:buNone/>
              <a:defRPr sz="2400" b="1"/>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44" name="Google Shape;44;p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45" name="Google Shape;45;p7"/>
          <p:cNvSpPr txBox="1">
            <a:spLocks noGrp="1"/>
          </p:cNvSpPr>
          <p:nvPr>
            <p:ph type="body" idx="3"/>
          </p:nvPr>
        </p:nvSpPr>
        <p:spPr>
          <a:xfrm>
            <a:off x="6172202" y="1681163"/>
            <a:ext cx="5183188" cy="823912"/>
          </a:xfrm>
          <a:prstGeom prst="rect">
            <a:avLst/>
          </a:prstGeom>
          <a:noFill/>
          <a:ln>
            <a:noFill/>
          </a:ln>
        </p:spPr>
        <p:txBody>
          <a:bodyPr spcFirstLastPara="1" wrap="square" lIns="91425" tIns="45700" rIns="91425" bIns="45700" anchor="b" anchorCtr="0">
            <a:noAutofit/>
          </a:bodyPr>
          <a:lstStyle>
            <a:lvl1pPr marL="609585" lvl="0" indent="-304792" algn="l">
              <a:lnSpc>
                <a:spcPct val="90000"/>
              </a:lnSpc>
              <a:spcBef>
                <a:spcPts val="1000"/>
              </a:spcBef>
              <a:spcAft>
                <a:spcPts val="0"/>
              </a:spcAft>
              <a:buClr>
                <a:schemeClr val="dk1"/>
              </a:buClr>
              <a:buSzPts val="1800"/>
              <a:buNone/>
              <a:defRPr sz="2400" b="1"/>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46" name="Google Shape;46;p7"/>
          <p:cNvSpPr txBox="1">
            <a:spLocks noGrp="1"/>
          </p:cNvSpPr>
          <p:nvPr>
            <p:ph type="body" idx="4"/>
          </p:nvPr>
        </p:nvSpPr>
        <p:spPr>
          <a:xfrm>
            <a:off x="6172202" y="2505075"/>
            <a:ext cx="5183188" cy="3684588"/>
          </a:xfrm>
          <a:prstGeom prst="rect">
            <a:avLst/>
          </a:prstGeom>
          <a:noFill/>
          <a:ln>
            <a:noFill/>
          </a:ln>
        </p:spPr>
        <p:txBody>
          <a:bodyPr spcFirstLastPara="1" wrap="square" lIns="91425" tIns="45700" rIns="91425" bIns="45700" anchor="t" anchorCtr="0">
            <a:no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47" name="Google Shape;47;p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31947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55BDA-6FB9-EE40-8227-82F6449FDA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335810-25A6-144F-87B6-3BA993784EC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327A76-7292-0747-B575-8CEFD0435A0A}"/>
              </a:ext>
            </a:extLst>
          </p:cNvPr>
          <p:cNvSpPr>
            <a:spLocks noGrp="1"/>
          </p:cNvSpPr>
          <p:nvPr>
            <p:ph type="dt" sz="half" idx="10"/>
          </p:nvPr>
        </p:nvSpPr>
        <p:spPr/>
        <p:txBody>
          <a:bodyPr/>
          <a:lstStyle/>
          <a:p>
            <a:fld id="{5BB18335-819B-E741-B637-B47DEE30BC40}" type="datetimeFigureOut">
              <a:rPr lang="en-US" smtClean="0"/>
              <a:t>6/18/2020</a:t>
            </a:fld>
            <a:endParaRPr lang="en-US"/>
          </a:p>
        </p:txBody>
      </p:sp>
      <p:sp>
        <p:nvSpPr>
          <p:cNvPr id="5" name="Footer Placeholder 4">
            <a:extLst>
              <a:ext uri="{FF2B5EF4-FFF2-40B4-BE49-F238E27FC236}">
                <a16:creationId xmlns:a16="http://schemas.microsoft.com/office/drawing/2014/main" id="{66A7BD73-0D5A-1541-B255-6C105E79F0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EC3E78-4CDC-4848-A3C9-071524244FB3}"/>
              </a:ext>
            </a:extLst>
          </p:cNvPr>
          <p:cNvSpPr>
            <a:spLocks noGrp="1"/>
          </p:cNvSpPr>
          <p:nvPr>
            <p:ph type="sldNum" sz="quarter" idx="12"/>
          </p:nvPr>
        </p:nvSpPr>
        <p:spPr/>
        <p:txBody>
          <a:bodyPr/>
          <a:lstStyle/>
          <a:p>
            <a:fld id="{2EF2C9F9-2030-0D48-A1EB-7D1A38063513}" type="slidenum">
              <a:rPr lang="en-US" smtClean="0"/>
              <a:t>‹#›</a:t>
            </a:fld>
            <a:endParaRPr lang="en-US"/>
          </a:p>
        </p:txBody>
      </p:sp>
    </p:spTree>
    <p:extLst>
      <p:ext uri="{BB962C8B-B14F-4D97-AF65-F5344CB8AC3E}">
        <p14:creationId xmlns:p14="http://schemas.microsoft.com/office/powerpoint/2010/main" val="1977241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67430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4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8"/>
            <a:ext cx="6172200" cy="4873625"/>
          </a:xfrm>
          <a:prstGeom prst="rect">
            <a:avLst/>
          </a:prstGeom>
          <a:noFill/>
          <a:ln>
            <a:noFill/>
          </a:ln>
        </p:spPr>
        <p:txBody>
          <a:bodyPr spcFirstLastPara="1" wrap="square" lIns="91425" tIns="45700" rIns="91425" bIns="45700" anchor="t" anchorCtr="0">
            <a:noAutofit/>
          </a:bodyPr>
          <a:lstStyle>
            <a:lvl1pPr marL="609585" lvl="0" indent="-507987" algn="l">
              <a:lnSpc>
                <a:spcPct val="90000"/>
              </a:lnSpc>
              <a:spcBef>
                <a:spcPts val="1000"/>
              </a:spcBef>
              <a:spcAft>
                <a:spcPts val="0"/>
              </a:spcAft>
              <a:buClr>
                <a:schemeClr val="dk1"/>
              </a:buClr>
              <a:buSzPts val="2400"/>
              <a:buChar char="•"/>
              <a:defRPr sz="3200"/>
            </a:lvl1pPr>
            <a:lvl2pPr marL="1219170" lvl="1" indent="-482588" algn="l">
              <a:lnSpc>
                <a:spcPct val="90000"/>
              </a:lnSpc>
              <a:spcBef>
                <a:spcPts val="500"/>
              </a:spcBef>
              <a:spcAft>
                <a:spcPts val="0"/>
              </a:spcAft>
              <a:buClr>
                <a:schemeClr val="dk1"/>
              </a:buClr>
              <a:buSzPts val="2100"/>
              <a:buChar char="•"/>
              <a:defRPr sz="2800"/>
            </a:lvl2pPr>
            <a:lvl3pPr marL="1828754" lvl="2" indent="-457189" algn="l">
              <a:lnSpc>
                <a:spcPct val="90000"/>
              </a:lnSpc>
              <a:spcBef>
                <a:spcPts val="500"/>
              </a:spcBef>
              <a:spcAft>
                <a:spcPts val="0"/>
              </a:spcAft>
              <a:buClr>
                <a:schemeClr val="dk1"/>
              </a:buClr>
              <a:buSzPts val="1800"/>
              <a:buChar char="•"/>
              <a:defRPr sz="2400"/>
            </a:lvl3pPr>
            <a:lvl4pPr marL="2438339" lvl="3" indent="-431789" algn="l">
              <a:lnSpc>
                <a:spcPct val="90000"/>
              </a:lnSpc>
              <a:spcBef>
                <a:spcPts val="500"/>
              </a:spcBef>
              <a:spcAft>
                <a:spcPts val="0"/>
              </a:spcAft>
              <a:buClr>
                <a:schemeClr val="dk1"/>
              </a:buClr>
              <a:buSzPts val="1500"/>
              <a:buChar char="•"/>
              <a:defRPr sz="2000"/>
            </a:lvl4pPr>
            <a:lvl5pPr marL="3047924" lvl="4" indent="-431789" algn="l">
              <a:lnSpc>
                <a:spcPct val="90000"/>
              </a:lnSpc>
              <a:spcBef>
                <a:spcPts val="500"/>
              </a:spcBef>
              <a:spcAft>
                <a:spcPts val="0"/>
              </a:spcAft>
              <a:buClr>
                <a:schemeClr val="dk1"/>
              </a:buClr>
              <a:buSzPts val="1500"/>
              <a:buChar char="•"/>
              <a:defRPr sz="2000"/>
            </a:lvl5pPr>
            <a:lvl6pPr marL="3657509" lvl="5" indent="-431789" algn="l">
              <a:lnSpc>
                <a:spcPct val="90000"/>
              </a:lnSpc>
              <a:spcBef>
                <a:spcPts val="500"/>
              </a:spcBef>
              <a:spcAft>
                <a:spcPts val="0"/>
              </a:spcAft>
              <a:buClr>
                <a:schemeClr val="dk1"/>
              </a:buClr>
              <a:buSzPts val="1500"/>
              <a:buChar char="•"/>
              <a:defRPr sz="2000"/>
            </a:lvl6pPr>
            <a:lvl7pPr marL="4267093" lvl="6" indent="-431789" algn="l">
              <a:lnSpc>
                <a:spcPct val="90000"/>
              </a:lnSpc>
              <a:spcBef>
                <a:spcPts val="500"/>
              </a:spcBef>
              <a:spcAft>
                <a:spcPts val="0"/>
              </a:spcAft>
              <a:buClr>
                <a:schemeClr val="dk1"/>
              </a:buClr>
              <a:buSzPts val="1500"/>
              <a:buChar char="•"/>
              <a:defRPr sz="2000"/>
            </a:lvl7pPr>
            <a:lvl8pPr marL="4876678" lvl="7" indent="-431789" algn="l">
              <a:lnSpc>
                <a:spcPct val="90000"/>
              </a:lnSpc>
              <a:spcBef>
                <a:spcPts val="500"/>
              </a:spcBef>
              <a:spcAft>
                <a:spcPts val="0"/>
              </a:spcAft>
              <a:buClr>
                <a:schemeClr val="dk1"/>
              </a:buClr>
              <a:buSzPts val="1500"/>
              <a:buChar char="•"/>
              <a:defRPr sz="2000"/>
            </a:lvl8pPr>
            <a:lvl9pPr marL="5486263" lvl="8" indent="-431789" algn="l">
              <a:lnSpc>
                <a:spcPct val="90000"/>
              </a:lnSpc>
              <a:spcBef>
                <a:spcPts val="500"/>
              </a:spcBef>
              <a:spcAft>
                <a:spcPts val="0"/>
              </a:spcAft>
              <a:buClr>
                <a:schemeClr val="dk1"/>
              </a:buClr>
              <a:buSzPts val="1500"/>
              <a:buChar char="•"/>
              <a:defRPr sz="2000"/>
            </a:lvl9pPr>
          </a:lstStyle>
          <a:p>
            <a:endParaRPr/>
          </a:p>
        </p:txBody>
      </p:sp>
      <p:sp>
        <p:nvSpPr>
          <p:cNvPr id="57" name="Google Shape;57;p9"/>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Autofit/>
          </a:bodyPr>
          <a:lstStyle>
            <a:lvl1pPr marL="609585" lvl="0" indent="-304792" algn="l">
              <a:lnSpc>
                <a:spcPct val="90000"/>
              </a:lnSpc>
              <a:spcBef>
                <a:spcPts val="1000"/>
              </a:spcBef>
              <a:spcAft>
                <a:spcPts val="0"/>
              </a:spcAft>
              <a:buClr>
                <a:schemeClr val="dk1"/>
              </a:buClr>
              <a:buSzPts val="1200"/>
              <a:buNone/>
              <a:defRPr sz="1600"/>
            </a:lvl1pPr>
            <a:lvl2pPr marL="1219170" lvl="1" indent="-304792" algn="l">
              <a:lnSpc>
                <a:spcPct val="90000"/>
              </a:lnSpc>
              <a:spcBef>
                <a:spcPts val="500"/>
              </a:spcBef>
              <a:spcAft>
                <a:spcPts val="0"/>
              </a:spcAft>
              <a:buClr>
                <a:schemeClr val="dk1"/>
              </a:buClr>
              <a:buSzPts val="1050"/>
              <a:buNone/>
              <a:defRPr sz="1400"/>
            </a:lvl2pPr>
            <a:lvl3pPr marL="1828754" lvl="2" indent="-304792" algn="l">
              <a:lnSpc>
                <a:spcPct val="90000"/>
              </a:lnSpc>
              <a:spcBef>
                <a:spcPts val="500"/>
              </a:spcBef>
              <a:spcAft>
                <a:spcPts val="0"/>
              </a:spcAft>
              <a:buClr>
                <a:schemeClr val="dk1"/>
              </a:buClr>
              <a:buSzPts val="900"/>
              <a:buNone/>
              <a:defRPr sz="1200"/>
            </a:lvl3pPr>
            <a:lvl4pPr marL="2438339" lvl="3" indent="-304792" algn="l">
              <a:lnSpc>
                <a:spcPct val="90000"/>
              </a:lnSpc>
              <a:spcBef>
                <a:spcPts val="500"/>
              </a:spcBef>
              <a:spcAft>
                <a:spcPts val="0"/>
              </a:spcAft>
              <a:buClr>
                <a:schemeClr val="dk1"/>
              </a:buClr>
              <a:buSzPts val="750"/>
              <a:buNone/>
              <a:defRPr sz="1000"/>
            </a:lvl4pPr>
            <a:lvl5pPr marL="3047924" lvl="4" indent="-304792" algn="l">
              <a:lnSpc>
                <a:spcPct val="90000"/>
              </a:lnSpc>
              <a:spcBef>
                <a:spcPts val="500"/>
              </a:spcBef>
              <a:spcAft>
                <a:spcPts val="0"/>
              </a:spcAft>
              <a:buClr>
                <a:schemeClr val="dk1"/>
              </a:buClr>
              <a:buSzPts val="750"/>
              <a:buNone/>
              <a:defRPr sz="1000"/>
            </a:lvl5pPr>
            <a:lvl6pPr marL="3657509" lvl="5" indent="-304792" algn="l">
              <a:lnSpc>
                <a:spcPct val="90000"/>
              </a:lnSpc>
              <a:spcBef>
                <a:spcPts val="500"/>
              </a:spcBef>
              <a:spcAft>
                <a:spcPts val="0"/>
              </a:spcAft>
              <a:buClr>
                <a:schemeClr val="dk1"/>
              </a:buClr>
              <a:buSzPts val="750"/>
              <a:buNone/>
              <a:defRPr sz="1000"/>
            </a:lvl6pPr>
            <a:lvl7pPr marL="4267093" lvl="6" indent="-304792" algn="l">
              <a:lnSpc>
                <a:spcPct val="90000"/>
              </a:lnSpc>
              <a:spcBef>
                <a:spcPts val="500"/>
              </a:spcBef>
              <a:spcAft>
                <a:spcPts val="0"/>
              </a:spcAft>
              <a:buClr>
                <a:schemeClr val="dk1"/>
              </a:buClr>
              <a:buSzPts val="750"/>
              <a:buNone/>
              <a:defRPr sz="1000"/>
            </a:lvl7pPr>
            <a:lvl8pPr marL="4876678" lvl="7" indent="-304792" algn="l">
              <a:lnSpc>
                <a:spcPct val="90000"/>
              </a:lnSpc>
              <a:spcBef>
                <a:spcPts val="500"/>
              </a:spcBef>
              <a:spcAft>
                <a:spcPts val="0"/>
              </a:spcAft>
              <a:buClr>
                <a:schemeClr val="dk1"/>
              </a:buClr>
              <a:buSzPts val="750"/>
              <a:buNone/>
              <a:defRPr sz="1000"/>
            </a:lvl8pPr>
            <a:lvl9pPr marL="5486263" lvl="8" indent="-304792" algn="l">
              <a:lnSpc>
                <a:spcPct val="90000"/>
              </a:lnSpc>
              <a:spcBef>
                <a:spcPts val="500"/>
              </a:spcBef>
              <a:spcAft>
                <a:spcPts val="0"/>
              </a:spcAft>
              <a:buClr>
                <a:schemeClr val="dk1"/>
              </a:buClr>
              <a:buSzPts val="750"/>
              <a:buNone/>
              <a:defRPr sz="1000"/>
            </a:lvl9pPr>
          </a:lstStyle>
          <a:p>
            <a:endParaRPr/>
          </a:p>
        </p:txBody>
      </p:sp>
      <p:sp>
        <p:nvSpPr>
          <p:cNvPr id="58" name="Google Shape;58;p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871277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4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8"/>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1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Autofit/>
          </a:bodyPr>
          <a:lstStyle>
            <a:lvl1pPr marL="609585" lvl="0" indent="-304792" algn="l">
              <a:lnSpc>
                <a:spcPct val="90000"/>
              </a:lnSpc>
              <a:spcBef>
                <a:spcPts val="1000"/>
              </a:spcBef>
              <a:spcAft>
                <a:spcPts val="0"/>
              </a:spcAft>
              <a:buClr>
                <a:schemeClr val="dk1"/>
              </a:buClr>
              <a:buSzPts val="1200"/>
              <a:buNone/>
              <a:defRPr sz="1600"/>
            </a:lvl1pPr>
            <a:lvl2pPr marL="1219170" lvl="1" indent="-304792" algn="l">
              <a:lnSpc>
                <a:spcPct val="90000"/>
              </a:lnSpc>
              <a:spcBef>
                <a:spcPts val="500"/>
              </a:spcBef>
              <a:spcAft>
                <a:spcPts val="0"/>
              </a:spcAft>
              <a:buClr>
                <a:schemeClr val="dk1"/>
              </a:buClr>
              <a:buSzPts val="1050"/>
              <a:buNone/>
              <a:defRPr sz="1400"/>
            </a:lvl2pPr>
            <a:lvl3pPr marL="1828754" lvl="2" indent="-304792" algn="l">
              <a:lnSpc>
                <a:spcPct val="90000"/>
              </a:lnSpc>
              <a:spcBef>
                <a:spcPts val="500"/>
              </a:spcBef>
              <a:spcAft>
                <a:spcPts val="0"/>
              </a:spcAft>
              <a:buClr>
                <a:schemeClr val="dk1"/>
              </a:buClr>
              <a:buSzPts val="900"/>
              <a:buNone/>
              <a:defRPr sz="1200"/>
            </a:lvl3pPr>
            <a:lvl4pPr marL="2438339" lvl="3" indent="-304792" algn="l">
              <a:lnSpc>
                <a:spcPct val="90000"/>
              </a:lnSpc>
              <a:spcBef>
                <a:spcPts val="500"/>
              </a:spcBef>
              <a:spcAft>
                <a:spcPts val="0"/>
              </a:spcAft>
              <a:buClr>
                <a:schemeClr val="dk1"/>
              </a:buClr>
              <a:buSzPts val="750"/>
              <a:buNone/>
              <a:defRPr sz="1000"/>
            </a:lvl4pPr>
            <a:lvl5pPr marL="3047924" lvl="4" indent="-304792" algn="l">
              <a:lnSpc>
                <a:spcPct val="90000"/>
              </a:lnSpc>
              <a:spcBef>
                <a:spcPts val="500"/>
              </a:spcBef>
              <a:spcAft>
                <a:spcPts val="0"/>
              </a:spcAft>
              <a:buClr>
                <a:schemeClr val="dk1"/>
              </a:buClr>
              <a:buSzPts val="750"/>
              <a:buNone/>
              <a:defRPr sz="1000"/>
            </a:lvl5pPr>
            <a:lvl6pPr marL="3657509" lvl="5" indent="-304792" algn="l">
              <a:lnSpc>
                <a:spcPct val="90000"/>
              </a:lnSpc>
              <a:spcBef>
                <a:spcPts val="500"/>
              </a:spcBef>
              <a:spcAft>
                <a:spcPts val="0"/>
              </a:spcAft>
              <a:buClr>
                <a:schemeClr val="dk1"/>
              </a:buClr>
              <a:buSzPts val="750"/>
              <a:buNone/>
              <a:defRPr sz="1000"/>
            </a:lvl6pPr>
            <a:lvl7pPr marL="4267093" lvl="6" indent="-304792" algn="l">
              <a:lnSpc>
                <a:spcPct val="90000"/>
              </a:lnSpc>
              <a:spcBef>
                <a:spcPts val="500"/>
              </a:spcBef>
              <a:spcAft>
                <a:spcPts val="0"/>
              </a:spcAft>
              <a:buClr>
                <a:schemeClr val="dk1"/>
              </a:buClr>
              <a:buSzPts val="750"/>
              <a:buNone/>
              <a:defRPr sz="1000"/>
            </a:lvl7pPr>
            <a:lvl8pPr marL="4876678" lvl="7" indent="-304792" algn="l">
              <a:lnSpc>
                <a:spcPct val="90000"/>
              </a:lnSpc>
              <a:spcBef>
                <a:spcPts val="500"/>
              </a:spcBef>
              <a:spcAft>
                <a:spcPts val="0"/>
              </a:spcAft>
              <a:buClr>
                <a:schemeClr val="dk1"/>
              </a:buClr>
              <a:buSzPts val="750"/>
              <a:buNone/>
              <a:defRPr sz="1000"/>
            </a:lvl8pPr>
            <a:lvl9pPr marL="5486263" lvl="8" indent="-304792" algn="l">
              <a:lnSpc>
                <a:spcPct val="90000"/>
              </a:lnSpc>
              <a:spcBef>
                <a:spcPts val="500"/>
              </a:spcBef>
              <a:spcAft>
                <a:spcPts val="0"/>
              </a:spcAft>
              <a:buClr>
                <a:schemeClr val="dk1"/>
              </a:buClr>
              <a:buSzPts val="750"/>
              <a:buNone/>
              <a:defRPr sz="1000"/>
            </a:lvl9pPr>
          </a:lstStyle>
          <a:p>
            <a:endParaRPr/>
          </a:p>
        </p:txBody>
      </p:sp>
      <p:sp>
        <p:nvSpPr>
          <p:cNvPr id="65" name="Google Shape;65;p1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809412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5"/>
            <a:ext cx="4351339" cy="10515600"/>
          </a:xfrm>
          <a:prstGeom prst="rect">
            <a:avLst/>
          </a:prstGeom>
          <a:noFill/>
          <a:ln>
            <a:noFill/>
          </a:ln>
        </p:spPr>
        <p:txBody>
          <a:bodyPr spcFirstLastPara="1" wrap="square" lIns="91425" tIns="45700" rIns="91425" bIns="45700" anchor="t" anchorCtr="0">
            <a:no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521992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3" y="1956595"/>
            <a:ext cx="5811839"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3" y="-596105"/>
            <a:ext cx="5811839" cy="7734300"/>
          </a:xfrm>
          <a:prstGeom prst="rect">
            <a:avLst/>
          </a:prstGeom>
          <a:noFill/>
          <a:ln>
            <a:noFill/>
          </a:ln>
        </p:spPr>
        <p:txBody>
          <a:bodyPr spcFirstLastPara="1" wrap="square" lIns="91425" tIns="45700" rIns="91425" bIns="45700" anchor="t" anchorCtr="0">
            <a:no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91287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7_Title Only">
  <p:cSld name="17_Title Only">
    <p:spTree>
      <p:nvGrpSpPr>
        <p:cNvPr id="1" name="Shape 80"/>
        <p:cNvGrpSpPr/>
        <p:nvPr/>
      </p:nvGrpSpPr>
      <p:grpSpPr>
        <a:xfrm>
          <a:off x="0" y="0"/>
          <a:ext cx="0" cy="0"/>
          <a:chOff x="0" y="0"/>
          <a:chExt cx="0" cy="0"/>
        </a:xfrm>
      </p:grpSpPr>
      <p:sp>
        <p:nvSpPr>
          <p:cNvPr id="81" name="Google Shape;81;p1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
        <p:nvSpPr>
          <p:cNvPr id="82" name="Google Shape;82;p13"/>
          <p:cNvSpPr txBox="1">
            <a:spLocks noGrp="1"/>
          </p:cNvSpPr>
          <p:nvPr>
            <p:ph type="title"/>
          </p:nvPr>
        </p:nvSpPr>
        <p:spPr>
          <a:xfrm>
            <a:off x="499875" y="207000"/>
            <a:ext cx="9613236" cy="6714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accent2"/>
              </a:buClr>
              <a:buSzPts val="1575"/>
              <a:buFont typeface="Libre Franklin Medium"/>
              <a:buNone/>
              <a:defRPr sz="2100" cap="none">
                <a:solidFill>
                  <a:schemeClr val="accent2"/>
                </a:solidFill>
                <a:latin typeface="Libre Franklin Medium"/>
                <a:ea typeface="Libre Franklin Medium"/>
                <a:cs typeface="Libre Franklin Medium"/>
                <a:sym typeface="Libre Franklin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3"/>
          <p:cNvSpPr txBox="1">
            <a:spLocks noGrp="1"/>
          </p:cNvSpPr>
          <p:nvPr>
            <p:ph type="ftr" idx="11"/>
          </p:nvPr>
        </p:nvSpPr>
        <p:spPr>
          <a:xfrm>
            <a:off x="495300" y="6609601"/>
            <a:ext cx="10886493" cy="1641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3"/>
          <p:cNvSpPr txBox="1">
            <a:spLocks noGrp="1"/>
          </p:cNvSpPr>
          <p:nvPr>
            <p:ph type="body" idx="1"/>
          </p:nvPr>
        </p:nvSpPr>
        <p:spPr>
          <a:xfrm>
            <a:off x="495300" y="6172203"/>
            <a:ext cx="11330517" cy="448607"/>
          </a:xfrm>
          <a:prstGeom prst="rect">
            <a:avLst/>
          </a:prstGeom>
          <a:noFill/>
          <a:ln>
            <a:noFill/>
          </a:ln>
        </p:spPr>
        <p:txBody>
          <a:bodyPr spcFirstLastPara="1" wrap="square" lIns="0" tIns="0" rIns="91425" bIns="0" anchor="b" anchorCtr="0">
            <a:noAutofit/>
          </a:bodyPr>
          <a:lstStyle>
            <a:lvl1pPr marL="609585" lvl="0" indent="-304792" algn="l">
              <a:lnSpc>
                <a:spcPct val="90000"/>
              </a:lnSpc>
              <a:spcBef>
                <a:spcPts val="75"/>
              </a:spcBef>
              <a:spcAft>
                <a:spcPts val="0"/>
              </a:spcAft>
              <a:buClr>
                <a:schemeClr val="dk1"/>
              </a:buClr>
              <a:buSzPts val="450"/>
              <a:buFont typeface="Libre Franklin"/>
              <a:buNone/>
              <a:defRPr sz="600">
                <a:latin typeface="Libre Franklin"/>
                <a:ea typeface="Libre Franklin"/>
                <a:cs typeface="Libre Franklin"/>
                <a:sym typeface="Libre Franklin"/>
              </a:defRPr>
            </a:lvl1pPr>
            <a:lvl2pPr marL="1219170" lvl="1" indent="-304792" algn="l">
              <a:lnSpc>
                <a:spcPct val="90000"/>
              </a:lnSpc>
              <a:spcBef>
                <a:spcPts val="500"/>
              </a:spcBef>
              <a:spcAft>
                <a:spcPts val="0"/>
              </a:spcAft>
              <a:buClr>
                <a:schemeClr val="dk1"/>
              </a:buClr>
              <a:buSzPts val="450"/>
              <a:buFont typeface="Calibri"/>
              <a:buNone/>
              <a:defRPr sz="600"/>
            </a:lvl2pPr>
            <a:lvl3pPr marL="1828754" lvl="2" indent="-304792" algn="l">
              <a:lnSpc>
                <a:spcPct val="90000"/>
              </a:lnSpc>
              <a:spcBef>
                <a:spcPts val="500"/>
              </a:spcBef>
              <a:spcAft>
                <a:spcPts val="0"/>
              </a:spcAft>
              <a:buClr>
                <a:schemeClr val="dk1"/>
              </a:buClr>
              <a:buSzPts val="450"/>
              <a:buFont typeface="Calibri"/>
              <a:buNone/>
              <a:defRPr sz="600"/>
            </a:lvl3pPr>
            <a:lvl4pPr marL="2438339" lvl="3" indent="-304792" algn="l">
              <a:lnSpc>
                <a:spcPct val="90000"/>
              </a:lnSpc>
              <a:spcBef>
                <a:spcPts val="500"/>
              </a:spcBef>
              <a:spcAft>
                <a:spcPts val="0"/>
              </a:spcAft>
              <a:buClr>
                <a:schemeClr val="dk1"/>
              </a:buClr>
              <a:buSzPts val="450"/>
              <a:buFont typeface="Calibri"/>
              <a:buNone/>
              <a:defRPr sz="600"/>
            </a:lvl4pPr>
            <a:lvl5pPr marL="3047924" lvl="4" indent="-304792" algn="l">
              <a:lnSpc>
                <a:spcPct val="90000"/>
              </a:lnSpc>
              <a:spcBef>
                <a:spcPts val="500"/>
              </a:spcBef>
              <a:spcAft>
                <a:spcPts val="0"/>
              </a:spcAft>
              <a:buClr>
                <a:schemeClr val="dk1"/>
              </a:buClr>
              <a:buSzPts val="450"/>
              <a:buFont typeface="Calibri"/>
              <a:buNone/>
              <a:defRPr sz="600"/>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90270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85"/>
        <p:cNvGrpSpPr/>
        <p:nvPr/>
      </p:nvGrpSpPr>
      <p:grpSpPr>
        <a:xfrm>
          <a:off x="0" y="0"/>
          <a:ext cx="0" cy="0"/>
          <a:chOff x="0" y="0"/>
          <a:chExt cx="0" cy="0"/>
        </a:xfrm>
      </p:grpSpPr>
      <p:sp>
        <p:nvSpPr>
          <p:cNvPr id="86" name="Google Shape;86;p14"/>
          <p:cNvSpPr txBox="1">
            <a:spLocks noGrp="1"/>
          </p:cNvSpPr>
          <p:nvPr>
            <p:ph type="body" idx="1"/>
          </p:nvPr>
        </p:nvSpPr>
        <p:spPr>
          <a:xfrm>
            <a:off x="551041" y="1382947"/>
            <a:ext cx="11075811" cy="4577587"/>
          </a:xfrm>
          <a:prstGeom prst="rect">
            <a:avLst/>
          </a:prstGeom>
          <a:noFill/>
          <a:ln>
            <a:noFill/>
          </a:ln>
        </p:spPr>
        <p:txBody>
          <a:bodyPr spcFirstLastPara="1" wrap="square" lIns="0" tIns="0" rIns="0" bIns="0" anchor="t" anchorCtr="0">
            <a:noAutofit/>
          </a:bodyPr>
          <a:lstStyle>
            <a:lvl1pPr marL="609585" lvl="0" indent="-376249" algn="l">
              <a:lnSpc>
                <a:spcPct val="120000"/>
              </a:lnSpc>
              <a:spcBef>
                <a:spcPts val="900"/>
              </a:spcBef>
              <a:spcAft>
                <a:spcPts val="0"/>
              </a:spcAft>
              <a:buClr>
                <a:srgbClr val="367A40"/>
              </a:buClr>
              <a:buSzPts val="844"/>
              <a:buFont typeface="Arial"/>
              <a:buChar char="￭"/>
              <a:defRPr sz="1124">
                <a:solidFill>
                  <a:schemeClr val="dk1"/>
                </a:solidFill>
                <a:latin typeface="Libre Franklin"/>
                <a:ea typeface="Libre Franklin"/>
                <a:cs typeface="Libre Franklin"/>
                <a:sym typeface="Libre Franklin"/>
              </a:defRPr>
            </a:lvl1pPr>
            <a:lvl2pPr marL="1219170" lvl="1" indent="-361940" algn="l">
              <a:lnSpc>
                <a:spcPct val="120000"/>
              </a:lnSpc>
              <a:spcBef>
                <a:spcPts val="451"/>
              </a:spcBef>
              <a:spcAft>
                <a:spcPts val="0"/>
              </a:spcAft>
              <a:buClr>
                <a:srgbClr val="367A40"/>
              </a:buClr>
              <a:buSzPts val="675"/>
              <a:buChar char="•"/>
              <a:defRPr sz="900">
                <a:latin typeface="Libre Franklin"/>
                <a:ea typeface="Libre Franklin"/>
                <a:cs typeface="Libre Franklin"/>
                <a:sym typeface="Libre Franklin"/>
              </a:defRPr>
            </a:lvl2pPr>
            <a:lvl3pPr marL="1828754" lvl="2" indent="-352458" algn="l">
              <a:lnSpc>
                <a:spcPct val="120000"/>
              </a:lnSpc>
              <a:spcBef>
                <a:spcPts val="225"/>
              </a:spcBef>
              <a:spcAft>
                <a:spcPts val="0"/>
              </a:spcAft>
              <a:buClr>
                <a:schemeClr val="accent1"/>
              </a:buClr>
              <a:buSzPts val="563"/>
              <a:buChar char="•"/>
              <a:defRPr sz="751">
                <a:latin typeface="Libre Franklin"/>
                <a:ea typeface="Libre Franklin"/>
                <a:cs typeface="Libre Franklin"/>
                <a:sym typeface="Libre Franklin"/>
              </a:defRPr>
            </a:lvl3pPr>
            <a:lvl4pPr marL="2438339" lvl="3" indent="-352458" algn="l">
              <a:lnSpc>
                <a:spcPct val="199822"/>
              </a:lnSpc>
              <a:spcBef>
                <a:spcPts val="225"/>
              </a:spcBef>
              <a:spcAft>
                <a:spcPts val="0"/>
              </a:spcAft>
              <a:buClr>
                <a:schemeClr val="dk1"/>
              </a:buClr>
              <a:buSzPts val="563"/>
              <a:buChar char="•"/>
              <a:defRPr sz="751"/>
            </a:lvl4pPr>
            <a:lvl5pPr marL="3047924" lvl="4" indent="-352458" algn="l">
              <a:lnSpc>
                <a:spcPct val="199822"/>
              </a:lnSpc>
              <a:spcBef>
                <a:spcPts val="225"/>
              </a:spcBef>
              <a:spcAft>
                <a:spcPts val="0"/>
              </a:spcAft>
              <a:buClr>
                <a:schemeClr val="dk1"/>
              </a:buClr>
              <a:buSzPts val="563"/>
              <a:buChar char="•"/>
              <a:defRPr sz="751"/>
            </a:lvl5pPr>
            <a:lvl6pPr marL="3657509" lvl="5" indent="-400039" algn="l">
              <a:lnSpc>
                <a:spcPct val="90000"/>
              </a:lnSpc>
              <a:spcBef>
                <a:spcPts val="500"/>
              </a:spcBef>
              <a:spcAft>
                <a:spcPts val="0"/>
              </a:spcAft>
              <a:buClr>
                <a:schemeClr val="dk1"/>
              </a:buClr>
              <a:buSzPts val="1125"/>
              <a:buChar char="•"/>
              <a:defRPr sz="1500"/>
            </a:lvl6pPr>
            <a:lvl7pPr marL="4267093" lvl="6" indent="-400039" algn="l">
              <a:lnSpc>
                <a:spcPct val="90000"/>
              </a:lnSpc>
              <a:spcBef>
                <a:spcPts val="500"/>
              </a:spcBef>
              <a:spcAft>
                <a:spcPts val="0"/>
              </a:spcAft>
              <a:buClr>
                <a:schemeClr val="dk1"/>
              </a:buClr>
              <a:buSzPts val="1125"/>
              <a:buChar char="•"/>
              <a:defRPr sz="1500"/>
            </a:lvl7pPr>
            <a:lvl8pPr marL="4876678" lvl="7" indent="-400039" algn="l">
              <a:lnSpc>
                <a:spcPct val="90000"/>
              </a:lnSpc>
              <a:spcBef>
                <a:spcPts val="500"/>
              </a:spcBef>
              <a:spcAft>
                <a:spcPts val="0"/>
              </a:spcAft>
              <a:buClr>
                <a:schemeClr val="dk1"/>
              </a:buClr>
              <a:buSzPts val="1125"/>
              <a:buChar char="•"/>
              <a:defRPr sz="1500"/>
            </a:lvl8pPr>
            <a:lvl9pPr marL="5486263" lvl="8" indent="-400039" algn="l">
              <a:lnSpc>
                <a:spcPct val="90000"/>
              </a:lnSpc>
              <a:spcBef>
                <a:spcPts val="500"/>
              </a:spcBef>
              <a:spcAft>
                <a:spcPts val="0"/>
              </a:spcAft>
              <a:buClr>
                <a:schemeClr val="dk1"/>
              </a:buClr>
              <a:buSzPts val="1125"/>
              <a:buChar char="•"/>
              <a:defRPr sz="1500"/>
            </a:lvl9pPr>
          </a:lstStyle>
          <a:p>
            <a:endParaRPr/>
          </a:p>
        </p:txBody>
      </p:sp>
      <p:sp>
        <p:nvSpPr>
          <p:cNvPr id="87" name="Google Shape;87;p1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
        <p:nvSpPr>
          <p:cNvPr id="88" name="Google Shape;88;p14"/>
          <p:cNvSpPr txBox="1">
            <a:spLocks noGrp="1"/>
          </p:cNvSpPr>
          <p:nvPr>
            <p:ph type="title"/>
          </p:nvPr>
        </p:nvSpPr>
        <p:spPr>
          <a:xfrm>
            <a:off x="499875" y="207000"/>
            <a:ext cx="9613236" cy="6714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accent2"/>
              </a:buClr>
              <a:buSzPts val="1575"/>
              <a:buFont typeface="Libre Franklin Medium"/>
              <a:buNone/>
              <a:defRPr sz="2100" cap="none">
                <a:solidFill>
                  <a:schemeClr val="accent2"/>
                </a:solidFill>
                <a:latin typeface="Libre Franklin Medium"/>
                <a:ea typeface="Libre Franklin Medium"/>
                <a:cs typeface="Libre Franklin Medium"/>
                <a:sym typeface="Libre Franklin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4"/>
          <p:cNvSpPr txBox="1">
            <a:spLocks noGrp="1"/>
          </p:cNvSpPr>
          <p:nvPr>
            <p:ph type="ftr" idx="11"/>
          </p:nvPr>
        </p:nvSpPr>
        <p:spPr>
          <a:xfrm>
            <a:off x="495300" y="6609601"/>
            <a:ext cx="10886493" cy="1641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4"/>
          <p:cNvSpPr txBox="1">
            <a:spLocks noGrp="1"/>
          </p:cNvSpPr>
          <p:nvPr>
            <p:ph type="body" idx="2"/>
          </p:nvPr>
        </p:nvSpPr>
        <p:spPr>
          <a:xfrm>
            <a:off x="495300" y="6172203"/>
            <a:ext cx="11330517" cy="448607"/>
          </a:xfrm>
          <a:prstGeom prst="rect">
            <a:avLst/>
          </a:prstGeom>
          <a:noFill/>
          <a:ln>
            <a:noFill/>
          </a:ln>
        </p:spPr>
        <p:txBody>
          <a:bodyPr spcFirstLastPara="1" wrap="square" lIns="0" tIns="0" rIns="91425" bIns="0" anchor="b" anchorCtr="0">
            <a:noAutofit/>
          </a:bodyPr>
          <a:lstStyle>
            <a:lvl1pPr marL="609585" lvl="0" indent="-304792" algn="l">
              <a:lnSpc>
                <a:spcPct val="90000"/>
              </a:lnSpc>
              <a:spcBef>
                <a:spcPts val="75"/>
              </a:spcBef>
              <a:spcAft>
                <a:spcPts val="0"/>
              </a:spcAft>
              <a:buClr>
                <a:schemeClr val="dk1"/>
              </a:buClr>
              <a:buSzPts val="450"/>
              <a:buFont typeface="Libre Franklin"/>
              <a:buNone/>
              <a:defRPr sz="600">
                <a:latin typeface="Libre Franklin"/>
                <a:ea typeface="Libre Franklin"/>
                <a:cs typeface="Libre Franklin"/>
                <a:sym typeface="Libre Franklin"/>
              </a:defRPr>
            </a:lvl1pPr>
            <a:lvl2pPr marL="1219170" lvl="1" indent="-304792" algn="l">
              <a:lnSpc>
                <a:spcPct val="90000"/>
              </a:lnSpc>
              <a:spcBef>
                <a:spcPts val="500"/>
              </a:spcBef>
              <a:spcAft>
                <a:spcPts val="0"/>
              </a:spcAft>
              <a:buClr>
                <a:schemeClr val="dk1"/>
              </a:buClr>
              <a:buSzPts val="450"/>
              <a:buFont typeface="Calibri"/>
              <a:buNone/>
              <a:defRPr sz="600"/>
            </a:lvl2pPr>
            <a:lvl3pPr marL="1828754" lvl="2" indent="-304792" algn="l">
              <a:lnSpc>
                <a:spcPct val="90000"/>
              </a:lnSpc>
              <a:spcBef>
                <a:spcPts val="500"/>
              </a:spcBef>
              <a:spcAft>
                <a:spcPts val="0"/>
              </a:spcAft>
              <a:buClr>
                <a:schemeClr val="dk1"/>
              </a:buClr>
              <a:buSzPts val="450"/>
              <a:buFont typeface="Calibri"/>
              <a:buNone/>
              <a:defRPr sz="600"/>
            </a:lvl3pPr>
            <a:lvl4pPr marL="2438339" lvl="3" indent="-304792" algn="l">
              <a:lnSpc>
                <a:spcPct val="90000"/>
              </a:lnSpc>
              <a:spcBef>
                <a:spcPts val="500"/>
              </a:spcBef>
              <a:spcAft>
                <a:spcPts val="0"/>
              </a:spcAft>
              <a:buClr>
                <a:schemeClr val="dk1"/>
              </a:buClr>
              <a:buSzPts val="450"/>
              <a:buFont typeface="Calibri"/>
              <a:buNone/>
              <a:defRPr sz="600"/>
            </a:lvl4pPr>
            <a:lvl5pPr marL="3047924" lvl="4" indent="-304792" algn="l">
              <a:lnSpc>
                <a:spcPct val="90000"/>
              </a:lnSpc>
              <a:spcBef>
                <a:spcPts val="500"/>
              </a:spcBef>
              <a:spcAft>
                <a:spcPts val="0"/>
              </a:spcAft>
              <a:buClr>
                <a:schemeClr val="dk1"/>
              </a:buClr>
              <a:buSzPts val="450"/>
              <a:buFont typeface="Calibri"/>
              <a:buNone/>
              <a:defRPr sz="600"/>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49799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3_Title Only">
  <p:cSld name="23_Title Only">
    <p:spTree>
      <p:nvGrpSpPr>
        <p:cNvPr id="1" name="Shape 91"/>
        <p:cNvGrpSpPr/>
        <p:nvPr/>
      </p:nvGrpSpPr>
      <p:grpSpPr>
        <a:xfrm>
          <a:off x="0" y="0"/>
          <a:ext cx="0" cy="0"/>
          <a:chOff x="0" y="0"/>
          <a:chExt cx="0" cy="0"/>
        </a:xfrm>
      </p:grpSpPr>
      <p:sp>
        <p:nvSpPr>
          <p:cNvPr id="92" name="Google Shape;92;p1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
        <p:nvSpPr>
          <p:cNvPr id="94" name="Google Shape;94;p15"/>
          <p:cNvSpPr txBox="1">
            <a:spLocks noGrp="1"/>
          </p:cNvSpPr>
          <p:nvPr>
            <p:ph type="body" idx="1"/>
          </p:nvPr>
        </p:nvSpPr>
        <p:spPr>
          <a:xfrm>
            <a:off x="495300" y="6127202"/>
            <a:ext cx="11330517" cy="448607"/>
          </a:xfrm>
          <a:prstGeom prst="rect">
            <a:avLst/>
          </a:prstGeom>
          <a:noFill/>
          <a:ln>
            <a:noFill/>
          </a:ln>
        </p:spPr>
        <p:txBody>
          <a:bodyPr spcFirstLastPara="1" wrap="square" lIns="0" tIns="0" rIns="91425" bIns="0" anchor="b" anchorCtr="0">
            <a:noAutofit/>
          </a:bodyPr>
          <a:lstStyle>
            <a:lvl1pPr marL="609585" lvl="0" indent="-304792" algn="l">
              <a:lnSpc>
                <a:spcPct val="90000"/>
              </a:lnSpc>
              <a:spcBef>
                <a:spcPts val="75"/>
              </a:spcBef>
              <a:spcAft>
                <a:spcPts val="0"/>
              </a:spcAft>
              <a:buClr>
                <a:schemeClr val="dk1"/>
              </a:buClr>
              <a:buSzPts val="450"/>
              <a:buFont typeface="Libre Franklin"/>
              <a:buNone/>
              <a:defRPr sz="600">
                <a:latin typeface="Libre Franklin"/>
                <a:ea typeface="Libre Franklin"/>
                <a:cs typeface="Libre Franklin"/>
                <a:sym typeface="Libre Franklin"/>
              </a:defRPr>
            </a:lvl1pPr>
            <a:lvl2pPr marL="1219170" lvl="1" indent="-304792" algn="l">
              <a:lnSpc>
                <a:spcPct val="90000"/>
              </a:lnSpc>
              <a:spcBef>
                <a:spcPts val="500"/>
              </a:spcBef>
              <a:spcAft>
                <a:spcPts val="0"/>
              </a:spcAft>
              <a:buClr>
                <a:schemeClr val="dk1"/>
              </a:buClr>
              <a:buSzPts val="450"/>
              <a:buFont typeface="Calibri"/>
              <a:buNone/>
              <a:defRPr sz="600"/>
            </a:lvl2pPr>
            <a:lvl3pPr marL="1828754" lvl="2" indent="-304792" algn="l">
              <a:lnSpc>
                <a:spcPct val="90000"/>
              </a:lnSpc>
              <a:spcBef>
                <a:spcPts val="500"/>
              </a:spcBef>
              <a:spcAft>
                <a:spcPts val="0"/>
              </a:spcAft>
              <a:buClr>
                <a:schemeClr val="dk1"/>
              </a:buClr>
              <a:buSzPts val="450"/>
              <a:buFont typeface="Calibri"/>
              <a:buNone/>
              <a:defRPr sz="600"/>
            </a:lvl3pPr>
            <a:lvl4pPr marL="2438339" lvl="3" indent="-304792" algn="l">
              <a:lnSpc>
                <a:spcPct val="90000"/>
              </a:lnSpc>
              <a:spcBef>
                <a:spcPts val="500"/>
              </a:spcBef>
              <a:spcAft>
                <a:spcPts val="0"/>
              </a:spcAft>
              <a:buClr>
                <a:schemeClr val="dk1"/>
              </a:buClr>
              <a:buSzPts val="450"/>
              <a:buFont typeface="Calibri"/>
              <a:buNone/>
              <a:defRPr sz="600"/>
            </a:lvl4pPr>
            <a:lvl5pPr marL="3047924" lvl="4" indent="-304792" algn="l">
              <a:lnSpc>
                <a:spcPct val="90000"/>
              </a:lnSpc>
              <a:spcBef>
                <a:spcPts val="500"/>
              </a:spcBef>
              <a:spcAft>
                <a:spcPts val="0"/>
              </a:spcAft>
              <a:buClr>
                <a:schemeClr val="dk1"/>
              </a:buClr>
              <a:buSzPts val="450"/>
              <a:buFont typeface="Calibri"/>
              <a:buNone/>
              <a:defRPr sz="600"/>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95" name="Google Shape;95;p15"/>
          <p:cNvSpPr txBox="1">
            <a:spLocks noGrp="1"/>
          </p:cNvSpPr>
          <p:nvPr>
            <p:ph type="title"/>
          </p:nvPr>
        </p:nvSpPr>
        <p:spPr>
          <a:xfrm>
            <a:off x="499875" y="207000"/>
            <a:ext cx="9613236" cy="6714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accent2"/>
              </a:buClr>
              <a:buSzPts val="1575"/>
              <a:buFont typeface="Libre Franklin Medium"/>
              <a:buNone/>
              <a:defRPr sz="2100" cap="none">
                <a:solidFill>
                  <a:schemeClr val="accent2"/>
                </a:solidFill>
                <a:latin typeface="Libre Franklin Medium"/>
                <a:ea typeface="Libre Franklin Medium"/>
                <a:cs typeface="Libre Franklin Medium"/>
                <a:sym typeface="Libre Franklin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281505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14"/>
        <p:cNvGrpSpPr/>
        <p:nvPr/>
      </p:nvGrpSpPr>
      <p:grpSpPr>
        <a:xfrm>
          <a:off x="0" y="0"/>
          <a:ext cx="0" cy="0"/>
          <a:chOff x="0" y="0"/>
          <a:chExt cx="0" cy="0"/>
        </a:xfrm>
      </p:grpSpPr>
      <p:sp>
        <p:nvSpPr>
          <p:cNvPr id="115" name="Google Shape;115;p18"/>
          <p:cNvSpPr/>
          <p:nvPr/>
        </p:nvSpPr>
        <p:spPr>
          <a:xfrm>
            <a:off x="3177" y="6400800"/>
            <a:ext cx="12188825" cy="4572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6" name="Google Shape;116;p18"/>
          <p:cNvSpPr/>
          <p:nvPr/>
        </p:nvSpPr>
        <p:spPr>
          <a:xfrm>
            <a:off x="17" y="6334316"/>
            <a:ext cx="12188825" cy="64008"/>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7" name="Google Shape;117;p18"/>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262626"/>
              </a:buClr>
              <a:buSzPts val="6000"/>
              <a:buFont typeface="Calibri"/>
              <a:buNone/>
              <a:defRPr sz="80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18"/>
          <p:cNvSpPr txBox="1">
            <a:spLocks noGrp="1"/>
          </p:cNvSpPr>
          <p:nvPr>
            <p:ph type="subTitle" idx="1"/>
          </p:nvPr>
        </p:nvSpPr>
        <p:spPr>
          <a:xfrm>
            <a:off x="1100051" y="4455621"/>
            <a:ext cx="10058400" cy="1143000"/>
          </a:xfrm>
          <a:prstGeom prst="rect">
            <a:avLst/>
          </a:prstGeom>
          <a:noFill/>
          <a:ln>
            <a:noFill/>
          </a:ln>
        </p:spPr>
        <p:txBody>
          <a:bodyPr spcFirstLastPara="1" wrap="square" lIns="91425" tIns="45700" rIns="91425" bIns="45700" anchor="t" anchorCtr="0">
            <a:noAutofit/>
          </a:bodyPr>
          <a:lstStyle>
            <a:lvl1pPr lvl="0" algn="l">
              <a:lnSpc>
                <a:spcPct val="90000"/>
              </a:lnSpc>
              <a:spcBef>
                <a:spcPts val="1200"/>
              </a:spcBef>
              <a:spcAft>
                <a:spcPts val="0"/>
              </a:spcAft>
              <a:buSzPts val="18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1800"/>
              <a:buNone/>
              <a:defRPr sz="2400"/>
            </a:lvl2pPr>
            <a:lvl3pPr lvl="2" algn="ctr">
              <a:lnSpc>
                <a:spcPct val="90000"/>
              </a:lnSpc>
              <a:spcBef>
                <a:spcPts val="400"/>
              </a:spcBef>
              <a:spcAft>
                <a:spcPts val="0"/>
              </a:spcAft>
              <a:buSzPts val="1800"/>
              <a:buNone/>
              <a:defRPr sz="2400"/>
            </a:lvl3pPr>
            <a:lvl4pPr lvl="3" algn="ctr">
              <a:lnSpc>
                <a:spcPct val="90000"/>
              </a:lnSpc>
              <a:spcBef>
                <a:spcPts val="400"/>
              </a:spcBef>
              <a:spcAft>
                <a:spcPts val="0"/>
              </a:spcAft>
              <a:buSzPts val="1500"/>
              <a:buNone/>
              <a:defRPr sz="2000"/>
            </a:lvl4pPr>
            <a:lvl5pPr lvl="4" algn="ctr">
              <a:lnSpc>
                <a:spcPct val="90000"/>
              </a:lnSpc>
              <a:spcBef>
                <a:spcPts val="400"/>
              </a:spcBef>
              <a:spcAft>
                <a:spcPts val="0"/>
              </a:spcAft>
              <a:buSzPts val="1500"/>
              <a:buNone/>
              <a:defRPr sz="2000"/>
            </a:lvl5pPr>
            <a:lvl6pPr lvl="5" algn="ctr">
              <a:lnSpc>
                <a:spcPct val="90000"/>
              </a:lnSpc>
              <a:spcBef>
                <a:spcPts val="400"/>
              </a:spcBef>
              <a:spcAft>
                <a:spcPts val="0"/>
              </a:spcAft>
              <a:buSzPts val="1500"/>
              <a:buNone/>
              <a:defRPr sz="2000"/>
            </a:lvl6pPr>
            <a:lvl7pPr lvl="6" algn="ctr">
              <a:lnSpc>
                <a:spcPct val="90000"/>
              </a:lnSpc>
              <a:spcBef>
                <a:spcPts val="400"/>
              </a:spcBef>
              <a:spcAft>
                <a:spcPts val="0"/>
              </a:spcAft>
              <a:buSzPts val="1500"/>
              <a:buNone/>
              <a:defRPr sz="2000"/>
            </a:lvl7pPr>
            <a:lvl8pPr lvl="7" algn="ctr">
              <a:lnSpc>
                <a:spcPct val="90000"/>
              </a:lnSpc>
              <a:spcBef>
                <a:spcPts val="400"/>
              </a:spcBef>
              <a:spcAft>
                <a:spcPts val="0"/>
              </a:spcAft>
              <a:buSzPts val="1500"/>
              <a:buNone/>
              <a:defRPr sz="2000"/>
            </a:lvl8pPr>
            <a:lvl9pPr lvl="8" algn="ctr">
              <a:lnSpc>
                <a:spcPct val="90000"/>
              </a:lnSpc>
              <a:spcBef>
                <a:spcPts val="400"/>
              </a:spcBef>
              <a:spcAft>
                <a:spcPts val="400"/>
              </a:spcAft>
              <a:buSzPts val="1500"/>
              <a:buNone/>
              <a:defRPr sz="2000"/>
            </a:lvl9pPr>
          </a:lstStyle>
          <a:p>
            <a:endParaRPr/>
          </a:p>
        </p:txBody>
      </p:sp>
      <p:sp>
        <p:nvSpPr>
          <p:cNvPr id="119" name="Google Shape;119;p18"/>
          <p:cNvSpPr txBox="1">
            <a:spLocks noGrp="1"/>
          </p:cNvSpPr>
          <p:nvPr>
            <p:ph type="dt" idx="10"/>
          </p:nvPr>
        </p:nvSpPr>
        <p:spPr>
          <a:xfrm>
            <a:off x="1097282" y="6459786"/>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18"/>
          <p:cNvSpPr txBox="1">
            <a:spLocks noGrp="1"/>
          </p:cNvSpPr>
          <p:nvPr>
            <p:ph type="ftr" idx="11"/>
          </p:nvPr>
        </p:nvSpPr>
        <p:spPr>
          <a:xfrm>
            <a:off x="3686186" y="6459786"/>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18"/>
          <p:cNvSpPr txBox="1">
            <a:spLocks noGrp="1"/>
          </p:cNvSpPr>
          <p:nvPr>
            <p:ph type="sldNum" idx="12"/>
          </p:nvPr>
        </p:nvSpPr>
        <p:spPr>
          <a:xfrm>
            <a:off x="9900460" y="6459786"/>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22" name="Google Shape;122;p18"/>
          <p:cNvCxnSpPr/>
          <p:nvPr/>
        </p:nvCxnSpPr>
        <p:spPr>
          <a:xfrm>
            <a:off x="1207659" y="4343400"/>
            <a:ext cx="987552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993388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3"/>
        <p:cNvGrpSpPr/>
        <p:nvPr/>
      </p:nvGrpSpPr>
      <p:grpSpPr>
        <a:xfrm>
          <a:off x="0" y="0"/>
          <a:ext cx="0" cy="0"/>
          <a:chOff x="0" y="0"/>
          <a:chExt cx="0" cy="0"/>
        </a:xfrm>
      </p:grpSpPr>
      <p:sp>
        <p:nvSpPr>
          <p:cNvPr id="124" name="Google Shape;124;p19"/>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85000"/>
              </a:lnSpc>
              <a:spcBef>
                <a:spcPts val="0"/>
              </a:spcBef>
              <a:spcAft>
                <a:spcPts val="0"/>
              </a:spcAft>
              <a:buClr>
                <a:srgbClr val="3F3F3F"/>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5" name="Google Shape;125;p19"/>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lvl="0" indent="-457189" algn="l">
              <a:lnSpc>
                <a:spcPct val="90000"/>
              </a:lnSpc>
              <a:spcBef>
                <a:spcPts val="0"/>
              </a:spcBef>
              <a:spcAft>
                <a:spcPts val="0"/>
              </a:spcAft>
              <a:buSzPts val="1800"/>
              <a:buChar char="●"/>
              <a:defRPr/>
            </a:lvl1pPr>
            <a:lvl2pPr marL="1219170" lvl="1" indent="-423323" algn="l">
              <a:lnSpc>
                <a:spcPct val="90000"/>
              </a:lnSpc>
              <a:spcBef>
                <a:spcPts val="2133"/>
              </a:spcBef>
              <a:spcAft>
                <a:spcPts val="0"/>
              </a:spcAft>
              <a:buSzPts val="1400"/>
              <a:buChar char="○"/>
              <a:defRPr/>
            </a:lvl2pPr>
            <a:lvl3pPr marL="1828754" lvl="2" indent="-423323" algn="l">
              <a:lnSpc>
                <a:spcPct val="90000"/>
              </a:lnSpc>
              <a:spcBef>
                <a:spcPts val="2133"/>
              </a:spcBef>
              <a:spcAft>
                <a:spcPts val="0"/>
              </a:spcAft>
              <a:buSzPts val="1400"/>
              <a:buChar char="■"/>
              <a:defRPr/>
            </a:lvl3pPr>
            <a:lvl4pPr marL="2438339" lvl="3" indent="-423323" algn="l">
              <a:lnSpc>
                <a:spcPct val="90000"/>
              </a:lnSpc>
              <a:spcBef>
                <a:spcPts val="2133"/>
              </a:spcBef>
              <a:spcAft>
                <a:spcPts val="0"/>
              </a:spcAft>
              <a:buSzPts val="1400"/>
              <a:buChar char="●"/>
              <a:defRPr/>
            </a:lvl4pPr>
            <a:lvl5pPr marL="3047924" lvl="4" indent="-423323" algn="l">
              <a:lnSpc>
                <a:spcPct val="90000"/>
              </a:lnSpc>
              <a:spcBef>
                <a:spcPts val="2133"/>
              </a:spcBef>
              <a:spcAft>
                <a:spcPts val="0"/>
              </a:spcAft>
              <a:buSzPts val="1400"/>
              <a:buChar char="○"/>
              <a:defRPr/>
            </a:lvl5pPr>
            <a:lvl6pPr marL="3657509" lvl="5" indent="-423323" algn="l">
              <a:lnSpc>
                <a:spcPct val="90000"/>
              </a:lnSpc>
              <a:spcBef>
                <a:spcPts val="2133"/>
              </a:spcBef>
              <a:spcAft>
                <a:spcPts val="0"/>
              </a:spcAft>
              <a:buSzPts val="1400"/>
              <a:buChar char="■"/>
              <a:defRPr/>
            </a:lvl6pPr>
            <a:lvl7pPr marL="4267093" lvl="6" indent="-423323" algn="l">
              <a:lnSpc>
                <a:spcPct val="90000"/>
              </a:lnSpc>
              <a:spcBef>
                <a:spcPts val="2133"/>
              </a:spcBef>
              <a:spcAft>
                <a:spcPts val="0"/>
              </a:spcAft>
              <a:buSzPts val="1400"/>
              <a:buChar char="●"/>
              <a:defRPr/>
            </a:lvl7pPr>
            <a:lvl8pPr marL="4876678" lvl="7" indent="-423323" algn="l">
              <a:lnSpc>
                <a:spcPct val="90000"/>
              </a:lnSpc>
              <a:spcBef>
                <a:spcPts val="2133"/>
              </a:spcBef>
              <a:spcAft>
                <a:spcPts val="0"/>
              </a:spcAft>
              <a:buSzPts val="1400"/>
              <a:buChar char="○"/>
              <a:defRPr/>
            </a:lvl8pPr>
            <a:lvl9pPr marL="5486263" lvl="8" indent="-423323" algn="l">
              <a:lnSpc>
                <a:spcPct val="90000"/>
              </a:lnSpc>
              <a:spcBef>
                <a:spcPts val="2133"/>
              </a:spcBef>
              <a:spcAft>
                <a:spcPts val="2133"/>
              </a:spcAft>
              <a:buSzPts val="1400"/>
              <a:buChar char="■"/>
              <a:defRPr/>
            </a:lvl9pPr>
          </a:lstStyle>
          <a:p>
            <a:endParaRPr/>
          </a:p>
        </p:txBody>
      </p:sp>
      <p:sp>
        <p:nvSpPr>
          <p:cNvPr id="126" name="Google Shape;126;p1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FFFFFF"/>
              </a:buClr>
              <a:buSzPts val="788"/>
              <a:buFont typeface="Calibri"/>
              <a:buNone/>
              <a:defRPr sz="1051"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788"/>
              <a:buFont typeface="Calibri"/>
              <a:buNone/>
              <a:defRPr sz="1051"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788"/>
              <a:buFont typeface="Calibri"/>
              <a:buNone/>
              <a:defRPr sz="1051"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788"/>
              <a:buFont typeface="Calibri"/>
              <a:buNone/>
              <a:defRPr sz="1051"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788"/>
              <a:buFont typeface="Calibri"/>
              <a:buNone/>
              <a:defRPr sz="1051"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788"/>
              <a:buFont typeface="Calibri"/>
              <a:buNone/>
              <a:defRPr sz="1051"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788"/>
              <a:buFont typeface="Calibri"/>
              <a:buNone/>
              <a:defRPr sz="1051"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788"/>
              <a:buFont typeface="Calibri"/>
              <a:buNone/>
              <a:defRPr sz="1051"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788"/>
              <a:buFont typeface="Calibri"/>
              <a:buNone/>
              <a:defRPr sz="1051" b="0" i="0" u="none" strike="noStrike" cap="none">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7230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D3601-BDF2-794A-A599-8449270150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F645F5-44FE-6342-8ADD-531291B36B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54FEF22-90E4-B74B-B526-BAEEE2161621}"/>
              </a:ext>
            </a:extLst>
          </p:cNvPr>
          <p:cNvSpPr>
            <a:spLocks noGrp="1"/>
          </p:cNvSpPr>
          <p:nvPr>
            <p:ph type="dt" sz="half" idx="10"/>
          </p:nvPr>
        </p:nvSpPr>
        <p:spPr/>
        <p:txBody>
          <a:bodyPr/>
          <a:lstStyle/>
          <a:p>
            <a:fld id="{5BB18335-819B-E741-B637-B47DEE30BC40}" type="datetimeFigureOut">
              <a:rPr lang="en-US" smtClean="0"/>
              <a:t>6/18/2020</a:t>
            </a:fld>
            <a:endParaRPr lang="en-US"/>
          </a:p>
        </p:txBody>
      </p:sp>
      <p:sp>
        <p:nvSpPr>
          <p:cNvPr id="5" name="Footer Placeholder 4">
            <a:extLst>
              <a:ext uri="{FF2B5EF4-FFF2-40B4-BE49-F238E27FC236}">
                <a16:creationId xmlns:a16="http://schemas.microsoft.com/office/drawing/2014/main" id="{3B7CED03-1333-3D4F-8088-7647615796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8ACCBB-400A-2741-9FA1-6B9CA8D1A6CB}"/>
              </a:ext>
            </a:extLst>
          </p:cNvPr>
          <p:cNvSpPr>
            <a:spLocks noGrp="1"/>
          </p:cNvSpPr>
          <p:nvPr>
            <p:ph type="sldNum" sz="quarter" idx="12"/>
          </p:nvPr>
        </p:nvSpPr>
        <p:spPr/>
        <p:txBody>
          <a:bodyPr/>
          <a:lstStyle/>
          <a:p>
            <a:fld id="{2EF2C9F9-2030-0D48-A1EB-7D1A38063513}" type="slidenum">
              <a:rPr lang="en-US" smtClean="0"/>
              <a:t>‹#›</a:t>
            </a:fld>
            <a:endParaRPr lang="en-US"/>
          </a:p>
        </p:txBody>
      </p:sp>
    </p:spTree>
    <p:extLst>
      <p:ext uri="{BB962C8B-B14F-4D97-AF65-F5344CB8AC3E}">
        <p14:creationId xmlns:p14="http://schemas.microsoft.com/office/powerpoint/2010/main" val="1459023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127"/>
        <p:cNvGrpSpPr/>
        <p:nvPr/>
      </p:nvGrpSpPr>
      <p:grpSpPr>
        <a:xfrm>
          <a:off x="0" y="0"/>
          <a:ext cx="0" cy="0"/>
          <a:chOff x="0" y="0"/>
          <a:chExt cx="0" cy="0"/>
        </a:xfrm>
      </p:grpSpPr>
      <p:sp>
        <p:nvSpPr>
          <p:cNvPr id="128" name="Google Shape;128;p20"/>
          <p:cNvSpPr/>
          <p:nvPr/>
        </p:nvSpPr>
        <p:spPr>
          <a:xfrm>
            <a:off x="18" y="0"/>
            <a:ext cx="4050791" cy="68580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9" name="Google Shape;129;p20"/>
          <p:cNvSpPr/>
          <p:nvPr/>
        </p:nvSpPr>
        <p:spPr>
          <a:xfrm>
            <a:off x="4040071" y="0"/>
            <a:ext cx="64008" cy="68580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0" name="Google Shape;130;p20"/>
          <p:cNvSpPr txBox="1">
            <a:spLocks noGrp="1"/>
          </p:cNvSpPr>
          <p:nvPr>
            <p:ph type="title"/>
          </p:nvPr>
        </p:nvSpPr>
        <p:spPr>
          <a:xfrm>
            <a:off x="457200" y="594359"/>
            <a:ext cx="3200400" cy="2286000"/>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FFFFFF"/>
              </a:buClr>
              <a:buSzPts val="2700"/>
              <a:buFont typeface="Calibri"/>
              <a:buNone/>
              <a:defRPr sz="3600"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20"/>
          <p:cNvSpPr txBox="1">
            <a:spLocks noGrp="1"/>
          </p:cNvSpPr>
          <p:nvPr>
            <p:ph type="body" idx="1"/>
          </p:nvPr>
        </p:nvSpPr>
        <p:spPr>
          <a:xfrm>
            <a:off x="4800600" y="731520"/>
            <a:ext cx="6492240" cy="5257800"/>
          </a:xfrm>
          <a:prstGeom prst="rect">
            <a:avLst/>
          </a:prstGeom>
          <a:noFill/>
          <a:ln>
            <a:noFill/>
          </a:ln>
        </p:spPr>
        <p:txBody>
          <a:bodyPr spcFirstLastPara="1" wrap="square" lIns="0" tIns="45700" rIns="0" bIns="45700" anchor="t" anchorCtr="0">
            <a:noAutofit/>
          </a:bodyPr>
          <a:lstStyle>
            <a:lvl1pPr marL="609585" lvl="0" indent="-457189" algn="l">
              <a:lnSpc>
                <a:spcPct val="90000"/>
              </a:lnSpc>
              <a:spcBef>
                <a:spcPts val="1200"/>
              </a:spcBef>
              <a:spcAft>
                <a:spcPts val="0"/>
              </a:spcAft>
              <a:buSzPts val="1800"/>
              <a:buChar char=" "/>
              <a:defRPr/>
            </a:lvl1pPr>
            <a:lvl2pPr marL="1219170" lvl="1" indent="-457189" algn="l">
              <a:lnSpc>
                <a:spcPct val="90000"/>
              </a:lnSpc>
              <a:spcBef>
                <a:spcPts val="200"/>
              </a:spcBef>
              <a:spcAft>
                <a:spcPts val="0"/>
              </a:spcAft>
              <a:buSzPts val="1800"/>
              <a:buChar char="◦"/>
              <a:defRPr/>
            </a:lvl2pPr>
            <a:lvl3pPr marL="1828754" lvl="2" indent="-457189" algn="l">
              <a:lnSpc>
                <a:spcPct val="90000"/>
              </a:lnSpc>
              <a:spcBef>
                <a:spcPts val="400"/>
              </a:spcBef>
              <a:spcAft>
                <a:spcPts val="0"/>
              </a:spcAft>
              <a:buSzPts val="1800"/>
              <a:buChar char="◦"/>
              <a:defRPr/>
            </a:lvl3pPr>
            <a:lvl4pPr marL="2438339" lvl="3" indent="-457189" algn="l">
              <a:lnSpc>
                <a:spcPct val="90000"/>
              </a:lnSpc>
              <a:spcBef>
                <a:spcPts val="400"/>
              </a:spcBef>
              <a:spcAft>
                <a:spcPts val="0"/>
              </a:spcAft>
              <a:buSzPts val="1800"/>
              <a:buChar char="◦"/>
              <a:defRPr/>
            </a:lvl4pPr>
            <a:lvl5pPr marL="3047924" lvl="4" indent="-457189" algn="l">
              <a:lnSpc>
                <a:spcPct val="90000"/>
              </a:lnSpc>
              <a:spcBef>
                <a:spcPts val="400"/>
              </a:spcBef>
              <a:spcAft>
                <a:spcPts val="0"/>
              </a:spcAft>
              <a:buSzPts val="1800"/>
              <a:buChar char="◦"/>
              <a:defRPr/>
            </a:lvl5pPr>
            <a:lvl6pPr marL="3657509" lvl="5" indent="-457189" algn="l">
              <a:lnSpc>
                <a:spcPct val="90000"/>
              </a:lnSpc>
              <a:spcBef>
                <a:spcPts val="400"/>
              </a:spcBef>
              <a:spcAft>
                <a:spcPts val="0"/>
              </a:spcAft>
              <a:buSzPts val="1800"/>
              <a:buChar char="◦"/>
              <a:defRPr/>
            </a:lvl6pPr>
            <a:lvl7pPr marL="4267093" lvl="6" indent="-457189" algn="l">
              <a:lnSpc>
                <a:spcPct val="90000"/>
              </a:lnSpc>
              <a:spcBef>
                <a:spcPts val="400"/>
              </a:spcBef>
              <a:spcAft>
                <a:spcPts val="0"/>
              </a:spcAft>
              <a:buSzPts val="1800"/>
              <a:buChar char="◦"/>
              <a:defRPr/>
            </a:lvl7pPr>
            <a:lvl8pPr marL="4876678" lvl="7" indent="-457189" algn="l">
              <a:lnSpc>
                <a:spcPct val="90000"/>
              </a:lnSpc>
              <a:spcBef>
                <a:spcPts val="400"/>
              </a:spcBef>
              <a:spcAft>
                <a:spcPts val="0"/>
              </a:spcAft>
              <a:buSzPts val="1800"/>
              <a:buChar char="◦"/>
              <a:defRPr/>
            </a:lvl8pPr>
            <a:lvl9pPr marL="5486263" lvl="8" indent="-457189" algn="l">
              <a:lnSpc>
                <a:spcPct val="90000"/>
              </a:lnSpc>
              <a:spcBef>
                <a:spcPts val="400"/>
              </a:spcBef>
              <a:spcAft>
                <a:spcPts val="400"/>
              </a:spcAft>
              <a:buSzPts val="1800"/>
              <a:buChar char="◦"/>
              <a:defRPr/>
            </a:lvl9pPr>
          </a:lstStyle>
          <a:p>
            <a:endParaRPr/>
          </a:p>
        </p:txBody>
      </p:sp>
      <p:sp>
        <p:nvSpPr>
          <p:cNvPr id="132" name="Google Shape;132;p20"/>
          <p:cNvSpPr txBox="1">
            <a:spLocks noGrp="1"/>
          </p:cNvSpPr>
          <p:nvPr>
            <p:ph type="body" idx="2"/>
          </p:nvPr>
        </p:nvSpPr>
        <p:spPr>
          <a:xfrm>
            <a:off x="457200" y="2926081"/>
            <a:ext cx="3200400" cy="3379124"/>
          </a:xfrm>
          <a:prstGeom prst="rect">
            <a:avLst/>
          </a:prstGeom>
          <a:noFill/>
          <a:ln>
            <a:noFill/>
          </a:ln>
        </p:spPr>
        <p:txBody>
          <a:bodyPr spcFirstLastPara="1" wrap="square" lIns="91425" tIns="45700" rIns="91425" bIns="45700" anchor="t" anchorCtr="0">
            <a:noAutofit/>
          </a:bodyPr>
          <a:lstStyle>
            <a:lvl1pPr marL="609585" lvl="0" indent="-304792" algn="l">
              <a:lnSpc>
                <a:spcPct val="90000"/>
              </a:lnSpc>
              <a:spcBef>
                <a:spcPts val="1200"/>
              </a:spcBef>
              <a:spcAft>
                <a:spcPts val="0"/>
              </a:spcAft>
              <a:buSzPts val="1125"/>
              <a:buNone/>
              <a:defRPr sz="1500">
                <a:solidFill>
                  <a:srgbClr val="FFFFFF"/>
                </a:solidFill>
              </a:defRPr>
            </a:lvl1pPr>
            <a:lvl2pPr marL="1219170" lvl="1" indent="-304792" algn="l">
              <a:lnSpc>
                <a:spcPct val="90000"/>
              </a:lnSpc>
              <a:spcBef>
                <a:spcPts val="200"/>
              </a:spcBef>
              <a:spcAft>
                <a:spcPts val="0"/>
              </a:spcAft>
              <a:buSzPts val="900"/>
              <a:buNone/>
              <a:defRPr sz="1200"/>
            </a:lvl2pPr>
            <a:lvl3pPr marL="1828754" lvl="2" indent="-304792" algn="l">
              <a:lnSpc>
                <a:spcPct val="90000"/>
              </a:lnSpc>
              <a:spcBef>
                <a:spcPts val="400"/>
              </a:spcBef>
              <a:spcAft>
                <a:spcPts val="0"/>
              </a:spcAft>
              <a:buSzPts val="750"/>
              <a:buNone/>
              <a:defRPr sz="1000"/>
            </a:lvl3pPr>
            <a:lvl4pPr marL="2438339" lvl="3" indent="-304792" algn="l">
              <a:lnSpc>
                <a:spcPct val="90000"/>
              </a:lnSpc>
              <a:spcBef>
                <a:spcPts val="400"/>
              </a:spcBef>
              <a:spcAft>
                <a:spcPts val="0"/>
              </a:spcAft>
              <a:buSzPts val="675"/>
              <a:buNone/>
              <a:defRPr sz="900"/>
            </a:lvl4pPr>
            <a:lvl5pPr marL="3047924" lvl="4" indent="-304792" algn="l">
              <a:lnSpc>
                <a:spcPct val="90000"/>
              </a:lnSpc>
              <a:spcBef>
                <a:spcPts val="400"/>
              </a:spcBef>
              <a:spcAft>
                <a:spcPts val="0"/>
              </a:spcAft>
              <a:buSzPts val="675"/>
              <a:buNone/>
              <a:defRPr sz="900"/>
            </a:lvl5pPr>
            <a:lvl6pPr marL="3657509" lvl="5" indent="-304792" algn="l">
              <a:lnSpc>
                <a:spcPct val="90000"/>
              </a:lnSpc>
              <a:spcBef>
                <a:spcPts val="400"/>
              </a:spcBef>
              <a:spcAft>
                <a:spcPts val="0"/>
              </a:spcAft>
              <a:buSzPts val="675"/>
              <a:buNone/>
              <a:defRPr sz="900"/>
            </a:lvl6pPr>
            <a:lvl7pPr marL="4267093" lvl="6" indent="-304792" algn="l">
              <a:lnSpc>
                <a:spcPct val="90000"/>
              </a:lnSpc>
              <a:spcBef>
                <a:spcPts val="400"/>
              </a:spcBef>
              <a:spcAft>
                <a:spcPts val="0"/>
              </a:spcAft>
              <a:buSzPts val="675"/>
              <a:buNone/>
              <a:defRPr sz="900"/>
            </a:lvl7pPr>
            <a:lvl8pPr marL="4876678" lvl="7" indent="-304792" algn="l">
              <a:lnSpc>
                <a:spcPct val="90000"/>
              </a:lnSpc>
              <a:spcBef>
                <a:spcPts val="400"/>
              </a:spcBef>
              <a:spcAft>
                <a:spcPts val="0"/>
              </a:spcAft>
              <a:buSzPts val="675"/>
              <a:buNone/>
              <a:defRPr sz="900"/>
            </a:lvl8pPr>
            <a:lvl9pPr marL="5486263" lvl="8" indent="-304792" algn="l">
              <a:lnSpc>
                <a:spcPct val="90000"/>
              </a:lnSpc>
              <a:spcBef>
                <a:spcPts val="400"/>
              </a:spcBef>
              <a:spcAft>
                <a:spcPts val="400"/>
              </a:spcAft>
              <a:buSzPts val="675"/>
              <a:buNone/>
              <a:defRPr sz="900"/>
            </a:lvl9pPr>
          </a:lstStyle>
          <a:p>
            <a:endParaRPr/>
          </a:p>
        </p:txBody>
      </p:sp>
      <p:sp>
        <p:nvSpPr>
          <p:cNvPr id="133" name="Google Shape;133;p20"/>
          <p:cNvSpPr txBox="1">
            <a:spLocks noGrp="1"/>
          </p:cNvSpPr>
          <p:nvPr>
            <p:ph type="dt" idx="10"/>
          </p:nvPr>
        </p:nvSpPr>
        <p:spPr>
          <a:xfrm>
            <a:off x="465513" y="6459786"/>
            <a:ext cx="261851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20"/>
          <p:cNvSpPr txBox="1">
            <a:spLocks noGrp="1"/>
          </p:cNvSpPr>
          <p:nvPr>
            <p:ph type="ftr" idx="11"/>
          </p:nvPr>
        </p:nvSpPr>
        <p:spPr>
          <a:xfrm>
            <a:off x="4800600" y="6459786"/>
            <a:ext cx="4648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20"/>
          <p:cNvSpPr txBox="1">
            <a:spLocks noGrp="1"/>
          </p:cNvSpPr>
          <p:nvPr>
            <p:ph type="sldNum" idx="12"/>
          </p:nvPr>
        </p:nvSpPr>
        <p:spPr>
          <a:xfrm>
            <a:off x="9900460" y="6459786"/>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2"/>
              </a:buClr>
              <a:buSzPts val="788"/>
              <a:buFont typeface="Calibri"/>
              <a:buNone/>
              <a:defRPr sz="1051"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chemeClr val="dk2"/>
              </a:buClr>
              <a:buSzPts val="788"/>
              <a:buFont typeface="Calibri"/>
              <a:buNone/>
              <a:defRPr sz="1051"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chemeClr val="dk2"/>
              </a:buClr>
              <a:buSzPts val="788"/>
              <a:buFont typeface="Calibri"/>
              <a:buNone/>
              <a:defRPr sz="1051"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chemeClr val="dk2"/>
              </a:buClr>
              <a:buSzPts val="788"/>
              <a:buFont typeface="Calibri"/>
              <a:buNone/>
              <a:defRPr sz="1051"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chemeClr val="dk2"/>
              </a:buClr>
              <a:buSzPts val="788"/>
              <a:buFont typeface="Calibri"/>
              <a:buNone/>
              <a:defRPr sz="1051"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chemeClr val="dk2"/>
              </a:buClr>
              <a:buSzPts val="788"/>
              <a:buFont typeface="Calibri"/>
              <a:buNone/>
              <a:defRPr sz="1051"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chemeClr val="dk2"/>
              </a:buClr>
              <a:buSzPts val="788"/>
              <a:buFont typeface="Calibri"/>
              <a:buNone/>
              <a:defRPr sz="1051"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chemeClr val="dk2"/>
              </a:buClr>
              <a:buSzPts val="788"/>
              <a:buFont typeface="Calibri"/>
              <a:buNone/>
              <a:defRPr sz="1051"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chemeClr val="dk2"/>
              </a:buClr>
              <a:buSzPts val="788"/>
              <a:buFont typeface="Calibri"/>
              <a:buNone/>
              <a:defRPr sz="1051" b="0" i="0" u="none" strike="noStrike" cap="none">
                <a:solidFill>
                  <a:schemeClr val="dk2"/>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415961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36"/>
        <p:cNvGrpSpPr/>
        <p:nvPr/>
      </p:nvGrpSpPr>
      <p:grpSpPr>
        <a:xfrm>
          <a:off x="0" y="0"/>
          <a:ext cx="0" cy="0"/>
          <a:chOff x="0" y="0"/>
          <a:chExt cx="0" cy="0"/>
        </a:xfrm>
      </p:grpSpPr>
      <p:sp>
        <p:nvSpPr>
          <p:cNvPr id="137" name="Google Shape;137;p21"/>
          <p:cNvSpPr txBox="1">
            <a:spLocks noGrp="1"/>
          </p:cNvSpPr>
          <p:nvPr>
            <p:ph type="title"/>
          </p:nvPr>
        </p:nvSpPr>
        <p:spPr>
          <a:xfrm>
            <a:off x="1097280" y="286604"/>
            <a:ext cx="10058400" cy="1450757"/>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21"/>
          <p:cNvSpPr txBox="1">
            <a:spLocks noGrp="1"/>
          </p:cNvSpPr>
          <p:nvPr>
            <p:ph type="body" idx="1"/>
          </p:nvPr>
        </p:nvSpPr>
        <p:spPr>
          <a:xfrm>
            <a:off x="1097280" y="1845735"/>
            <a:ext cx="10058400" cy="4023360"/>
          </a:xfrm>
          <a:prstGeom prst="rect">
            <a:avLst/>
          </a:prstGeom>
          <a:noFill/>
          <a:ln>
            <a:noFill/>
          </a:ln>
        </p:spPr>
        <p:txBody>
          <a:bodyPr spcFirstLastPara="1" wrap="square" lIns="0" tIns="45700" rIns="0" bIns="45700" anchor="t" anchorCtr="0">
            <a:noAutofit/>
          </a:bodyPr>
          <a:lstStyle>
            <a:lvl1pPr marL="609585" lvl="0" indent="-457189" algn="l">
              <a:lnSpc>
                <a:spcPct val="90000"/>
              </a:lnSpc>
              <a:spcBef>
                <a:spcPts val="1200"/>
              </a:spcBef>
              <a:spcAft>
                <a:spcPts val="0"/>
              </a:spcAft>
              <a:buSzPts val="1800"/>
              <a:buChar char=" "/>
              <a:defRPr/>
            </a:lvl1pPr>
            <a:lvl2pPr marL="1219170" lvl="1" indent="-457189" algn="l">
              <a:lnSpc>
                <a:spcPct val="90000"/>
              </a:lnSpc>
              <a:spcBef>
                <a:spcPts val="200"/>
              </a:spcBef>
              <a:spcAft>
                <a:spcPts val="0"/>
              </a:spcAft>
              <a:buSzPts val="1800"/>
              <a:buChar char="◦"/>
              <a:defRPr/>
            </a:lvl2pPr>
            <a:lvl3pPr marL="1828754" lvl="2" indent="-457189" algn="l">
              <a:lnSpc>
                <a:spcPct val="90000"/>
              </a:lnSpc>
              <a:spcBef>
                <a:spcPts val="400"/>
              </a:spcBef>
              <a:spcAft>
                <a:spcPts val="0"/>
              </a:spcAft>
              <a:buSzPts val="1800"/>
              <a:buChar char="◦"/>
              <a:defRPr/>
            </a:lvl3pPr>
            <a:lvl4pPr marL="2438339" lvl="3" indent="-457189" algn="l">
              <a:lnSpc>
                <a:spcPct val="90000"/>
              </a:lnSpc>
              <a:spcBef>
                <a:spcPts val="400"/>
              </a:spcBef>
              <a:spcAft>
                <a:spcPts val="0"/>
              </a:spcAft>
              <a:buSzPts val="1800"/>
              <a:buChar char="◦"/>
              <a:defRPr/>
            </a:lvl4pPr>
            <a:lvl5pPr marL="3047924" lvl="4" indent="-457189" algn="l">
              <a:lnSpc>
                <a:spcPct val="90000"/>
              </a:lnSpc>
              <a:spcBef>
                <a:spcPts val="400"/>
              </a:spcBef>
              <a:spcAft>
                <a:spcPts val="0"/>
              </a:spcAft>
              <a:buSzPts val="1800"/>
              <a:buChar char="◦"/>
              <a:defRPr/>
            </a:lvl5pPr>
            <a:lvl6pPr marL="3657509" lvl="5" indent="-457189" algn="l">
              <a:lnSpc>
                <a:spcPct val="90000"/>
              </a:lnSpc>
              <a:spcBef>
                <a:spcPts val="400"/>
              </a:spcBef>
              <a:spcAft>
                <a:spcPts val="0"/>
              </a:spcAft>
              <a:buSzPts val="1800"/>
              <a:buChar char="◦"/>
              <a:defRPr/>
            </a:lvl6pPr>
            <a:lvl7pPr marL="4267093" lvl="6" indent="-457189" algn="l">
              <a:lnSpc>
                <a:spcPct val="90000"/>
              </a:lnSpc>
              <a:spcBef>
                <a:spcPts val="400"/>
              </a:spcBef>
              <a:spcAft>
                <a:spcPts val="0"/>
              </a:spcAft>
              <a:buSzPts val="1800"/>
              <a:buChar char="◦"/>
              <a:defRPr/>
            </a:lvl7pPr>
            <a:lvl8pPr marL="4876678" lvl="7" indent="-457189" algn="l">
              <a:lnSpc>
                <a:spcPct val="90000"/>
              </a:lnSpc>
              <a:spcBef>
                <a:spcPts val="400"/>
              </a:spcBef>
              <a:spcAft>
                <a:spcPts val="0"/>
              </a:spcAft>
              <a:buSzPts val="1800"/>
              <a:buChar char="◦"/>
              <a:defRPr/>
            </a:lvl8pPr>
            <a:lvl9pPr marL="5486263" lvl="8" indent="-457189" algn="l">
              <a:lnSpc>
                <a:spcPct val="90000"/>
              </a:lnSpc>
              <a:spcBef>
                <a:spcPts val="400"/>
              </a:spcBef>
              <a:spcAft>
                <a:spcPts val="400"/>
              </a:spcAft>
              <a:buSzPts val="1800"/>
              <a:buChar char="◦"/>
              <a:defRPr/>
            </a:lvl9pPr>
          </a:lstStyle>
          <a:p>
            <a:endParaRPr/>
          </a:p>
        </p:txBody>
      </p:sp>
      <p:sp>
        <p:nvSpPr>
          <p:cNvPr id="139" name="Google Shape;139;p21"/>
          <p:cNvSpPr txBox="1">
            <a:spLocks noGrp="1"/>
          </p:cNvSpPr>
          <p:nvPr>
            <p:ph type="dt" idx="10"/>
          </p:nvPr>
        </p:nvSpPr>
        <p:spPr>
          <a:xfrm>
            <a:off x="1097282" y="6459786"/>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21"/>
          <p:cNvSpPr txBox="1">
            <a:spLocks noGrp="1"/>
          </p:cNvSpPr>
          <p:nvPr>
            <p:ph type="ftr" idx="11"/>
          </p:nvPr>
        </p:nvSpPr>
        <p:spPr>
          <a:xfrm>
            <a:off x="3686186" y="6459786"/>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21"/>
          <p:cNvSpPr txBox="1">
            <a:spLocks noGrp="1"/>
          </p:cNvSpPr>
          <p:nvPr>
            <p:ph type="sldNum" idx="12"/>
          </p:nvPr>
        </p:nvSpPr>
        <p:spPr>
          <a:xfrm>
            <a:off x="9900460" y="6459786"/>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368980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bg>
      <p:bgPr>
        <a:solidFill>
          <a:schemeClr val="lt1"/>
        </a:solidFill>
        <a:effectLst/>
      </p:bgPr>
    </p:bg>
    <p:spTree>
      <p:nvGrpSpPr>
        <p:cNvPr id="1" name="Shape 142"/>
        <p:cNvGrpSpPr/>
        <p:nvPr/>
      </p:nvGrpSpPr>
      <p:grpSpPr>
        <a:xfrm>
          <a:off x="0" y="0"/>
          <a:ext cx="0" cy="0"/>
          <a:chOff x="0" y="0"/>
          <a:chExt cx="0" cy="0"/>
        </a:xfrm>
      </p:grpSpPr>
      <p:sp>
        <p:nvSpPr>
          <p:cNvPr id="143" name="Google Shape;143;p22"/>
          <p:cNvSpPr/>
          <p:nvPr/>
        </p:nvSpPr>
        <p:spPr>
          <a:xfrm>
            <a:off x="3177" y="6400800"/>
            <a:ext cx="12188825" cy="4572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4" name="Google Shape;144;p22"/>
          <p:cNvSpPr/>
          <p:nvPr/>
        </p:nvSpPr>
        <p:spPr>
          <a:xfrm>
            <a:off x="17" y="6334316"/>
            <a:ext cx="12188825" cy="64008"/>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5" name="Google Shape;145;p22"/>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262626"/>
              </a:buClr>
              <a:buSzPts val="6000"/>
              <a:buFont typeface="Calibri"/>
              <a:buNone/>
              <a:defRPr sz="8000" b="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22"/>
          <p:cNvSpPr txBox="1">
            <a:spLocks noGrp="1"/>
          </p:cNvSpPr>
          <p:nvPr>
            <p:ph type="body" idx="1"/>
          </p:nvPr>
        </p:nvSpPr>
        <p:spPr>
          <a:xfrm>
            <a:off x="1097280" y="4453128"/>
            <a:ext cx="10058400" cy="1143000"/>
          </a:xfrm>
          <a:prstGeom prst="rect">
            <a:avLst/>
          </a:prstGeom>
          <a:noFill/>
          <a:ln>
            <a:noFill/>
          </a:ln>
        </p:spPr>
        <p:txBody>
          <a:bodyPr spcFirstLastPara="1" wrap="square" lIns="91425" tIns="45700" rIns="91425" bIns="45700" anchor="t" anchorCtr="0">
            <a:noAutofit/>
          </a:bodyPr>
          <a:lstStyle>
            <a:lvl1pPr marL="609585" lvl="0" indent="-304792" algn="l">
              <a:lnSpc>
                <a:spcPct val="90000"/>
              </a:lnSpc>
              <a:spcBef>
                <a:spcPts val="1200"/>
              </a:spcBef>
              <a:spcAft>
                <a:spcPts val="0"/>
              </a:spcAft>
              <a:buSzPts val="1800"/>
              <a:buNone/>
              <a:defRPr sz="2400" cap="none">
                <a:solidFill>
                  <a:schemeClr val="dk2"/>
                </a:solidFill>
                <a:latin typeface="Calibri"/>
                <a:ea typeface="Calibri"/>
                <a:cs typeface="Calibri"/>
                <a:sym typeface="Calibri"/>
              </a:defRPr>
            </a:lvl1pPr>
            <a:lvl2pPr marL="1219170" lvl="1" indent="-304792" algn="l">
              <a:lnSpc>
                <a:spcPct val="90000"/>
              </a:lnSpc>
              <a:spcBef>
                <a:spcPts val="200"/>
              </a:spcBef>
              <a:spcAft>
                <a:spcPts val="0"/>
              </a:spcAft>
              <a:buSzPts val="1350"/>
              <a:buNone/>
              <a:defRPr sz="1800">
                <a:solidFill>
                  <a:srgbClr val="888888"/>
                </a:solidFill>
              </a:defRPr>
            </a:lvl2pPr>
            <a:lvl3pPr marL="1828754" lvl="2" indent="-304792" algn="l">
              <a:lnSpc>
                <a:spcPct val="90000"/>
              </a:lnSpc>
              <a:spcBef>
                <a:spcPts val="400"/>
              </a:spcBef>
              <a:spcAft>
                <a:spcPts val="0"/>
              </a:spcAft>
              <a:buSzPts val="1200"/>
              <a:buNone/>
              <a:defRPr sz="1600">
                <a:solidFill>
                  <a:srgbClr val="888888"/>
                </a:solidFill>
              </a:defRPr>
            </a:lvl3pPr>
            <a:lvl4pPr marL="2438339" lvl="3" indent="-304792" algn="l">
              <a:lnSpc>
                <a:spcPct val="90000"/>
              </a:lnSpc>
              <a:spcBef>
                <a:spcPts val="400"/>
              </a:spcBef>
              <a:spcAft>
                <a:spcPts val="0"/>
              </a:spcAft>
              <a:buSzPts val="1050"/>
              <a:buNone/>
              <a:defRPr sz="1400">
                <a:solidFill>
                  <a:srgbClr val="888888"/>
                </a:solidFill>
              </a:defRPr>
            </a:lvl4pPr>
            <a:lvl5pPr marL="3047924" lvl="4" indent="-304792" algn="l">
              <a:lnSpc>
                <a:spcPct val="90000"/>
              </a:lnSpc>
              <a:spcBef>
                <a:spcPts val="400"/>
              </a:spcBef>
              <a:spcAft>
                <a:spcPts val="0"/>
              </a:spcAft>
              <a:buSzPts val="1050"/>
              <a:buNone/>
              <a:defRPr sz="1400">
                <a:solidFill>
                  <a:srgbClr val="888888"/>
                </a:solidFill>
              </a:defRPr>
            </a:lvl5pPr>
            <a:lvl6pPr marL="3657509" lvl="5" indent="-304792" algn="l">
              <a:lnSpc>
                <a:spcPct val="90000"/>
              </a:lnSpc>
              <a:spcBef>
                <a:spcPts val="400"/>
              </a:spcBef>
              <a:spcAft>
                <a:spcPts val="0"/>
              </a:spcAft>
              <a:buSzPts val="1050"/>
              <a:buNone/>
              <a:defRPr sz="1400">
                <a:solidFill>
                  <a:srgbClr val="888888"/>
                </a:solidFill>
              </a:defRPr>
            </a:lvl6pPr>
            <a:lvl7pPr marL="4267093" lvl="6" indent="-304792" algn="l">
              <a:lnSpc>
                <a:spcPct val="90000"/>
              </a:lnSpc>
              <a:spcBef>
                <a:spcPts val="400"/>
              </a:spcBef>
              <a:spcAft>
                <a:spcPts val="0"/>
              </a:spcAft>
              <a:buSzPts val="1050"/>
              <a:buNone/>
              <a:defRPr sz="1400">
                <a:solidFill>
                  <a:srgbClr val="888888"/>
                </a:solidFill>
              </a:defRPr>
            </a:lvl7pPr>
            <a:lvl8pPr marL="4876678" lvl="7" indent="-304792" algn="l">
              <a:lnSpc>
                <a:spcPct val="90000"/>
              </a:lnSpc>
              <a:spcBef>
                <a:spcPts val="400"/>
              </a:spcBef>
              <a:spcAft>
                <a:spcPts val="0"/>
              </a:spcAft>
              <a:buSzPts val="1050"/>
              <a:buNone/>
              <a:defRPr sz="1400">
                <a:solidFill>
                  <a:srgbClr val="888888"/>
                </a:solidFill>
              </a:defRPr>
            </a:lvl8pPr>
            <a:lvl9pPr marL="5486263" lvl="8" indent="-304792" algn="l">
              <a:lnSpc>
                <a:spcPct val="90000"/>
              </a:lnSpc>
              <a:spcBef>
                <a:spcPts val="400"/>
              </a:spcBef>
              <a:spcAft>
                <a:spcPts val="400"/>
              </a:spcAft>
              <a:buSzPts val="1050"/>
              <a:buNone/>
              <a:defRPr sz="1400">
                <a:solidFill>
                  <a:srgbClr val="888888"/>
                </a:solidFill>
              </a:defRPr>
            </a:lvl9pPr>
          </a:lstStyle>
          <a:p>
            <a:endParaRPr/>
          </a:p>
        </p:txBody>
      </p:sp>
      <p:sp>
        <p:nvSpPr>
          <p:cNvPr id="147" name="Google Shape;147;p22"/>
          <p:cNvSpPr txBox="1">
            <a:spLocks noGrp="1"/>
          </p:cNvSpPr>
          <p:nvPr>
            <p:ph type="dt" idx="10"/>
          </p:nvPr>
        </p:nvSpPr>
        <p:spPr>
          <a:xfrm>
            <a:off x="1097282" y="6459786"/>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22"/>
          <p:cNvSpPr txBox="1">
            <a:spLocks noGrp="1"/>
          </p:cNvSpPr>
          <p:nvPr>
            <p:ph type="ftr" idx="11"/>
          </p:nvPr>
        </p:nvSpPr>
        <p:spPr>
          <a:xfrm>
            <a:off x="3686186" y="6459786"/>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22"/>
          <p:cNvSpPr txBox="1">
            <a:spLocks noGrp="1"/>
          </p:cNvSpPr>
          <p:nvPr>
            <p:ph type="sldNum" idx="12"/>
          </p:nvPr>
        </p:nvSpPr>
        <p:spPr>
          <a:xfrm>
            <a:off x="9900460" y="6459786"/>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50" name="Google Shape;150;p22"/>
          <p:cNvCxnSpPr/>
          <p:nvPr/>
        </p:nvCxnSpPr>
        <p:spPr>
          <a:xfrm>
            <a:off x="1207659" y="4343400"/>
            <a:ext cx="987552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8894740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51"/>
        <p:cNvGrpSpPr/>
        <p:nvPr/>
      </p:nvGrpSpPr>
      <p:grpSpPr>
        <a:xfrm>
          <a:off x="0" y="0"/>
          <a:ext cx="0" cy="0"/>
          <a:chOff x="0" y="0"/>
          <a:chExt cx="0" cy="0"/>
        </a:xfrm>
      </p:grpSpPr>
      <p:sp>
        <p:nvSpPr>
          <p:cNvPr id="152" name="Google Shape;152;p23"/>
          <p:cNvSpPr txBox="1">
            <a:spLocks noGrp="1"/>
          </p:cNvSpPr>
          <p:nvPr>
            <p:ph type="title"/>
          </p:nvPr>
        </p:nvSpPr>
        <p:spPr>
          <a:xfrm>
            <a:off x="1097280" y="286604"/>
            <a:ext cx="10058400" cy="1450757"/>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23"/>
          <p:cNvSpPr txBox="1">
            <a:spLocks noGrp="1"/>
          </p:cNvSpPr>
          <p:nvPr>
            <p:ph type="body" idx="1"/>
          </p:nvPr>
        </p:nvSpPr>
        <p:spPr>
          <a:xfrm>
            <a:off x="1097279" y="1845735"/>
            <a:ext cx="4937760" cy="4023360"/>
          </a:xfrm>
          <a:prstGeom prst="rect">
            <a:avLst/>
          </a:prstGeom>
          <a:noFill/>
          <a:ln>
            <a:noFill/>
          </a:ln>
        </p:spPr>
        <p:txBody>
          <a:bodyPr spcFirstLastPara="1" wrap="square" lIns="0" tIns="45700" rIns="0" bIns="45700" anchor="t" anchorCtr="0">
            <a:noAutofit/>
          </a:bodyPr>
          <a:lstStyle>
            <a:lvl1pPr marL="609585" lvl="0" indent="-457189" algn="l">
              <a:lnSpc>
                <a:spcPct val="90000"/>
              </a:lnSpc>
              <a:spcBef>
                <a:spcPts val="1200"/>
              </a:spcBef>
              <a:spcAft>
                <a:spcPts val="0"/>
              </a:spcAft>
              <a:buSzPts val="1800"/>
              <a:buChar char=" "/>
              <a:defRPr/>
            </a:lvl1pPr>
            <a:lvl2pPr marL="1219170" lvl="1" indent="-457189" algn="l">
              <a:lnSpc>
                <a:spcPct val="90000"/>
              </a:lnSpc>
              <a:spcBef>
                <a:spcPts val="200"/>
              </a:spcBef>
              <a:spcAft>
                <a:spcPts val="0"/>
              </a:spcAft>
              <a:buSzPts val="1800"/>
              <a:buChar char="◦"/>
              <a:defRPr/>
            </a:lvl2pPr>
            <a:lvl3pPr marL="1828754" lvl="2" indent="-457189" algn="l">
              <a:lnSpc>
                <a:spcPct val="90000"/>
              </a:lnSpc>
              <a:spcBef>
                <a:spcPts val="400"/>
              </a:spcBef>
              <a:spcAft>
                <a:spcPts val="0"/>
              </a:spcAft>
              <a:buSzPts val="1800"/>
              <a:buChar char="◦"/>
              <a:defRPr/>
            </a:lvl3pPr>
            <a:lvl4pPr marL="2438339" lvl="3" indent="-457189" algn="l">
              <a:lnSpc>
                <a:spcPct val="90000"/>
              </a:lnSpc>
              <a:spcBef>
                <a:spcPts val="400"/>
              </a:spcBef>
              <a:spcAft>
                <a:spcPts val="0"/>
              </a:spcAft>
              <a:buSzPts val="1800"/>
              <a:buChar char="◦"/>
              <a:defRPr/>
            </a:lvl4pPr>
            <a:lvl5pPr marL="3047924" lvl="4" indent="-457189" algn="l">
              <a:lnSpc>
                <a:spcPct val="90000"/>
              </a:lnSpc>
              <a:spcBef>
                <a:spcPts val="400"/>
              </a:spcBef>
              <a:spcAft>
                <a:spcPts val="0"/>
              </a:spcAft>
              <a:buSzPts val="1800"/>
              <a:buChar char="◦"/>
              <a:defRPr/>
            </a:lvl5pPr>
            <a:lvl6pPr marL="3657509" lvl="5" indent="-457189" algn="l">
              <a:lnSpc>
                <a:spcPct val="90000"/>
              </a:lnSpc>
              <a:spcBef>
                <a:spcPts val="400"/>
              </a:spcBef>
              <a:spcAft>
                <a:spcPts val="0"/>
              </a:spcAft>
              <a:buSzPts val="1800"/>
              <a:buChar char="◦"/>
              <a:defRPr/>
            </a:lvl6pPr>
            <a:lvl7pPr marL="4267093" lvl="6" indent="-457189" algn="l">
              <a:lnSpc>
                <a:spcPct val="90000"/>
              </a:lnSpc>
              <a:spcBef>
                <a:spcPts val="400"/>
              </a:spcBef>
              <a:spcAft>
                <a:spcPts val="0"/>
              </a:spcAft>
              <a:buSzPts val="1800"/>
              <a:buChar char="◦"/>
              <a:defRPr/>
            </a:lvl7pPr>
            <a:lvl8pPr marL="4876678" lvl="7" indent="-457189" algn="l">
              <a:lnSpc>
                <a:spcPct val="90000"/>
              </a:lnSpc>
              <a:spcBef>
                <a:spcPts val="400"/>
              </a:spcBef>
              <a:spcAft>
                <a:spcPts val="0"/>
              </a:spcAft>
              <a:buSzPts val="1800"/>
              <a:buChar char="◦"/>
              <a:defRPr/>
            </a:lvl8pPr>
            <a:lvl9pPr marL="5486263" lvl="8" indent="-457189" algn="l">
              <a:lnSpc>
                <a:spcPct val="90000"/>
              </a:lnSpc>
              <a:spcBef>
                <a:spcPts val="400"/>
              </a:spcBef>
              <a:spcAft>
                <a:spcPts val="400"/>
              </a:spcAft>
              <a:buSzPts val="1800"/>
              <a:buChar char="◦"/>
              <a:defRPr/>
            </a:lvl9pPr>
          </a:lstStyle>
          <a:p>
            <a:endParaRPr/>
          </a:p>
        </p:txBody>
      </p:sp>
      <p:sp>
        <p:nvSpPr>
          <p:cNvPr id="154" name="Google Shape;154;p23"/>
          <p:cNvSpPr txBox="1">
            <a:spLocks noGrp="1"/>
          </p:cNvSpPr>
          <p:nvPr>
            <p:ph type="body" idx="2"/>
          </p:nvPr>
        </p:nvSpPr>
        <p:spPr>
          <a:xfrm>
            <a:off x="6217920" y="1845735"/>
            <a:ext cx="4937760" cy="4023360"/>
          </a:xfrm>
          <a:prstGeom prst="rect">
            <a:avLst/>
          </a:prstGeom>
          <a:noFill/>
          <a:ln>
            <a:noFill/>
          </a:ln>
        </p:spPr>
        <p:txBody>
          <a:bodyPr spcFirstLastPara="1" wrap="square" lIns="0" tIns="45700" rIns="0" bIns="45700" anchor="t" anchorCtr="0">
            <a:noAutofit/>
          </a:bodyPr>
          <a:lstStyle>
            <a:lvl1pPr marL="609585" lvl="0" indent="-457189" algn="l">
              <a:lnSpc>
                <a:spcPct val="90000"/>
              </a:lnSpc>
              <a:spcBef>
                <a:spcPts val="1200"/>
              </a:spcBef>
              <a:spcAft>
                <a:spcPts val="0"/>
              </a:spcAft>
              <a:buSzPts val="1800"/>
              <a:buChar char=" "/>
              <a:defRPr/>
            </a:lvl1pPr>
            <a:lvl2pPr marL="1219170" lvl="1" indent="-457189" algn="l">
              <a:lnSpc>
                <a:spcPct val="90000"/>
              </a:lnSpc>
              <a:spcBef>
                <a:spcPts val="200"/>
              </a:spcBef>
              <a:spcAft>
                <a:spcPts val="0"/>
              </a:spcAft>
              <a:buSzPts val="1800"/>
              <a:buChar char="◦"/>
              <a:defRPr/>
            </a:lvl2pPr>
            <a:lvl3pPr marL="1828754" lvl="2" indent="-457189" algn="l">
              <a:lnSpc>
                <a:spcPct val="90000"/>
              </a:lnSpc>
              <a:spcBef>
                <a:spcPts val="400"/>
              </a:spcBef>
              <a:spcAft>
                <a:spcPts val="0"/>
              </a:spcAft>
              <a:buSzPts val="1800"/>
              <a:buChar char="◦"/>
              <a:defRPr/>
            </a:lvl3pPr>
            <a:lvl4pPr marL="2438339" lvl="3" indent="-457189" algn="l">
              <a:lnSpc>
                <a:spcPct val="90000"/>
              </a:lnSpc>
              <a:spcBef>
                <a:spcPts val="400"/>
              </a:spcBef>
              <a:spcAft>
                <a:spcPts val="0"/>
              </a:spcAft>
              <a:buSzPts val="1800"/>
              <a:buChar char="◦"/>
              <a:defRPr/>
            </a:lvl4pPr>
            <a:lvl5pPr marL="3047924" lvl="4" indent="-457189" algn="l">
              <a:lnSpc>
                <a:spcPct val="90000"/>
              </a:lnSpc>
              <a:spcBef>
                <a:spcPts val="400"/>
              </a:spcBef>
              <a:spcAft>
                <a:spcPts val="0"/>
              </a:spcAft>
              <a:buSzPts val="1800"/>
              <a:buChar char="◦"/>
              <a:defRPr/>
            </a:lvl5pPr>
            <a:lvl6pPr marL="3657509" lvl="5" indent="-457189" algn="l">
              <a:lnSpc>
                <a:spcPct val="90000"/>
              </a:lnSpc>
              <a:spcBef>
                <a:spcPts val="400"/>
              </a:spcBef>
              <a:spcAft>
                <a:spcPts val="0"/>
              </a:spcAft>
              <a:buSzPts val="1800"/>
              <a:buChar char="◦"/>
              <a:defRPr/>
            </a:lvl6pPr>
            <a:lvl7pPr marL="4267093" lvl="6" indent="-457189" algn="l">
              <a:lnSpc>
                <a:spcPct val="90000"/>
              </a:lnSpc>
              <a:spcBef>
                <a:spcPts val="400"/>
              </a:spcBef>
              <a:spcAft>
                <a:spcPts val="0"/>
              </a:spcAft>
              <a:buSzPts val="1800"/>
              <a:buChar char="◦"/>
              <a:defRPr/>
            </a:lvl7pPr>
            <a:lvl8pPr marL="4876678" lvl="7" indent="-457189" algn="l">
              <a:lnSpc>
                <a:spcPct val="90000"/>
              </a:lnSpc>
              <a:spcBef>
                <a:spcPts val="400"/>
              </a:spcBef>
              <a:spcAft>
                <a:spcPts val="0"/>
              </a:spcAft>
              <a:buSzPts val="1800"/>
              <a:buChar char="◦"/>
              <a:defRPr/>
            </a:lvl8pPr>
            <a:lvl9pPr marL="5486263" lvl="8" indent="-457189" algn="l">
              <a:lnSpc>
                <a:spcPct val="90000"/>
              </a:lnSpc>
              <a:spcBef>
                <a:spcPts val="400"/>
              </a:spcBef>
              <a:spcAft>
                <a:spcPts val="400"/>
              </a:spcAft>
              <a:buSzPts val="1800"/>
              <a:buChar char="◦"/>
              <a:defRPr/>
            </a:lvl9pPr>
          </a:lstStyle>
          <a:p>
            <a:endParaRPr/>
          </a:p>
        </p:txBody>
      </p:sp>
      <p:sp>
        <p:nvSpPr>
          <p:cNvPr id="155" name="Google Shape;155;p23"/>
          <p:cNvSpPr txBox="1">
            <a:spLocks noGrp="1"/>
          </p:cNvSpPr>
          <p:nvPr>
            <p:ph type="dt" idx="10"/>
          </p:nvPr>
        </p:nvSpPr>
        <p:spPr>
          <a:xfrm>
            <a:off x="1097282" y="6459786"/>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23"/>
          <p:cNvSpPr txBox="1">
            <a:spLocks noGrp="1"/>
          </p:cNvSpPr>
          <p:nvPr>
            <p:ph type="ftr" idx="11"/>
          </p:nvPr>
        </p:nvSpPr>
        <p:spPr>
          <a:xfrm>
            <a:off x="3686186" y="6459786"/>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23"/>
          <p:cNvSpPr txBox="1">
            <a:spLocks noGrp="1"/>
          </p:cNvSpPr>
          <p:nvPr>
            <p:ph type="sldNum" idx="12"/>
          </p:nvPr>
        </p:nvSpPr>
        <p:spPr>
          <a:xfrm>
            <a:off x="9900460" y="6459786"/>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547722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58"/>
        <p:cNvGrpSpPr/>
        <p:nvPr/>
      </p:nvGrpSpPr>
      <p:grpSpPr>
        <a:xfrm>
          <a:off x="0" y="0"/>
          <a:ext cx="0" cy="0"/>
          <a:chOff x="0" y="0"/>
          <a:chExt cx="0" cy="0"/>
        </a:xfrm>
      </p:grpSpPr>
      <p:sp>
        <p:nvSpPr>
          <p:cNvPr id="159" name="Google Shape;159;p24"/>
          <p:cNvSpPr txBox="1">
            <a:spLocks noGrp="1"/>
          </p:cNvSpPr>
          <p:nvPr>
            <p:ph type="title"/>
          </p:nvPr>
        </p:nvSpPr>
        <p:spPr>
          <a:xfrm>
            <a:off x="1097280" y="286604"/>
            <a:ext cx="10058400" cy="1450757"/>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24"/>
          <p:cNvSpPr txBox="1">
            <a:spLocks noGrp="1"/>
          </p:cNvSpPr>
          <p:nvPr>
            <p:ph type="body" idx="1"/>
          </p:nvPr>
        </p:nvSpPr>
        <p:spPr>
          <a:xfrm>
            <a:off x="1097280" y="1846052"/>
            <a:ext cx="4937760" cy="736283"/>
          </a:xfrm>
          <a:prstGeom prst="rect">
            <a:avLst/>
          </a:prstGeom>
          <a:noFill/>
          <a:ln>
            <a:noFill/>
          </a:ln>
        </p:spPr>
        <p:txBody>
          <a:bodyPr spcFirstLastPara="1" wrap="square" lIns="91425" tIns="45700" rIns="91425" bIns="45700" anchor="ctr" anchorCtr="0">
            <a:noAutofit/>
          </a:bodyPr>
          <a:lstStyle>
            <a:lvl1pPr marL="609585" lvl="0" indent="-304792" algn="l">
              <a:lnSpc>
                <a:spcPct val="90000"/>
              </a:lnSpc>
              <a:spcBef>
                <a:spcPts val="1200"/>
              </a:spcBef>
              <a:spcAft>
                <a:spcPts val="0"/>
              </a:spcAft>
              <a:buSzPts val="1500"/>
              <a:buNone/>
              <a:defRPr sz="2000" b="0" cap="none">
                <a:solidFill>
                  <a:schemeClr val="dk2"/>
                </a:solidFill>
              </a:defRPr>
            </a:lvl1pPr>
            <a:lvl2pPr marL="1219170" lvl="1" indent="-304792" algn="l">
              <a:lnSpc>
                <a:spcPct val="90000"/>
              </a:lnSpc>
              <a:spcBef>
                <a:spcPts val="200"/>
              </a:spcBef>
              <a:spcAft>
                <a:spcPts val="0"/>
              </a:spcAft>
              <a:buSzPts val="1500"/>
              <a:buNone/>
              <a:defRPr sz="2000" b="1"/>
            </a:lvl2pPr>
            <a:lvl3pPr marL="1828754" lvl="2" indent="-304792" algn="l">
              <a:lnSpc>
                <a:spcPct val="90000"/>
              </a:lnSpc>
              <a:spcBef>
                <a:spcPts val="400"/>
              </a:spcBef>
              <a:spcAft>
                <a:spcPts val="0"/>
              </a:spcAft>
              <a:buSzPts val="1350"/>
              <a:buNone/>
              <a:defRPr sz="1800" b="1"/>
            </a:lvl3pPr>
            <a:lvl4pPr marL="2438339" lvl="3" indent="-304792" algn="l">
              <a:lnSpc>
                <a:spcPct val="90000"/>
              </a:lnSpc>
              <a:spcBef>
                <a:spcPts val="400"/>
              </a:spcBef>
              <a:spcAft>
                <a:spcPts val="0"/>
              </a:spcAft>
              <a:buSzPts val="1200"/>
              <a:buNone/>
              <a:defRPr sz="1600" b="1"/>
            </a:lvl4pPr>
            <a:lvl5pPr marL="3047924" lvl="4" indent="-304792" algn="l">
              <a:lnSpc>
                <a:spcPct val="90000"/>
              </a:lnSpc>
              <a:spcBef>
                <a:spcPts val="400"/>
              </a:spcBef>
              <a:spcAft>
                <a:spcPts val="0"/>
              </a:spcAft>
              <a:buSzPts val="1200"/>
              <a:buNone/>
              <a:defRPr sz="1600" b="1"/>
            </a:lvl5pPr>
            <a:lvl6pPr marL="3657509" lvl="5" indent="-304792" algn="l">
              <a:lnSpc>
                <a:spcPct val="90000"/>
              </a:lnSpc>
              <a:spcBef>
                <a:spcPts val="400"/>
              </a:spcBef>
              <a:spcAft>
                <a:spcPts val="0"/>
              </a:spcAft>
              <a:buSzPts val="1200"/>
              <a:buNone/>
              <a:defRPr sz="1600" b="1"/>
            </a:lvl6pPr>
            <a:lvl7pPr marL="4267093" lvl="6" indent="-304792" algn="l">
              <a:lnSpc>
                <a:spcPct val="90000"/>
              </a:lnSpc>
              <a:spcBef>
                <a:spcPts val="400"/>
              </a:spcBef>
              <a:spcAft>
                <a:spcPts val="0"/>
              </a:spcAft>
              <a:buSzPts val="1200"/>
              <a:buNone/>
              <a:defRPr sz="1600" b="1"/>
            </a:lvl7pPr>
            <a:lvl8pPr marL="4876678" lvl="7" indent="-304792" algn="l">
              <a:lnSpc>
                <a:spcPct val="90000"/>
              </a:lnSpc>
              <a:spcBef>
                <a:spcPts val="400"/>
              </a:spcBef>
              <a:spcAft>
                <a:spcPts val="0"/>
              </a:spcAft>
              <a:buSzPts val="1200"/>
              <a:buNone/>
              <a:defRPr sz="1600" b="1"/>
            </a:lvl8pPr>
            <a:lvl9pPr marL="5486263" lvl="8" indent="-304792" algn="l">
              <a:lnSpc>
                <a:spcPct val="90000"/>
              </a:lnSpc>
              <a:spcBef>
                <a:spcPts val="400"/>
              </a:spcBef>
              <a:spcAft>
                <a:spcPts val="400"/>
              </a:spcAft>
              <a:buSzPts val="1200"/>
              <a:buNone/>
              <a:defRPr sz="1600" b="1"/>
            </a:lvl9pPr>
          </a:lstStyle>
          <a:p>
            <a:endParaRPr/>
          </a:p>
        </p:txBody>
      </p:sp>
      <p:sp>
        <p:nvSpPr>
          <p:cNvPr id="161" name="Google Shape;161;p24"/>
          <p:cNvSpPr txBox="1">
            <a:spLocks noGrp="1"/>
          </p:cNvSpPr>
          <p:nvPr>
            <p:ph type="body" idx="2"/>
          </p:nvPr>
        </p:nvSpPr>
        <p:spPr>
          <a:xfrm>
            <a:off x="1097280" y="2582335"/>
            <a:ext cx="4937760" cy="3378200"/>
          </a:xfrm>
          <a:prstGeom prst="rect">
            <a:avLst/>
          </a:prstGeom>
          <a:noFill/>
          <a:ln>
            <a:noFill/>
          </a:ln>
        </p:spPr>
        <p:txBody>
          <a:bodyPr spcFirstLastPara="1" wrap="square" lIns="0" tIns="45700" rIns="0" bIns="45700" anchor="t" anchorCtr="0">
            <a:noAutofit/>
          </a:bodyPr>
          <a:lstStyle>
            <a:lvl1pPr marL="609585" lvl="0" indent="-457189" algn="l">
              <a:lnSpc>
                <a:spcPct val="90000"/>
              </a:lnSpc>
              <a:spcBef>
                <a:spcPts val="1200"/>
              </a:spcBef>
              <a:spcAft>
                <a:spcPts val="0"/>
              </a:spcAft>
              <a:buSzPts val="1800"/>
              <a:buChar char=" "/>
              <a:defRPr/>
            </a:lvl1pPr>
            <a:lvl2pPr marL="1219170" lvl="1" indent="-457189" algn="l">
              <a:lnSpc>
                <a:spcPct val="90000"/>
              </a:lnSpc>
              <a:spcBef>
                <a:spcPts val="200"/>
              </a:spcBef>
              <a:spcAft>
                <a:spcPts val="0"/>
              </a:spcAft>
              <a:buSzPts val="1800"/>
              <a:buChar char="◦"/>
              <a:defRPr/>
            </a:lvl2pPr>
            <a:lvl3pPr marL="1828754" lvl="2" indent="-457189" algn="l">
              <a:lnSpc>
                <a:spcPct val="90000"/>
              </a:lnSpc>
              <a:spcBef>
                <a:spcPts val="400"/>
              </a:spcBef>
              <a:spcAft>
                <a:spcPts val="0"/>
              </a:spcAft>
              <a:buSzPts val="1800"/>
              <a:buChar char="◦"/>
              <a:defRPr/>
            </a:lvl3pPr>
            <a:lvl4pPr marL="2438339" lvl="3" indent="-457189" algn="l">
              <a:lnSpc>
                <a:spcPct val="90000"/>
              </a:lnSpc>
              <a:spcBef>
                <a:spcPts val="400"/>
              </a:spcBef>
              <a:spcAft>
                <a:spcPts val="0"/>
              </a:spcAft>
              <a:buSzPts val="1800"/>
              <a:buChar char="◦"/>
              <a:defRPr/>
            </a:lvl4pPr>
            <a:lvl5pPr marL="3047924" lvl="4" indent="-457189" algn="l">
              <a:lnSpc>
                <a:spcPct val="90000"/>
              </a:lnSpc>
              <a:spcBef>
                <a:spcPts val="400"/>
              </a:spcBef>
              <a:spcAft>
                <a:spcPts val="0"/>
              </a:spcAft>
              <a:buSzPts val="1800"/>
              <a:buChar char="◦"/>
              <a:defRPr/>
            </a:lvl5pPr>
            <a:lvl6pPr marL="3657509" lvl="5" indent="-457189" algn="l">
              <a:lnSpc>
                <a:spcPct val="90000"/>
              </a:lnSpc>
              <a:spcBef>
                <a:spcPts val="400"/>
              </a:spcBef>
              <a:spcAft>
                <a:spcPts val="0"/>
              </a:spcAft>
              <a:buSzPts val="1800"/>
              <a:buChar char="◦"/>
              <a:defRPr/>
            </a:lvl6pPr>
            <a:lvl7pPr marL="4267093" lvl="6" indent="-457189" algn="l">
              <a:lnSpc>
                <a:spcPct val="90000"/>
              </a:lnSpc>
              <a:spcBef>
                <a:spcPts val="400"/>
              </a:spcBef>
              <a:spcAft>
                <a:spcPts val="0"/>
              </a:spcAft>
              <a:buSzPts val="1800"/>
              <a:buChar char="◦"/>
              <a:defRPr/>
            </a:lvl7pPr>
            <a:lvl8pPr marL="4876678" lvl="7" indent="-457189" algn="l">
              <a:lnSpc>
                <a:spcPct val="90000"/>
              </a:lnSpc>
              <a:spcBef>
                <a:spcPts val="400"/>
              </a:spcBef>
              <a:spcAft>
                <a:spcPts val="0"/>
              </a:spcAft>
              <a:buSzPts val="1800"/>
              <a:buChar char="◦"/>
              <a:defRPr/>
            </a:lvl8pPr>
            <a:lvl9pPr marL="5486263" lvl="8" indent="-457189" algn="l">
              <a:lnSpc>
                <a:spcPct val="90000"/>
              </a:lnSpc>
              <a:spcBef>
                <a:spcPts val="400"/>
              </a:spcBef>
              <a:spcAft>
                <a:spcPts val="400"/>
              </a:spcAft>
              <a:buSzPts val="1800"/>
              <a:buChar char="◦"/>
              <a:defRPr/>
            </a:lvl9pPr>
          </a:lstStyle>
          <a:p>
            <a:endParaRPr/>
          </a:p>
        </p:txBody>
      </p:sp>
      <p:sp>
        <p:nvSpPr>
          <p:cNvPr id="162" name="Google Shape;162;p24"/>
          <p:cNvSpPr txBox="1">
            <a:spLocks noGrp="1"/>
          </p:cNvSpPr>
          <p:nvPr>
            <p:ph type="body" idx="3"/>
          </p:nvPr>
        </p:nvSpPr>
        <p:spPr>
          <a:xfrm>
            <a:off x="6217920" y="1846052"/>
            <a:ext cx="4937760" cy="736283"/>
          </a:xfrm>
          <a:prstGeom prst="rect">
            <a:avLst/>
          </a:prstGeom>
          <a:noFill/>
          <a:ln>
            <a:noFill/>
          </a:ln>
        </p:spPr>
        <p:txBody>
          <a:bodyPr spcFirstLastPara="1" wrap="square" lIns="91425" tIns="45700" rIns="91425" bIns="45700" anchor="ctr" anchorCtr="0">
            <a:noAutofit/>
          </a:bodyPr>
          <a:lstStyle>
            <a:lvl1pPr marL="609585" lvl="0" indent="-304792" algn="l">
              <a:lnSpc>
                <a:spcPct val="90000"/>
              </a:lnSpc>
              <a:spcBef>
                <a:spcPts val="1200"/>
              </a:spcBef>
              <a:spcAft>
                <a:spcPts val="0"/>
              </a:spcAft>
              <a:buSzPts val="1500"/>
              <a:buNone/>
              <a:defRPr sz="2000" b="0" cap="none">
                <a:solidFill>
                  <a:schemeClr val="dk2"/>
                </a:solidFill>
              </a:defRPr>
            </a:lvl1pPr>
            <a:lvl2pPr marL="1219170" lvl="1" indent="-304792" algn="l">
              <a:lnSpc>
                <a:spcPct val="90000"/>
              </a:lnSpc>
              <a:spcBef>
                <a:spcPts val="200"/>
              </a:spcBef>
              <a:spcAft>
                <a:spcPts val="0"/>
              </a:spcAft>
              <a:buSzPts val="1500"/>
              <a:buNone/>
              <a:defRPr sz="2000" b="1"/>
            </a:lvl2pPr>
            <a:lvl3pPr marL="1828754" lvl="2" indent="-304792" algn="l">
              <a:lnSpc>
                <a:spcPct val="90000"/>
              </a:lnSpc>
              <a:spcBef>
                <a:spcPts val="400"/>
              </a:spcBef>
              <a:spcAft>
                <a:spcPts val="0"/>
              </a:spcAft>
              <a:buSzPts val="1350"/>
              <a:buNone/>
              <a:defRPr sz="1800" b="1"/>
            </a:lvl3pPr>
            <a:lvl4pPr marL="2438339" lvl="3" indent="-304792" algn="l">
              <a:lnSpc>
                <a:spcPct val="90000"/>
              </a:lnSpc>
              <a:spcBef>
                <a:spcPts val="400"/>
              </a:spcBef>
              <a:spcAft>
                <a:spcPts val="0"/>
              </a:spcAft>
              <a:buSzPts val="1200"/>
              <a:buNone/>
              <a:defRPr sz="1600" b="1"/>
            </a:lvl4pPr>
            <a:lvl5pPr marL="3047924" lvl="4" indent="-304792" algn="l">
              <a:lnSpc>
                <a:spcPct val="90000"/>
              </a:lnSpc>
              <a:spcBef>
                <a:spcPts val="400"/>
              </a:spcBef>
              <a:spcAft>
                <a:spcPts val="0"/>
              </a:spcAft>
              <a:buSzPts val="1200"/>
              <a:buNone/>
              <a:defRPr sz="1600" b="1"/>
            </a:lvl5pPr>
            <a:lvl6pPr marL="3657509" lvl="5" indent="-304792" algn="l">
              <a:lnSpc>
                <a:spcPct val="90000"/>
              </a:lnSpc>
              <a:spcBef>
                <a:spcPts val="400"/>
              </a:spcBef>
              <a:spcAft>
                <a:spcPts val="0"/>
              </a:spcAft>
              <a:buSzPts val="1200"/>
              <a:buNone/>
              <a:defRPr sz="1600" b="1"/>
            </a:lvl6pPr>
            <a:lvl7pPr marL="4267093" lvl="6" indent="-304792" algn="l">
              <a:lnSpc>
                <a:spcPct val="90000"/>
              </a:lnSpc>
              <a:spcBef>
                <a:spcPts val="400"/>
              </a:spcBef>
              <a:spcAft>
                <a:spcPts val="0"/>
              </a:spcAft>
              <a:buSzPts val="1200"/>
              <a:buNone/>
              <a:defRPr sz="1600" b="1"/>
            </a:lvl7pPr>
            <a:lvl8pPr marL="4876678" lvl="7" indent="-304792" algn="l">
              <a:lnSpc>
                <a:spcPct val="90000"/>
              </a:lnSpc>
              <a:spcBef>
                <a:spcPts val="400"/>
              </a:spcBef>
              <a:spcAft>
                <a:spcPts val="0"/>
              </a:spcAft>
              <a:buSzPts val="1200"/>
              <a:buNone/>
              <a:defRPr sz="1600" b="1"/>
            </a:lvl8pPr>
            <a:lvl9pPr marL="5486263" lvl="8" indent="-304792" algn="l">
              <a:lnSpc>
                <a:spcPct val="90000"/>
              </a:lnSpc>
              <a:spcBef>
                <a:spcPts val="400"/>
              </a:spcBef>
              <a:spcAft>
                <a:spcPts val="400"/>
              </a:spcAft>
              <a:buSzPts val="1200"/>
              <a:buNone/>
              <a:defRPr sz="1600" b="1"/>
            </a:lvl9pPr>
          </a:lstStyle>
          <a:p>
            <a:endParaRPr/>
          </a:p>
        </p:txBody>
      </p:sp>
      <p:sp>
        <p:nvSpPr>
          <p:cNvPr id="163" name="Google Shape;163;p24"/>
          <p:cNvSpPr txBox="1">
            <a:spLocks noGrp="1"/>
          </p:cNvSpPr>
          <p:nvPr>
            <p:ph type="body" idx="4"/>
          </p:nvPr>
        </p:nvSpPr>
        <p:spPr>
          <a:xfrm>
            <a:off x="6217920" y="2582335"/>
            <a:ext cx="4937760" cy="3378200"/>
          </a:xfrm>
          <a:prstGeom prst="rect">
            <a:avLst/>
          </a:prstGeom>
          <a:noFill/>
          <a:ln>
            <a:noFill/>
          </a:ln>
        </p:spPr>
        <p:txBody>
          <a:bodyPr spcFirstLastPara="1" wrap="square" lIns="0" tIns="45700" rIns="0" bIns="45700" anchor="t" anchorCtr="0">
            <a:noAutofit/>
          </a:bodyPr>
          <a:lstStyle>
            <a:lvl1pPr marL="609585" lvl="0" indent="-457189" algn="l">
              <a:lnSpc>
                <a:spcPct val="90000"/>
              </a:lnSpc>
              <a:spcBef>
                <a:spcPts val="1200"/>
              </a:spcBef>
              <a:spcAft>
                <a:spcPts val="0"/>
              </a:spcAft>
              <a:buSzPts val="1800"/>
              <a:buChar char=" "/>
              <a:defRPr/>
            </a:lvl1pPr>
            <a:lvl2pPr marL="1219170" lvl="1" indent="-457189" algn="l">
              <a:lnSpc>
                <a:spcPct val="90000"/>
              </a:lnSpc>
              <a:spcBef>
                <a:spcPts val="200"/>
              </a:spcBef>
              <a:spcAft>
                <a:spcPts val="0"/>
              </a:spcAft>
              <a:buSzPts val="1800"/>
              <a:buChar char="◦"/>
              <a:defRPr/>
            </a:lvl2pPr>
            <a:lvl3pPr marL="1828754" lvl="2" indent="-457189" algn="l">
              <a:lnSpc>
                <a:spcPct val="90000"/>
              </a:lnSpc>
              <a:spcBef>
                <a:spcPts val="400"/>
              </a:spcBef>
              <a:spcAft>
                <a:spcPts val="0"/>
              </a:spcAft>
              <a:buSzPts val="1800"/>
              <a:buChar char="◦"/>
              <a:defRPr/>
            </a:lvl3pPr>
            <a:lvl4pPr marL="2438339" lvl="3" indent="-457189" algn="l">
              <a:lnSpc>
                <a:spcPct val="90000"/>
              </a:lnSpc>
              <a:spcBef>
                <a:spcPts val="400"/>
              </a:spcBef>
              <a:spcAft>
                <a:spcPts val="0"/>
              </a:spcAft>
              <a:buSzPts val="1800"/>
              <a:buChar char="◦"/>
              <a:defRPr/>
            </a:lvl4pPr>
            <a:lvl5pPr marL="3047924" lvl="4" indent="-457189" algn="l">
              <a:lnSpc>
                <a:spcPct val="90000"/>
              </a:lnSpc>
              <a:spcBef>
                <a:spcPts val="400"/>
              </a:spcBef>
              <a:spcAft>
                <a:spcPts val="0"/>
              </a:spcAft>
              <a:buSzPts val="1800"/>
              <a:buChar char="◦"/>
              <a:defRPr/>
            </a:lvl5pPr>
            <a:lvl6pPr marL="3657509" lvl="5" indent="-457189" algn="l">
              <a:lnSpc>
                <a:spcPct val="90000"/>
              </a:lnSpc>
              <a:spcBef>
                <a:spcPts val="400"/>
              </a:spcBef>
              <a:spcAft>
                <a:spcPts val="0"/>
              </a:spcAft>
              <a:buSzPts val="1800"/>
              <a:buChar char="◦"/>
              <a:defRPr/>
            </a:lvl6pPr>
            <a:lvl7pPr marL="4267093" lvl="6" indent="-457189" algn="l">
              <a:lnSpc>
                <a:spcPct val="90000"/>
              </a:lnSpc>
              <a:spcBef>
                <a:spcPts val="400"/>
              </a:spcBef>
              <a:spcAft>
                <a:spcPts val="0"/>
              </a:spcAft>
              <a:buSzPts val="1800"/>
              <a:buChar char="◦"/>
              <a:defRPr/>
            </a:lvl7pPr>
            <a:lvl8pPr marL="4876678" lvl="7" indent="-457189" algn="l">
              <a:lnSpc>
                <a:spcPct val="90000"/>
              </a:lnSpc>
              <a:spcBef>
                <a:spcPts val="400"/>
              </a:spcBef>
              <a:spcAft>
                <a:spcPts val="0"/>
              </a:spcAft>
              <a:buSzPts val="1800"/>
              <a:buChar char="◦"/>
              <a:defRPr/>
            </a:lvl8pPr>
            <a:lvl9pPr marL="5486263" lvl="8" indent="-457189" algn="l">
              <a:lnSpc>
                <a:spcPct val="90000"/>
              </a:lnSpc>
              <a:spcBef>
                <a:spcPts val="400"/>
              </a:spcBef>
              <a:spcAft>
                <a:spcPts val="400"/>
              </a:spcAft>
              <a:buSzPts val="1800"/>
              <a:buChar char="◦"/>
              <a:defRPr/>
            </a:lvl9pPr>
          </a:lstStyle>
          <a:p>
            <a:endParaRPr/>
          </a:p>
        </p:txBody>
      </p:sp>
      <p:sp>
        <p:nvSpPr>
          <p:cNvPr id="164" name="Google Shape;164;p24"/>
          <p:cNvSpPr txBox="1">
            <a:spLocks noGrp="1"/>
          </p:cNvSpPr>
          <p:nvPr>
            <p:ph type="dt" idx="10"/>
          </p:nvPr>
        </p:nvSpPr>
        <p:spPr>
          <a:xfrm>
            <a:off x="1097282" y="6459786"/>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p24"/>
          <p:cNvSpPr txBox="1">
            <a:spLocks noGrp="1"/>
          </p:cNvSpPr>
          <p:nvPr>
            <p:ph type="ftr" idx="11"/>
          </p:nvPr>
        </p:nvSpPr>
        <p:spPr>
          <a:xfrm>
            <a:off x="3686186" y="6459786"/>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24"/>
          <p:cNvSpPr txBox="1">
            <a:spLocks noGrp="1"/>
          </p:cNvSpPr>
          <p:nvPr>
            <p:ph type="sldNum" idx="12"/>
          </p:nvPr>
        </p:nvSpPr>
        <p:spPr>
          <a:xfrm>
            <a:off x="9900460" y="6459786"/>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713946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7"/>
        <p:cNvGrpSpPr/>
        <p:nvPr/>
      </p:nvGrpSpPr>
      <p:grpSpPr>
        <a:xfrm>
          <a:off x="0" y="0"/>
          <a:ext cx="0" cy="0"/>
          <a:chOff x="0" y="0"/>
          <a:chExt cx="0" cy="0"/>
        </a:xfrm>
      </p:grpSpPr>
      <p:sp>
        <p:nvSpPr>
          <p:cNvPr id="168" name="Google Shape;168;p25"/>
          <p:cNvSpPr txBox="1">
            <a:spLocks noGrp="1"/>
          </p:cNvSpPr>
          <p:nvPr>
            <p:ph type="title"/>
          </p:nvPr>
        </p:nvSpPr>
        <p:spPr>
          <a:xfrm>
            <a:off x="1097280" y="286604"/>
            <a:ext cx="10058400" cy="1450757"/>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25"/>
          <p:cNvSpPr txBox="1">
            <a:spLocks noGrp="1"/>
          </p:cNvSpPr>
          <p:nvPr>
            <p:ph type="dt" idx="10"/>
          </p:nvPr>
        </p:nvSpPr>
        <p:spPr>
          <a:xfrm>
            <a:off x="1097282" y="6459786"/>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25"/>
          <p:cNvSpPr txBox="1">
            <a:spLocks noGrp="1"/>
          </p:cNvSpPr>
          <p:nvPr>
            <p:ph type="ftr" idx="11"/>
          </p:nvPr>
        </p:nvSpPr>
        <p:spPr>
          <a:xfrm>
            <a:off x="3686186" y="6459786"/>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25"/>
          <p:cNvSpPr txBox="1">
            <a:spLocks noGrp="1"/>
          </p:cNvSpPr>
          <p:nvPr>
            <p:ph type="sldNum" idx="12"/>
          </p:nvPr>
        </p:nvSpPr>
        <p:spPr>
          <a:xfrm>
            <a:off x="9900460" y="6459786"/>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117107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72"/>
        <p:cNvGrpSpPr/>
        <p:nvPr/>
      </p:nvGrpSpPr>
      <p:grpSpPr>
        <a:xfrm>
          <a:off x="0" y="0"/>
          <a:ext cx="0" cy="0"/>
          <a:chOff x="0" y="0"/>
          <a:chExt cx="0" cy="0"/>
        </a:xfrm>
      </p:grpSpPr>
      <p:sp>
        <p:nvSpPr>
          <p:cNvPr id="173" name="Google Shape;173;p26"/>
          <p:cNvSpPr/>
          <p:nvPr/>
        </p:nvSpPr>
        <p:spPr>
          <a:xfrm>
            <a:off x="3177" y="6400800"/>
            <a:ext cx="12188825" cy="4572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4" name="Google Shape;174;p26"/>
          <p:cNvSpPr/>
          <p:nvPr/>
        </p:nvSpPr>
        <p:spPr>
          <a:xfrm>
            <a:off x="17" y="6334316"/>
            <a:ext cx="12188825" cy="64008"/>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5" name="Google Shape;175;p26"/>
          <p:cNvSpPr txBox="1">
            <a:spLocks noGrp="1"/>
          </p:cNvSpPr>
          <p:nvPr>
            <p:ph type="dt" idx="10"/>
          </p:nvPr>
        </p:nvSpPr>
        <p:spPr>
          <a:xfrm>
            <a:off x="1097282" y="6459786"/>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26"/>
          <p:cNvSpPr txBox="1">
            <a:spLocks noGrp="1"/>
          </p:cNvSpPr>
          <p:nvPr>
            <p:ph type="ftr" idx="11"/>
          </p:nvPr>
        </p:nvSpPr>
        <p:spPr>
          <a:xfrm>
            <a:off x="3686186" y="6459786"/>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26"/>
          <p:cNvSpPr txBox="1">
            <a:spLocks noGrp="1"/>
          </p:cNvSpPr>
          <p:nvPr>
            <p:ph type="sldNum" idx="12"/>
          </p:nvPr>
        </p:nvSpPr>
        <p:spPr>
          <a:xfrm>
            <a:off x="9900460" y="6459786"/>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673831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78"/>
        <p:cNvGrpSpPr/>
        <p:nvPr/>
      </p:nvGrpSpPr>
      <p:grpSpPr>
        <a:xfrm>
          <a:off x="0" y="0"/>
          <a:ext cx="0" cy="0"/>
          <a:chOff x="0" y="0"/>
          <a:chExt cx="0" cy="0"/>
        </a:xfrm>
      </p:grpSpPr>
      <p:sp>
        <p:nvSpPr>
          <p:cNvPr id="179" name="Google Shape;179;p27"/>
          <p:cNvSpPr txBox="1">
            <a:spLocks noGrp="1"/>
          </p:cNvSpPr>
          <p:nvPr>
            <p:ph type="title"/>
          </p:nvPr>
        </p:nvSpPr>
        <p:spPr>
          <a:xfrm>
            <a:off x="1097280" y="286604"/>
            <a:ext cx="10058400" cy="1450757"/>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27"/>
          <p:cNvSpPr txBox="1">
            <a:spLocks noGrp="1"/>
          </p:cNvSpPr>
          <p:nvPr>
            <p:ph type="body" idx="1"/>
          </p:nvPr>
        </p:nvSpPr>
        <p:spPr>
          <a:xfrm rot="5400000">
            <a:off x="4114800" y="-1171785"/>
            <a:ext cx="4023360" cy="10058400"/>
          </a:xfrm>
          <a:prstGeom prst="rect">
            <a:avLst/>
          </a:prstGeom>
          <a:noFill/>
          <a:ln>
            <a:noFill/>
          </a:ln>
        </p:spPr>
        <p:txBody>
          <a:bodyPr spcFirstLastPara="1" wrap="square" lIns="45700" tIns="0" rIns="45700" bIns="0" anchor="t" anchorCtr="0">
            <a:noAutofit/>
          </a:bodyPr>
          <a:lstStyle>
            <a:lvl1pPr marL="609585" lvl="0" indent="-457189" algn="l">
              <a:lnSpc>
                <a:spcPct val="90000"/>
              </a:lnSpc>
              <a:spcBef>
                <a:spcPts val="1200"/>
              </a:spcBef>
              <a:spcAft>
                <a:spcPts val="0"/>
              </a:spcAft>
              <a:buSzPts val="1800"/>
              <a:buChar char=" "/>
              <a:defRPr/>
            </a:lvl1pPr>
            <a:lvl2pPr marL="1219170" lvl="1" indent="-457189" algn="l">
              <a:lnSpc>
                <a:spcPct val="90000"/>
              </a:lnSpc>
              <a:spcBef>
                <a:spcPts val="200"/>
              </a:spcBef>
              <a:spcAft>
                <a:spcPts val="0"/>
              </a:spcAft>
              <a:buSzPts val="1800"/>
              <a:buChar char="◦"/>
              <a:defRPr/>
            </a:lvl2pPr>
            <a:lvl3pPr marL="1828754" lvl="2" indent="-457189" algn="l">
              <a:lnSpc>
                <a:spcPct val="90000"/>
              </a:lnSpc>
              <a:spcBef>
                <a:spcPts val="400"/>
              </a:spcBef>
              <a:spcAft>
                <a:spcPts val="0"/>
              </a:spcAft>
              <a:buSzPts val="1800"/>
              <a:buChar char="◦"/>
              <a:defRPr/>
            </a:lvl3pPr>
            <a:lvl4pPr marL="2438339" lvl="3" indent="-457189" algn="l">
              <a:lnSpc>
                <a:spcPct val="90000"/>
              </a:lnSpc>
              <a:spcBef>
                <a:spcPts val="400"/>
              </a:spcBef>
              <a:spcAft>
                <a:spcPts val="0"/>
              </a:spcAft>
              <a:buSzPts val="1800"/>
              <a:buChar char="◦"/>
              <a:defRPr/>
            </a:lvl4pPr>
            <a:lvl5pPr marL="3047924" lvl="4" indent="-457189" algn="l">
              <a:lnSpc>
                <a:spcPct val="90000"/>
              </a:lnSpc>
              <a:spcBef>
                <a:spcPts val="400"/>
              </a:spcBef>
              <a:spcAft>
                <a:spcPts val="0"/>
              </a:spcAft>
              <a:buSzPts val="1800"/>
              <a:buChar char="◦"/>
              <a:defRPr/>
            </a:lvl5pPr>
            <a:lvl6pPr marL="3657509" lvl="5" indent="-457189" algn="l">
              <a:lnSpc>
                <a:spcPct val="90000"/>
              </a:lnSpc>
              <a:spcBef>
                <a:spcPts val="400"/>
              </a:spcBef>
              <a:spcAft>
                <a:spcPts val="0"/>
              </a:spcAft>
              <a:buSzPts val="1800"/>
              <a:buChar char="◦"/>
              <a:defRPr/>
            </a:lvl6pPr>
            <a:lvl7pPr marL="4267093" lvl="6" indent="-457189" algn="l">
              <a:lnSpc>
                <a:spcPct val="90000"/>
              </a:lnSpc>
              <a:spcBef>
                <a:spcPts val="400"/>
              </a:spcBef>
              <a:spcAft>
                <a:spcPts val="0"/>
              </a:spcAft>
              <a:buSzPts val="1800"/>
              <a:buChar char="◦"/>
              <a:defRPr/>
            </a:lvl7pPr>
            <a:lvl8pPr marL="4876678" lvl="7" indent="-457189" algn="l">
              <a:lnSpc>
                <a:spcPct val="90000"/>
              </a:lnSpc>
              <a:spcBef>
                <a:spcPts val="400"/>
              </a:spcBef>
              <a:spcAft>
                <a:spcPts val="0"/>
              </a:spcAft>
              <a:buSzPts val="1800"/>
              <a:buChar char="◦"/>
              <a:defRPr/>
            </a:lvl8pPr>
            <a:lvl9pPr marL="5486263" lvl="8" indent="-457189" algn="l">
              <a:lnSpc>
                <a:spcPct val="90000"/>
              </a:lnSpc>
              <a:spcBef>
                <a:spcPts val="400"/>
              </a:spcBef>
              <a:spcAft>
                <a:spcPts val="400"/>
              </a:spcAft>
              <a:buSzPts val="1800"/>
              <a:buChar char="◦"/>
              <a:defRPr/>
            </a:lvl9pPr>
          </a:lstStyle>
          <a:p>
            <a:endParaRPr/>
          </a:p>
        </p:txBody>
      </p:sp>
      <p:sp>
        <p:nvSpPr>
          <p:cNvPr id="181" name="Google Shape;181;p27"/>
          <p:cNvSpPr txBox="1">
            <a:spLocks noGrp="1"/>
          </p:cNvSpPr>
          <p:nvPr>
            <p:ph type="dt" idx="10"/>
          </p:nvPr>
        </p:nvSpPr>
        <p:spPr>
          <a:xfrm>
            <a:off x="1097282" y="6459786"/>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27"/>
          <p:cNvSpPr txBox="1">
            <a:spLocks noGrp="1"/>
          </p:cNvSpPr>
          <p:nvPr>
            <p:ph type="ftr" idx="11"/>
          </p:nvPr>
        </p:nvSpPr>
        <p:spPr>
          <a:xfrm>
            <a:off x="3686186" y="6459786"/>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27"/>
          <p:cNvSpPr txBox="1">
            <a:spLocks noGrp="1"/>
          </p:cNvSpPr>
          <p:nvPr>
            <p:ph type="sldNum" idx="12"/>
          </p:nvPr>
        </p:nvSpPr>
        <p:spPr>
          <a:xfrm>
            <a:off x="9900460" y="6459786"/>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217214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184"/>
        <p:cNvGrpSpPr/>
        <p:nvPr/>
      </p:nvGrpSpPr>
      <p:grpSpPr>
        <a:xfrm>
          <a:off x="0" y="0"/>
          <a:ext cx="0" cy="0"/>
          <a:chOff x="0" y="0"/>
          <a:chExt cx="0" cy="0"/>
        </a:xfrm>
      </p:grpSpPr>
      <p:sp>
        <p:nvSpPr>
          <p:cNvPr id="185" name="Google Shape;185;p28"/>
          <p:cNvSpPr/>
          <p:nvPr/>
        </p:nvSpPr>
        <p:spPr>
          <a:xfrm>
            <a:off x="3177" y="6400800"/>
            <a:ext cx="12188825" cy="4572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6" name="Google Shape;186;p28"/>
          <p:cNvSpPr/>
          <p:nvPr/>
        </p:nvSpPr>
        <p:spPr>
          <a:xfrm>
            <a:off x="17" y="6334316"/>
            <a:ext cx="12188825" cy="64008"/>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7" name="Google Shape;187;p28"/>
          <p:cNvSpPr txBox="1">
            <a:spLocks noGrp="1"/>
          </p:cNvSpPr>
          <p:nvPr>
            <p:ph type="title"/>
          </p:nvPr>
        </p:nvSpPr>
        <p:spPr>
          <a:xfrm rot="5400000">
            <a:off x="7159400" y="1977801"/>
            <a:ext cx="5759899" cy="2628900"/>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p28"/>
          <p:cNvSpPr txBox="1">
            <a:spLocks noGrp="1"/>
          </p:cNvSpPr>
          <p:nvPr>
            <p:ph type="body" idx="1"/>
          </p:nvPr>
        </p:nvSpPr>
        <p:spPr>
          <a:xfrm rot="5400000">
            <a:off x="1825400" y="-574899"/>
            <a:ext cx="5759899" cy="7734300"/>
          </a:xfrm>
          <a:prstGeom prst="rect">
            <a:avLst/>
          </a:prstGeom>
          <a:noFill/>
          <a:ln>
            <a:noFill/>
          </a:ln>
        </p:spPr>
        <p:txBody>
          <a:bodyPr spcFirstLastPara="1" wrap="square" lIns="45700" tIns="0" rIns="45700" bIns="0" anchor="t" anchorCtr="0">
            <a:noAutofit/>
          </a:bodyPr>
          <a:lstStyle>
            <a:lvl1pPr marL="609585" lvl="0" indent="-457189" algn="l">
              <a:lnSpc>
                <a:spcPct val="90000"/>
              </a:lnSpc>
              <a:spcBef>
                <a:spcPts val="1200"/>
              </a:spcBef>
              <a:spcAft>
                <a:spcPts val="0"/>
              </a:spcAft>
              <a:buSzPts val="1800"/>
              <a:buChar char=" "/>
              <a:defRPr/>
            </a:lvl1pPr>
            <a:lvl2pPr marL="1219170" lvl="1" indent="-457189" algn="l">
              <a:lnSpc>
                <a:spcPct val="90000"/>
              </a:lnSpc>
              <a:spcBef>
                <a:spcPts val="200"/>
              </a:spcBef>
              <a:spcAft>
                <a:spcPts val="0"/>
              </a:spcAft>
              <a:buSzPts val="1800"/>
              <a:buChar char="◦"/>
              <a:defRPr/>
            </a:lvl2pPr>
            <a:lvl3pPr marL="1828754" lvl="2" indent="-457189" algn="l">
              <a:lnSpc>
                <a:spcPct val="90000"/>
              </a:lnSpc>
              <a:spcBef>
                <a:spcPts val="400"/>
              </a:spcBef>
              <a:spcAft>
                <a:spcPts val="0"/>
              </a:spcAft>
              <a:buSzPts val="1800"/>
              <a:buChar char="◦"/>
              <a:defRPr/>
            </a:lvl3pPr>
            <a:lvl4pPr marL="2438339" lvl="3" indent="-457189" algn="l">
              <a:lnSpc>
                <a:spcPct val="90000"/>
              </a:lnSpc>
              <a:spcBef>
                <a:spcPts val="400"/>
              </a:spcBef>
              <a:spcAft>
                <a:spcPts val="0"/>
              </a:spcAft>
              <a:buSzPts val="1800"/>
              <a:buChar char="◦"/>
              <a:defRPr/>
            </a:lvl4pPr>
            <a:lvl5pPr marL="3047924" lvl="4" indent="-457189" algn="l">
              <a:lnSpc>
                <a:spcPct val="90000"/>
              </a:lnSpc>
              <a:spcBef>
                <a:spcPts val="400"/>
              </a:spcBef>
              <a:spcAft>
                <a:spcPts val="0"/>
              </a:spcAft>
              <a:buSzPts val="1800"/>
              <a:buChar char="◦"/>
              <a:defRPr/>
            </a:lvl5pPr>
            <a:lvl6pPr marL="3657509" lvl="5" indent="-457189" algn="l">
              <a:lnSpc>
                <a:spcPct val="90000"/>
              </a:lnSpc>
              <a:spcBef>
                <a:spcPts val="400"/>
              </a:spcBef>
              <a:spcAft>
                <a:spcPts val="0"/>
              </a:spcAft>
              <a:buSzPts val="1800"/>
              <a:buChar char="◦"/>
              <a:defRPr/>
            </a:lvl6pPr>
            <a:lvl7pPr marL="4267093" lvl="6" indent="-457189" algn="l">
              <a:lnSpc>
                <a:spcPct val="90000"/>
              </a:lnSpc>
              <a:spcBef>
                <a:spcPts val="400"/>
              </a:spcBef>
              <a:spcAft>
                <a:spcPts val="0"/>
              </a:spcAft>
              <a:buSzPts val="1800"/>
              <a:buChar char="◦"/>
              <a:defRPr/>
            </a:lvl7pPr>
            <a:lvl8pPr marL="4876678" lvl="7" indent="-457189" algn="l">
              <a:lnSpc>
                <a:spcPct val="90000"/>
              </a:lnSpc>
              <a:spcBef>
                <a:spcPts val="400"/>
              </a:spcBef>
              <a:spcAft>
                <a:spcPts val="0"/>
              </a:spcAft>
              <a:buSzPts val="1800"/>
              <a:buChar char="◦"/>
              <a:defRPr/>
            </a:lvl8pPr>
            <a:lvl9pPr marL="5486263" lvl="8" indent="-457189" algn="l">
              <a:lnSpc>
                <a:spcPct val="90000"/>
              </a:lnSpc>
              <a:spcBef>
                <a:spcPts val="400"/>
              </a:spcBef>
              <a:spcAft>
                <a:spcPts val="400"/>
              </a:spcAft>
              <a:buSzPts val="1800"/>
              <a:buChar char="◦"/>
              <a:defRPr/>
            </a:lvl9pPr>
          </a:lstStyle>
          <a:p>
            <a:endParaRPr/>
          </a:p>
        </p:txBody>
      </p:sp>
      <p:sp>
        <p:nvSpPr>
          <p:cNvPr id="189" name="Google Shape;189;p28"/>
          <p:cNvSpPr txBox="1">
            <a:spLocks noGrp="1"/>
          </p:cNvSpPr>
          <p:nvPr>
            <p:ph type="dt" idx="10"/>
          </p:nvPr>
        </p:nvSpPr>
        <p:spPr>
          <a:xfrm>
            <a:off x="1097282" y="6459786"/>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28"/>
          <p:cNvSpPr txBox="1">
            <a:spLocks noGrp="1"/>
          </p:cNvSpPr>
          <p:nvPr>
            <p:ph type="ftr" idx="11"/>
          </p:nvPr>
        </p:nvSpPr>
        <p:spPr>
          <a:xfrm>
            <a:off x="3686186" y="6459786"/>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28"/>
          <p:cNvSpPr txBox="1">
            <a:spLocks noGrp="1"/>
          </p:cNvSpPr>
          <p:nvPr>
            <p:ph type="sldNum" idx="12"/>
          </p:nvPr>
        </p:nvSpPr>
        <p:spPr>
          <a:xfrm>
            <a:off x="9900460" y="6459786"/>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700"/>
              <a:buFont typeface="Calibri"/>
              <a:buNone/>
              <a:defRPr sz="1051" b="0" i="0" u="none" strike="noStrike" cap="none">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900382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dirty="0"/>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6/18/2020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526359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725A1-E711-D143-84A2-9F3595145D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963FFF-D4E7-EB47-A2F1-6F52B8CD896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7AF796-ED06-D24A-BC6B-ABAD2A52A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5FBB5A-97CB-AF45-9586-E214E3443F5E}"/>
              </a:ext>
            </a:extLst>
          </p:cNvPr>
          <p:cNvSpPr>
            <a:spLocks noGrp="1"/>
          </p:cNvSpPr>
          <p:nvPr>
            <p:ph type="dt" sz="half" idx="10"/>
          </p:nvPr>
        </p:nvSpPr>
        <p:spPr/>
        <p:txBody>
          <a:bodyPr/>
          <a:lstStyle/>
          <a:p>
            <a:fld id="{5BB18335-819B-E741-B637-B47DEE30BC40}" type="datetimeFigureOut">
              <a:rPr lang="en-US" smtClean="0"/>
              <a:t>6/18/2020</a:t>
            </a:fld>
            <a:endParaRPr lang="en-US"/>
          </a:p>
        </p:txBody>
      </p:sp>
      <p:sp>
        <p:nvSpPr>
          <p:cNvPr id="6" name="Footer Placeholder 5">
            <a:extLst>
              <a:ext uri="{FF2B5EF4-FFF2-40B4-BE49-F238E27FC236}">
                <a16:creationId xmlns:a16="http://schemas.microsoft.com/office/drawing/2014/main" id="{F11712F5-995C-434D-BFF7-1C937850D4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91005C-A360-184A-8C30-6327463376D9}"/>
              </a:ext>
            </a:extLst>
          </p:cNvPr>
          <p:cNvSpPr>
            <a:spLocks noGrp="1"/>
          </p:cNvSpPr>
          <p:nvPr>
            <p:ph type="sldNum" sz="quarter" idx="12"/>
          </p:nvPr>
        </p:nvSpPr>
        <p:spPr/>
        <p:txBody>
          <a:bodyPr/>
          <a:lstStyle/>
          <a:p>
            <a:fld id="{2EF2C9F9-2030-0D48-A1EB-7D1A38063513}" type="slidenum">
              <a:rPr lang="en-US" smtClean="0"/>
              <a:t>‹#›</a:t>
            </a:fld>
            <a:endParaRPr lang="en-US"/>
          </a:p>
        </p:txBody>
      </p:sp>
    </p:spTree>
    <p:extLst>
      <p:ext uri="{BB962C8B-B14F-4D97-AF65-F5344CB8AC3E}">
        <p14:creationId xmlns:p14="http://schemas.microsoft.com/office/powerpoint/2010/main" val="23666975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6/18/2020</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489812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6/18/2020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4262003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2400"/>
            </a:lvl1pPr>
            <a:lvl2pPr>
              <a:defRPr sz="2000"/>
            </a:lvl2pPr>
            <a:lvl3pPr>
              <a:defRPr sz="1800"/>
            </a:lvl3pPr>
            <a:lvl4pPr>
              <a:defRPr sz="1600"/>
            </a:lvl4pPr>
            <a:lvl5pPr>
              <a:defRPr sz="16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2400"/>
            </a:lvl1pPr>
            <a:lvl2pPr>
              <a:defRPr sz="2000"/>
            </a:lvl2pPr>
            <a:lvl3pPr>
              <a:defRPr sz="1800"/>
            </a:lvl3pPr>
            <a:lvl4pPr>
              <a:defRPr sz="1600"/>
            </a:lvl4pPr>
            <a:lvl5pPr>
              <a:defRPr sz="16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509A250-FF31-4206-8172-F9D3106AACB1}" type="datetimeFigureOut">
              <a:rPr lang="en-US" dirty="0"/>
              <a:t>6/18/2020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4413389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2400"/>
            </a:lvl1pPr>
            <a:lvl2pPr>
              <a:defRPr sz="2000"/>
            </a:lvl2pPr>
            <a:lvl3pPr>
              <a:defRPr sz="1800"/>
            </a:lvl3pPr>
            <a:lvl4pPr>
              <a:defRPr sz="1600"/>
            </a:lvl4pPr>
            <a:lvl5pPr>
              <a:defRPr sz="16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2400"/>
            </a:lvl1pPr>
            <a:lvl2pPr>
              <a:defRPr sz="2000"/>
            </a:lvl2pPr>
            <a:lvl3pPr>
              <a:defRPr sz="1800"/>
            </a:lvl3pPr>
            <a:lvl4pPr>
              <a:defRPr sz="1600"/>
            </a:lvl4pPr>
            <a:lvl5pPr>
              <a:defRPr sz="16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509A250-FF31-4206-8172-F9D3106AACB1}" type="datetimeFigureOut">
              <a:rPr lang="en-US" dirty="0"/>
              <a:t>6/18/2020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8732763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6/18/2020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5066185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6/18/2020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1271540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6/18/2020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4687767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6/18/2020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693058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6/18/2020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7212826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6/18/2020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4011519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C3C7F-970E-D946-A1D9-A7DE24350E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436EF0-6722-C140-A359-A34C959B67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03F6905-5936-054B-B5E0-3042F730702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B42B21-2D34-EB4D-8F6C-46F78FA642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BD47B66-591D-9340-993B-BFBB02D8C22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28D59A-0634-A24C-9C92-1F3B2B418439}"/>
              </a:ext>
            </a:extLst>
          </p:cNvPr>
          <p:cNvSpPr>
            <a:spLocks noGrp="1"/>
          </p:cNvSpPr>
          <p:nvPr>
            <p:ph type="dt" sz="half" idx="10"/>
          </p:nvPr>
        </p:nvSpPr>
        <p:spPr/>
        <p:txBody>
          <a:bodyPr/>
          <a:lstStyle/>
          <a:p>
            <a:fld id="{5BB18335-819B-E741-B637-B47DEE30BC40}" type="datetimeFigureOut">
              <a:rPr lang="en-US" smtClean="0"/>
              <a:t>6/18/2020</a:t>
            </a:fld>
            <a:endParaRPr lang="en-US"/>
          </a:p>
        </p:txBody>
      </p:sp>
      <p:sp>
        <p:nvSpPr>
          <p:cNvPr id="8" name="Footer Placeholder 7">
            <a:extLst>
              <a:ext uri="{FF2B5EF4-FFF2-40B4-BE49-F238E27FC236}">
                <a16:creationId xmlns:a16="http://schemas.microsoft.com/office/drawing/2014/main" id="{FC260EC8-12CF-E143-9351-22450D72D2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08FFE5-FCD6-4444-BBB3-836CFF0EA169}"/>
              </a:ext>
            </a:extLst>
          </p:cNvPr>
          <p:cNvSpPr>
            <a:spLocks noGrp="1"/>
          </p:cNvSpPr>
          <p:nvPr>
            <p:ph type="sldNum" sz="quarter" idx="12"/>
          </p:nvPr>
        </p:nvSpPr>
        <p:spPr/>
        <p:txBody>
          <a:bodyPr/>
          <a:lstStyle/>
          <a:p>
            <a:fld id="{2EF2C9F9-2030-0D48-A1EB-7D1A38063513}" type="slidenum">
              <a:rPr lang="en-US" smtClean="0"/>
              <a:t>‹#›</a:t>
            </a:fld>
            <a:endParaRPr lang="en-US"/>
          </a:p>
        </p:txBody>
      </p:sp>
    </p:spTree>
    <p:extLst>
      <p:ext uri="{BB962C8B-B14F-4D97-AF65-F5344CB8AC3E}">
        <p14:creationId xmlns:p14="http://schemas.microsoft.com/office/powerpoint/2010/main" val="3669879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6/18/2020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7189657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6/18/2020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8767622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6/18/2020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8234714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6/18/2020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9671819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6/18/2020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4173019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6/18/2020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766441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00CBB-30B0-44C8-BD06-DDE107A3A1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650661-CA2E-4480-AD86-14BF5CE8BB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F54FCA-48F6-4E4D-B0A9-6F10D879CFC2}"/>
              </a:ext>
            </a:extLst>
          </p:cNvPr>
          <p:cNvSpPr>
            <a:spLocks noGrp="1"/>
          </p:cNvSpPr>
          <p:nvPr>
            <p:ph type="dt" sz="half" idx="10"/>
          </p:nvPr>
        </p:nvSpPr>
        <p:spPr/>
        <p:txBody>
          <a:bodyPr/>
          <a:lstStyle/>
          <a:p>
            <a:fld id="{0D2BAECC-0B4F-41A8-B071-21604C0F6645}" type="datetimeFigureOut">
              <a:rPr lang="en-US" smtClean="0"/>
              <a:t>6/18/2020</a:t>
            </a:fld>
            <a:endParaRPr lang="en-US"/>
          </a:p>
        </p:txBody>
      </p:sp>
      <p:sp>
        <p:nvSpPr>
          <p:cNvPr id="5" name="Footer Placeholder 4">
            <a:extLst>
              <a:ext uri="{FF2B5EF4-FFF2-40B4-BE49-F238E27FC236}">
                <a16:creationId xmlns:a16="http://schemas.microsoft.com/office/drawing/2014/main" id="{90EEE438-645E-405D-885D-658AAFD9E3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A33089-E010-4A30-A80F-B72A9BA3DF2C}"/>
              </a:ext>
            </a:extLst>
          </p:cNvPr>
          <p:cNvSpPr>
            <a:spLocks noGrp="1"/>
          </p:cNvSpPr>
          <p:nvPr>
            <p:ph type="sldNum" sz="quarter" idx="12"/>
          </p:nvPr>
        </p:nvSpPr>
        <p:spPr/>
        <p:txBody>
          <a:bodyPr/>
          <a:lstStyle/>
          <a:p>
            <a:fld id="{35095354-285F-4222-99B9-78C8AF4A9F78}" type="slidenum">
              <a:rPr lang="en-US" smtClean="0"/>
              <a:t>‹#›</a:t>
            </a:fld>
            <a:endParaRPr lang="en-US"/>
          </a:p>
        </p:txBody>
      </p:sp>
    </p:spTree>
    <p:extLst>
      <p:ext uri="{BB962C8B-B14F-4D97-AF65-F5344CB8AC3E}">
        <p14:creationId xmlns:p14="http://schemas.microsoft.com/office/powerpoint/2010/main" val="21193445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4B4BD-1315-446F-B37E-BB1E9F0AC0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720C17-2FAD-43F0-8F97-7A69E82522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C05F3C-9AC6-4B3D-B644-F8A378CC6264}"/>
              </a:ext>
            </a:extLst>
          </p:cNvPr>
          <p:cNvSpPr>
            <a:spLocks noGrp="1"/>
          </p:cNvSpPr>
          <p:nvPr>
            <p:ph type="dt" sz="half" idx="10"/>
          </p:nvPr>
        </p:nvSpPr>
        <p:spPr/>
        <p:txBody>
          <a:bodyPr/>
          <a:lstStyle/>
          <a:p>
            <a:fld id="{0D2BAECC-0B4F-41A8-B071-21604C0F6645}" type="datetimeFigureOut">
              <a:rPr lang="en-US" smtClean="0"/>
              <a:t>6/18/2020</a:t>
            </a:fld>
            <a:endParaRPr lang="en-US"/>
          </a:p>
        </p:txBody>
      </p:sp>
      <p:sp>
        <p:nvSpPr>
          <p:cNvPr id="5" name="Footer Placeholder 4">
            <a:extLst>
              <a:ext uri="{FF2B5EF4-FFF2-40B4-BE49-F238E27FC236}">
                <a16:creationId xmlns:a16="http://schemas.microsoft.com/office/drawing/2014/main" id="{893DCC2A-8E47-495E-A023-F295EC4BC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EAF7CF-0538-4D3E-B5BB-FE5293643381}"/>
              </a:ext>
            </a:extLst>
          </p:cNvPr>
          <p:cNvSpPr>
            <a:spLocks noGrp="1"/>
          </p:cNvSpPr>
          <p:nvPr>
            <p:ph type="sldNum" sz="quarter" idx="12"/>
          </p:nvPr>
        </p:nvSpPr>
        <p:spPr/>
        <p:txBody>
          <a:bodyPr/>
          <a:lstStyle/>
          <a:p>
            <a:fld id="{35095354-285F-4222-99B9-78C8AF4A9F78}" type="slidenum">
              <a:rPr lang="en-US" smtClean="0"/>
              <a:t>‹#›</a:t>
            </a:fld>
            <a:endParaRPr lang="en-US"/>
          </a:p>
        </p:txBody>
      </p:sp>
    </p:spTree>
    <p:extLst>
      <p:ext uri="{BB962C8B-B14F-4D97-AF65-F5344CB8AC3E}">
        <p14:creationId xmlns:p14="http://schemas.microsoft.com/office/powerpoint/2010/main" val="6236761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CB5C2-CFB7-4F25-AD0E-1A1FA3F336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E23194-87DB-46BE-9A8D-6AF73883BE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7FF26D-9BF1-488D-8832-61D65C5618E4}"/>
              </a:ext>
            </a:extLst>
          </p:cNvPr>
          <p:cNvSpPr>
            <a:spLocks noGrp="1"/>
          </p:cNvSpPr>
          <p:nvPr>
            <p:ph type="dt" sz="half" idx="10"/>
          </p:nvPr>
        </p:nvSpPr>
        <p:spPr/>
        <p:txBody>
          <a:bodyPr/>
          <a:lstStyle/>
          <a:p>
            <a:fld id="{0D2BAECC-0B4F-41A8-B071-21604C0F6645}" type="datetimeFigureOut">
              <a:rPr lang="en-US" smtClean="0"/>
              <a:t>6/18/2020</a:t>
            </a:fld>
            <a:endParaRPr lang="en-US"/>
          </a:p>
        </p:txBody>
      </p:sp>
      <p:sp>
        <p:nvSpPr>
          <p:cNvPr id="5" name="Footer Placeholder 4">
            <a:extLst>
              <a:ext uri="{FF2B5EF4-FFF2-40B4-BE49-F238E27FC236}">
                <a16:creationId xmlns:a16="http://schemas.microsoft.com/office/drawing/2014/main" id="{6E9B2AEF-8294-4857-B26A-2AE5110434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9309DC-00A5-4BC5-B55B-70B127E1F777}"/>
              </a:ext>
            </a:extLst>
          </p:cNvPr>
          <p:cNvSpPr>
            <a:spLocks noGrp="1"/>
          </p:cNvSpPr>
          <p:nvPr>
            <p:ph type="sldNum" sz="quarter" idx="12"/>
          </p:nvPr>
        </p:nvSpPr>
        <p:spPr/>
        <p:txBody>
          <a:bodyPr/>
          <a:lstStyle/>
          <a:p>
            <a:fld id="{35095354-285F-4222-99B9-78C8AF4A9F78}" type="slidenum">
              <a:rPr lang="en-US" smtClean="0"/>
              <a:t>‹#›</a:t>
            </a:fld>
            <a:endParaRPr lang="en-US"/>
          </a:p>
        </p:txBody>
      </p:sp>
    </p:spTree>
    <p:extLst>
      <p:ext uri="{BB962C8B-B14F-4D97-AF65-F5344CB8AC3E}">
        <p14:creationId xmlns:p14="http://schemas.microsoft.com/office/powerpoint/2010/main" val="26554149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50CAA-97FA-4708-949C-2236256690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4AFEFE-5DD3-48DE-BE0D-B5C5E5F60D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7C5A4A-2088-46A6-B764-48D1BA635C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D54613-1EEC-42CC-BA59-23BDC12275F1}"/>
              </a:ext>
            </a:extLst>
          </p:cNvPr>
          <p:cNvSpPr>
            <a:spLocks noGrp="1"/>
          </p:cNvSpPr>
          <p:nvPr>
            <p:ph type="dt" sz="half" idx="10"/>
          </p:nvPr>
        </p:nvSpPr>
        <p:spPr/>
        <p:txBody>
          <a:bodyPr/>
          <a:lstStyle/>
          <a:p>
            <a:fld id="{0D2BAECC-0B4F-41A8-B071-21604C0F6645}" type="datetimeFigureOut">
              <a:rPr lang="en-US" smtClean="0"/>
              <a:t>6/18/2020</a:t>
            </a:fld>
            <a:endParaRPr lang="en-US"/>
          </a:p>
        </p:txBody>
      </p:sp>
      <p:sp>
        <p:nvSpPr>
          <p:cNvPr id="6" name="Footer Placeholder 5">
            <a:extLst>
              <a:ext uri="{FF2B5EF4-FFF2-40B4-BE49-F238E27FC236}">
                <a16:creationId xmlns:a16="http://schemas.microsoft.com/office/drawing/2014/main" id="{78013A7E-4CD6-4E41-9243-E8567B647F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8A7DCB-5D91-4DF0-87BF-2179CB02126F}"/>
              </a:ext>
            </a:extLst>
          </p:cNvPr>
          <p:cNvSpPr>
            <a:spLocks noGrp="1"/>
          </p:cNvSpPr>
          <p:nvPr>
            <p:ph type="sldNum" sz="quarter" idx="12"/>
          </p:nvPr>
        </p:nvSpPr>
        <p:spPr/>
        <p:txBody>
          <a:bodyPr/>
          <a:lstStyle/>
          <a:p>
            <a:fld id="{35095354-285F-4222-99B9-78C8AF4A9F78}" type="slidenum">
              <a:rPr lang="en-US" smtClean="0"/>
              <a:t>‹#›</a:t>
            </a:fld>
            <a:endParaRPr lang="en-US"/>
          </a:p>
        </p:txBody>
      </p:sp>
    </p:spTree>
    <p:extLst>
      <p:ext uri="{BB962C8B-B14F-4D97-AF65-F5344CB8AC3E}">
        <p14:creationId xmlns:p14="http://schemas.microsoft.com/office/powerpoint/2010/main" val="2296341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27D7B-B8A3-BA44-BE0B-E0905FE4F4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99B397-3D04-E742-9002-39145C1971ED}"/>
              </a:ext>
            </a:extLst>
          </p:cNvPr>
          <p:cNvSpPr>
            <a:spLocks noGrp="1"/>
          </p:cNvSpPr>
          <p:nvPr>
            <p:ph type="dt" sz="half" idx="10"/>
          </p:nvPr>
        </p:nvSpPr>
        <p:spPr/>
        <p:txBody>
          <a:bodyPr/>
          <a:lstStyle/>
          <a:p>
            <a:fld id="{5BB18335-819B-E741-B637-B47DEE30BC40}" type="datetimeFigureOut">
              <a:rPr lang="en-US" smtClean="0"/>
              <a:t>6/18/2020</a:t>
            </a:fld>
            <a:endParaRPr lang="en-US"/>
          </a:p>
        </p:txBody>
      </p:sp>
      <p:sp>
        <p:nvSpPr>
          <p:cNvPr id="4" name="Footer Placeholder 3">
            <a:extLst>
              <a:ext uri="{FF2B5EF4-FFF2-40B4-BE49-F238E27FC236}">
                <a16:creationId xmlns:a16="http://schemas.microsoft.com/office/drawing/2014/main" id="{5782E963-7DD7-6A44-8DC2-EEE920562A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DDD14C-E7B6-C942-B58E-B2B052E260FA}"/>
              </a:ext>
            </a:extLst>
          </p:cNvPr>
          <p:cNvSpPr>
            <a:spLocks noGrp="1"/>
          </p:cNvSpPr>
          <p:nvPr>
            <p:ph type="sldNum" sz="quarter" idx="12"/>
          </p:nvPr>
        </p:nvSpPr>
        <p:spPr/>
        <p:txBody>
          <a:bodyPr/>
          <a:lstStyle/>
          <a:p>
            <a:fld id="{2EF2C9F9-2030-0D48-A1EB-7D1A38063513}" type="slidenum">
              <a:rPr lang="en-US" smtClean="0"/>
              <a:t>‹#›</a:t>
            </a:fld>
            <a:endParaRPr lang="en-US"/>
          </a:p>
        </p:txBody>
      </p:sp>
    </p:spTree>
    <p:extLst>
      <p:ext uri="{BB962C8B-B14F-4D97-AF65-F5344CB8AC3E}">
        <p14:creationId xmlns:p14="http://schemas.microsoft.com/office/powerpoint/2010/main" val="26427679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E8B88-C59B-44D7-8D99-A921826327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8D6CA3-8FCB-4E84-B115-BAE1DDD21E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20519-DE42-478A-A8C8-25936BB06B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5386B0-99DE-406A-A51D-2C6B84F215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1BC276-695E-4967-BC17-DEC9B7DFCA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8825C2-4BB3-4D4D-87D9-F4D91E7DBECA}"/>
              </a:ext>
            </a:extLst>
          </p:cNvPr>
          <p:cNvSpPr>
            <a:spLocks noGrp="1"/>
          </p:cNvSpPr>
          <p:nvPr>
            <p:ph type="dt" sz="half" idx="10"/>
          </p:nvPr>
        </p:nvSpPr>
        <p:spPr/>
        <p:txBody>
          <a:bodyPr/>
          <a:lstStyle/>
          <a:p>
            <a:fld id="{0D2BAECC-0B4F-41A8-B071-21604C0F6645}" type="datetimeFigureOut">
              <a:rPr lang="en-US" smtClean="0"/>
              <a:t>6/18/2020</a:t>
            </a:fld>
            <a:endParaRPr lang="en-US"/>
          </a:p>
        </p:txBody>
      </p:sp>
      <p:sp>
        <p:nvSpPr>
          <p:cNvPr id="8" name="Footer Placeholder 7">
            <a:extLst>
              <a:ext uri="{FF2B5EF4-FFF2-40B4-BE49-F238E27FC236}">
                <a16:creationId xmlns:a16="http://schemas.microsoft.com/office/drawing/2014/main" id="{57193AAE-7211-4FA4-AFFC-B6B528917B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91F9CF-7A42-4C51-8ED7-0ADCCFA488E3}"/>
              </a:ext>
            </a:extLst>
          </p:cNvPr>
          <p:cNvSpPr>
            <a:spLocks noGrp="1"/>
          </p:cNvSpPr>
          <p:nvPr>
            <p:ph type="sldNum" sz="quarter" idx="12"/>
          </p:nvPr>
        </p:nvSpPr>
        <p:spPr/>
        <p:txBody>
          <a:bodyPr/>
          <a:lstStyle/>
          <a:p>
            <a:fld id="{35095354-285F-4222-99B9-78C8AF4A9F78}" type="slidenum">
              <a:rPr lang="en-US" smtClean="0"/>
              <a:t>‹#›</a:t>
            </a:fld>
            <a:endParaRPr lang="en-US"/>
          </a:p>
        </p:txBody>
      </p:sp>
    </p:spTree>
    <p:extLst>
      <p:ext uri="{BB962C8B-B14F-4D97-AF65-F5344CB8AC3E}">
        <p14:creationId xmlns:p14="http://schemas.microsoft.com/office/powerpoint/2010/main" val="34035460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33606-5EF3-4676-BB9B-7700532242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E6FC32-1EAC-42D9-8E4D-B0FEAE454BFC}"/>
              </a:ext>
            </a:extLst>
          </p:cNvPr>
          <p:cNvSpPr>
            <a:spLocks noGrp="1"/>
          </p:cNvSpPr>
          <p:nvPr>
            <p:ph type="dt" sz="half" idx="10"/>
          </p:nvPr>
        </p:nvSpPr>
        <p:spPr/>
        <p:txBody>
          <a:bodyPr/>
          <a:lstStyle/>
          <a:p>
            <a:fld id="{0D2BAECC-0B4F-41A8-B071-21604C0F6645}" type="datetimeFigureOut">
              <a:rPr lang="en-US" smtClean="0"/>
              <a:t>6/18/2020</a:t>
            </a:fld>
            <a:endParaRPr lang="en-US"/>
          </a:p>
        </p:txBody>
      </p:sp>
      <p:sp>
        <p:nvSpPr>
          <p:cNvPr id="4" name="Footer Placeholder 3">
            <a:extLst>
              <a:ext uri="{FF2B5EF4-FFF2-40B4-BE49-F238E27FC236}">
                <a16:creationId xmlns:a16="http://schemas.microsoft.com/office/drawing/2014/main" id="{CB1AAE51-6AE6-4B53-A679-00DC6025BE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4DB4E3-58D9-4596-A533-F1E32B258F1F}"/>
              </a:ext>
            </a:extLst>
          </p:cNvPr>
          <p:cNvSpPr>
            <a:spLocks noGrp="1"/>
          </p:cNvSpPr>
          <p:nvPr>
            <p:ph type="sldNum" sz="quarter" idx="12"/>
          </p:nvPr>
        </p:nvSpPr>
        <p:spPr/>
        <p:txBody>
          <a:bodyPr/>
          <a:lstStyle/>
          <a:p>
            <a:fld id="{35095354-285F-4222-99B9-78C8AF4A9F78}" type="slidenum">
              <a:rPr lang="en-US" smtClean="0"/>
              <a:t>‹#›</a:t>
            </a:fld>
            <a:endParaRPr lang="en-US"/>
          </a:p>
        </p:txBody>
      </p:sp>
    </p:spTree>
    <p:extLst>
      <p:ext uri="{BB962C8B-B14F-4D97-AF65-F5344CB8AC3E}">
        <p14:creationId xmlns:p14="http://schemas.microsoft.com/office/powerpoint/2010/main" val="10364261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B6A1C2-B89C-40E4-94EB-AF27B18173FE}"/>
              </a:ext>
            </a:extLst>
          </p:cNvPr>
          <p:cNvSpPr>
            <a:spLocks noGrp="1"/>
          </p:cNvSpPr>
          <p:nvPr>
            <p:ph type="dt" sz="half" idx="10"/>
          </p:nvPr>
        </p:nvSpPr>
        <p:spPr/>
        <p:txBody>
          <a:bodyPr/>
          <a:lstStyle/>
          <a:p>
            <a:fld id="{0D2BAECC-0B4F-41A8-B071-21604C0F6645}" type="datetimeFigureOut">
              <a:rPr lang="en-US" smtClean="0"/>
              <a:t>6/18/2020</a:t>
            </a:fld>
            <a:endParaRPr lang="en-US"/>
          </a:p>
        </p:txBody>
      </p:sp>
      <p:sp>
        <p:nvSpPr>
          <p:cNvPr id="3" name="Footer Placeholder 2">
            <a:extLst>
              <a:ext uri="{FF2B5EF4-FFF2-40B4-BE49-F238E27FC236}">
                <a16:creationId xmlns:a16="http://schemas.microsoft.com/office/drawing/2014/main" id="{79ACC551-FBC0-4462-9D6F-43B6CCECAF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6D089F-8742-4BD2-B5B1-32A8534BFB14}"/>
              </a:ext>
            </a:extLst>
          </p:cNvPr>
          <p:cNvSpPr>
            <a:spLocks noGrp="1"/>
          </p:cNvSpPr>
          <p:nvPr>
            <p:ph type="sldNum" sz="quarter" idx="12"/>
          </p:nvPr>
        </p:nvSpPr>
        <p:spPr/>
        <p:txBody>
          <a:bodyPr/>
          <a:lstStyle/>
          <a:p>
            <a:fld id="{35095354-285F-4222-99B9-78C8AF4A9F78}" type="slidenum">
              <a:rPr lang="en-US" smtClean="0"/>
              <a:t>‹#›</a:t>
            </a:fld>
            <a:endParaRPr lang="en-US"/>
          </a:p>
        </p:txBody>
      </p:sp>
    </p:spTree>
    <p:extLst>
      <p:ext uri="{BB962C8B-B14F-4D97-AF65-F5344CB8AC3E}">
        <p14:creationId xmlns:p14="http://schemas.microsoft.com/office/powerpoint/2010/main" val="9779123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8319B-1470-48F3-91A5-33E86323DE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9BE805-30EC-46B3-9D6E-02B2F6E3B5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5EFD22-95F5-468B-A66B-4F2B0416C9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56C634-B660-48C9-A43B-0EED811F4436}"/>
              </a:ext>
            </a:extLst>
          </p:cNvPr>
          <p:cNvSpPr>
            <a:spLocks noGrp="1"/>
          </p:cNvSpPr>
          <p:nvPr>
            <p:ph type="dt" sz="half" idx="10"/>
          </p:nvPr>
        </p:nvSpPr>
        <p:spPr/>
        <p:txBody>
          <a:bodyPr/>
          <a:lstStyle/>
          <a:p>
            <a:fld id="{0D2BAECC-0B4F-41A8-B071-21604C0F6645}" type="datetimeFigureOut">
              <a:rPr lang="en-US" smtClean="0"/>
              <a:t>6/18/2020</a:t>
            </a:fld>
            <a:endParaRPr lang="en-US"/>
          </a:p>
        </p:txBody>
      </p:sp>
      <p:sp>
        <p:nvSpPr>
          <p:cNvPr id="6" name="Footer Placeholder 5">
            <a:extLst>
              <a:ext uri="{FF2B5EF4-FFF2-40B4-BE49-F238E27FC236}">
                <a16:creationId xmlns:a16="http://schemas.microsoft.com/office/drawing/2014/main" id="{C744FC24-D6E3-47B3-AD86-94BD91D579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9634E7-BF52-46A3-BF9C-0D5CD2ECA825}"/>
              </a:ext>
            </a:extLst>
          </p:cNvPr>
          <p:cNvSpPr>
            <a:spLocks noGrp="1"/>
          </p:cNvSpPr>
          <p:nvPr>
            <p:ph type="sldNum" sz="quarter" idx="12"/>
          </p:nvPr>
        </p:nvSpPr>
        <p:spPr/>
        <p:txBody>
          <a:bodyPr/>
          <a:lstStyle/>
          <a:p>
            <a:fld id="{35095354-285F-4222-99B9-78C8AF4A9F78}" type="slidenum">
              <a:rPr lang="en-US" smtClean="0"/>
              <a:t>‹#›</a:t>
            </a:fld>
            <a:endParaRPr lang="en-US"/>
          </a:p>
        </p:txBody>
      </p:sp>
    </p:spTree>
    <p:extLst>
      <p:ext uri="{BB962C8B-B14F-4D97-AF65-F5344CB8AC3E}">
        <p14:creationId xmlns:p14="http://schemas.microsoft.com/office/powerpoint/2010/main" val="42581314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15ADB-3B41-4378-BC4D-D9F966C6E9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224415-41EE-4404-9E7A-C1CF87AF87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F97EF3-DA65-47F0-8065-397F125028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5758B9-BB79-4A11-9CAE-F6651C91EDD9}"/>
              </a:ext>
            </a:extLst>
          </p:cNvPr>
          <p:cNvSpPr>
            <a:spLocks noGrp="1"/>
          </p:cNvSpPr>
          <p:nvPr>
            <p:ph type="dt" sz="half" idx="10"/>
          </p:nvPr>
        </p:nvSpPr>
        <p:spPr/>
        <p:txBody>
          <a:bodyPr/>
          <a:lstStyle/>
          <a:p>
            <a:fld id="{0D2BAECC-0B4F-41A8-B071-21604C0F6645}" type="datetimeFigureOut">
              <a:rPr lang="en-US" smtClean="0"/>
              <a:t>6/18/2020</a:t>
            </a:fld>
            <a:endParaRPr lang="en-US"/>
          </a:p>
        </p:txBody>
      </p:sp>
      <p:sp>
        <p:nvSpPr>
          <p:cNvPr id="6" name="Footer Placeholder 5">
            <a:extLst>
              <a:ext uri="{FF2B5EF4-FFF2-40B4-BE49-F238E27FC236}">
                <a16:creationId xmlns:a16="http://schemas.microsoft.com/office/drawing/2014/main" id="{A05B3791-1F09-4BC4-8CBD-5A9AF5B6D2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1B8A88-011C-4F8D-95C6-A89356DBF4A9}"/>
              </a:ext>
            </a:extLst>
          </p:cNvPr>
          <p:cNvSpPr>
            <a:spLocks noGrp="1"/>
          </p:cNvSpPr>
          <p:nvPr>
            <p:ph type="sldNum" sz="quarter" idx="12"/>
          </p:nvPr>
        </p:nvSpPr>
        <p:spPr/>
        <p:txBody>
          <a:bodyPr/>
          <a:lstStyle/>
          <a:p>
            <a:fld id="{35095354-285F-4222-99B9-78C8AF4A9F78}" type="slidenum">
              <a:rPr lang="en-US" smtClean="0"/>
              <a:t>‹#›</a:t>
            </a:fld>
            <a:endParaRPr lang="en-US"/>
          </a:p>
        </p:txBody>
      </p:sp>
    </p:spTree>
    <p:extLst>
      <p:ext uri="{BB962C8B-B14F-4D97-AF65-F5344CB8AC3E}">
        <p14:creationId xmlns:p14="http://schemas.microsoft.com/office/powerpoint/2010/main" val="8704882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61E7-BA67-4FB6-8D77-034AD2B84C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BBBC64-614A-4EB6-AE1F-01286D5543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2565-FC4E-4981-B32F-FF3015097581}"/>
              </a:ext>
            </a:extLst>
          </p:cNvPr>
          <p:cNvSpPr>
            <a:spLocks noGrp="1"/>
          </p:cNvSpPr>
          <p:nvPr>
            <p:ph type="dt" sz="half" idx="10"/>
          </p:nvPr>
        </p:nvSpPr>
        <p:spPr/>
        <p:txBody>
          <a:bodyPr/>
          <a:lstStyle/>
          <a:p>
            <a:fld id="{0D2BAECC-0B4F-41A8-B071-21604C0F6645}" type="datetimeFigureOut">
              <a:rPr lang="en-US" smtClean="0"/>
              <a:t>6/18/2020</a:t>
            </a:fld>
            <a:endParaRPr lang="en-US"/>
          </a:p>
        </p:txBody>
      </p:sp>
      <p:sp>
        <p:nvSpPr>
          <p:cNvPr id="5" name="Footer Placeholder 4">
            <a:extLst>
              <a:ext uri="{FF2B5EF4-FFF2-40B4-BE49-F238E27FC236}">
                <a16:creationId xmlns:a16="http://schemas.microsoft.com/office/drawing/2014/main" id="{A1D2CE9F-D316-433C-B995-4FC3F96462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4BA13A-EB55-4194-A1A1-72F6F64D54AF}"/>
              </a:ext>
            </a:extLst>
          </p:cNvPr>
          <p:cNvSpPr>
            <a:spLocks noGrp="1"/>
          </p:cNvSpPr>
          <p:nvPr>
            <p:ph type="sldNum" sz="quarter" idx="12"/>
          </p:nvPr>
        </p:nvSpPr>
        <p:spPr/>
        <p:txBody>
          <a:bodyPr/>
          <a:lstStyle/>
          <a:p>
            <a:fld id="{35095354-285F-4222-99B9-78C8AF4A9F78}" type="slidenum">
              <a:rPr lang="en-US" smtClean="0"/>
              <a:t>‹#›</a:t>
            </a:fld>
            <a:endParaRPr lang="en-US"/>
          </a:p>
        </p:txBody>
      </p:sp>
    </p:spTree>
    <p:extLst>
      <p:ext uri="{BB962C8B-B14F-4D97-AF65-F5344CB8AC3E}">
        <p14:creationId xmlns:p14="http://schemas.microsoft.com/office/powerpoint/2010/main" val="13410016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95EDBC-A08C-4A46-B675-72415F48FF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69E2C7-F3BC-45F1-8CBC-060C355F34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178993-C6B7-426F-9305-4B5F8F68FD63}"/>
              </a:ext>
            </a:extLst>
          </p:cNvPr>
          <p:cNvSpPr>
            <a:spLocks noGrp="1"/>
          </p:cNvSpPr>
          <p:nvPr>
            <p:ph type="dt" sz="half" idx="10"/>
          </p:nvPr>
        </p:nvSpPr>
        <p:spPr/>
        <p:txBody>
          <a:bodyPr/>
          <a:lstStyle/>
          <a:p>
            <a:fld id="{0D2BAECC-0B4F-41A8-B071-21604C0F6645}" type="datetimeFigureOut">
              <a:rPr lang="en-US" smtClean="0"/>
              <a:t>6/18/2020</a:t>
            </a:fld>
            <a:endParaRPr lang="en-US"/>
          </a:p>
        </p:txBody>
      </p:sp>
      <p:sp>
        <p:nvSpPr>
          <p:cNvPr id="5" name="Footer Placeholder 4">
            <a:extLst>
              <a:ext uri="{FF2B5EF4-FFF2-40B4-BE49-F238E27FC236}">
                <a16:creationId xmlns:a16="http://schemas.microsoft.com/office/drawing/2014/main" id="{D0C876CF-F8E1-467B-A398-9F4609D980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6B2531-6FFF-4A79-9B05-34464227BF38}"/>
              </a:ext>
            </a:extLst>
          </p:cNvPr>
          <p:cNvSpPr>
            <a:spLocks noGrp="1"/>
          </p:cNvSpPr>
          <p:nvPr>
            <p:ph type="sldNum" sz="quarter" idx="12"/>
          </p:nvPr>
        </p:nvSpPr>
        <p:spPr/>
        <p:txBody>
          <a:bodyPr/>
          <a:lstStyle/>
          <a:p>
            <a:fld id="{35095354-285F-4222-99B9-78C8AF4A9F78}" type="slidenum">
              <a:rPr lang="en-US" smtClean="0"/>
              <a:t>‹#›</a:t>
            </a:fld>
            <a:endParaRPr lang="en-US"/>
          </a:p>
        </p:txBody>
      </p:sp>
    </p:spTree>
    <p:extLst>
      <p:ext uri="{BB962C8B-B14F-4D97-AF65-F5344CB8AC3E}">
        <p14:creationId xmlns:p14="http://schemas.microsoft.com/office/powerpoint/2010/main" val="2252354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AEC371-C128-A845-B4DD-5E6FD43B2DA7}"/>
              </a:ext>
            </a:extLst>
          </p:cNvPr>
          <p:cNvSpPr>
            <a:spLocks noGrp="1"/>
          </p:cNvSpPr>
          <p:nvPr>
            <p:ph type="dt" sz="half" idx="10"/>
          </p:nvPr>
        </p:nvSpPr>
        <p:spPr/>
        <p:txBody>
          <a:bodyPr/>
          <a:lstStyle/>
          <a:p>
            <a:fld id="{5BB18335-819B-E741-B637-B47DEE30BC40}" type="datetimeFigureOut">
              <a:rPr lang="en-US" smtClean="0"/>
              <a:t>6/18/2020</a:t>
            </a:fld>
            <a:endParaRPr lang="en-US"/>
          </a:p>
        </p:txBody>
      </p:sp>
      <p:sp>
        <p:nvSpPr>
          <p:cNvPr id="3" name="Footer Placeholder 2">
            <a:extLst>
              <a:ext uri="{FF2B5EF4-FFF2-40B4-BE49-F238E27FC236}">
                <a16:creationId xmlns:a16="http://schemas.microsoft.com/office/drawing/2014/main" id="{9B9F07BF-3FD1-3042-A137-EAD05597D7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713747-7202-0542-8ED8-618641B95502}"/>
              </a:ext>
            </a:extLst>
          </p:cNvPr>
          <p:cNvSpPr>
            <a:spLocks noGrp="1"/>
          </p:cNvSpPr>
          <p:nvPr>
            <p:ph type="sldNum" sz="quarter" idx="12"/>
          </p:nvPr>
        </p:nvSpPr>
        <p:spPr/>
        <p:txBody>
          <a:bodyPr/>
          <a:lstStyle/>
          <a:p>
            <a:fld id="{2EF2C9F9-2030-0D48-A1EB-7D1A38063513}" type="slidenum">
              <a:rPr lang="en-US" smtClean="0"/>
              <a:t>‹#›</a:t>
            </a:fld>
            <a:endParaRPr lang="en-US"/>
          </a:p>
        </p:txBody>
      </p:sp>
    </p:spTree>
    <p:extLst>
      <p:ext uri="{BB962C8B-B14F-4D97-AF65-F5344CB8AC3E}">
        <p14:creationId xmlns:p14="http://schemas.microsoft.com/office/powerpoint/2010/main" val="3605433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F3B3B-EF27-C744-8026-4BE5CD288F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7E8E2D-E531-6447-9A12-DC16ED4ADC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2533DD-6EDC-9949-9F10-382F1DE34A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25CE05-3B6F-0A4D-B835-3C94A8D4B8AE}"/>
              </a:ext>
            </a:extLst>
          </p:cNvPr>
          <p:cNvSpPr>
            <a:spLocks noGrp="1"/>
          </p:cNvSpPr>
          <p:nvPr>
            <p:ph type="dt" sz="half" idx="10"/>
          </p:nvPr>
        </p:nvSpPr>
        <p:spPr/>
        <p:txBody>
          <a:bodyPr/>
          <a:lstStyle/>
          <a:p>
            <a:fld id="{5BB18335-819B-E741-B637-B47DEE30BC40}" type="datetimeFigureOut">
              <a:rPr lang="en-US" smtClean="0"/>
              <a:t>6/18/2020</a:t>
            </a:fld>
            <a:endParaRPr lang="en-US"/>
          </a:p>
        </p:txBody>
      </p:sp>
      <p:sp>
        <p:nvSpPr>
          <p:cNvPr id="6" name="Footer Placeholder 5">
            <a:extLst>
              <a:ext uri="{FF2B5EF4-FFF2-40B4-BE49-F238E27FC236}">
                <a16:creationId xmlns:a16="http://schemas.microsoft.com/office/drawing/2014/main" id="{3B4AC6C1-107E-F74C-BCA1-6521D576FD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1D16B3-5C28-C546-BFBF-7050DBA9261E}"/>
              </a:ext>
            </a:extLst>
          </p:cNvPr>
          <p:cNvSpPr>
            <a:spLocks noGrp="1"/>
          </p:cNvSpPr>
          <p:nvPr>
            <p:ph type="sldNum" sz="quarter" idx="12"/>
          </p:nvPr>
        </p:nvSpPr>
        <p:spPr/>
        <p:txBody>
          <a:bodyPr/>
          <a:lstStyle/>
          <a:p>
            <a:fld id="{2EF2C9F9-2030-0D48-A1EB-7D1A38063513}" type="slidenum">
              <a:rPr lang="en-US" smtClean="0"/>
              <a:t>‹#›</a:t>
            </a:fld>
            <a:endParaRPr lang="en-US"/>
          </a:p>
        </p:txBody>
      </p:sp>
    </p:spTree>
    <p:extLst>
      <p:ext uri="{BB962C8B-B14F-4D97-AF65-F5344CB8AC3E}">
        <p14:creationId xmlns:p14="http://schemas.microsoft.com/office/powerpoint/2010/main" val="3177561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DE2CE-3E1B-9845-9FAA-45095F125E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F5B48B-51D6-A740-AE91-5DA8E1A928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E2AAAC-41E0-284F-AE25-E54381AC13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DE59D7B-DD6D-6F49-8465-DBC081A7F1B4}"/>
              </a:ext>
            </a:extLst>
          </p:cNvPr>
          <p:cNvSpPr>
            <a:spLocks noGrp="1"/>
          </p:cNvSpPr>
          <p:nvPr>
            <p:ph type="dt" sz="half" idx="10"/>
          </p:nvPr>
        </p:nvSpPr>
        <p:spPr/>
        <p:txBody>
          <a:bodyPr/>
          <a:lstStyle/>
          <a:p>
            <a:fld id="{5BB18335-819B-E741-B637-B47DEE30BC40}" type="datetimeFigureOut">
              <a:rPr lang="en-US" smtClean="0"/>
              <a:t>6/18/2020</a:t>
            </a:fld>
            <a:endParaRPr lang="en-US"/>
          </a:p>
        </p:txBody>
      </p:sp>
      <p:sp>
        <p:nvSpPr>
          <p:cNvPr id="6" name="Footer Placeholder 5">
            <a:extLst>
              <a:ext uri="{FF2B5EF4-FFF2-40B4-BE49-F238E27FC236}">
                <a16:creationId xmlns:a16="http://schemas.microsoft.com/office/drawing/2014/main" id="{72A161A3-421F-9248-B39A-53F55F0418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8FEB55-BCE4-D845-8576-8AA70DB5B68B}"/>
              </a:ext>
            </a:extLst>
          </p:cNvPr>
          <p:cNvSpPr>
            <a:spLocks noGrp="1"/>
          </p:cNvSpPr>
          <p:nvPr>
            <p:ph type="sldNum" sz="quarter" idx="12"/>
          </p:nvPr>
        </p:nvSpPr>
        <p:spPr/>
        <p:txBody>
          <a:bodyPr/>
          <a:lstStyle/>
          <a:p>
            <a:fld id="{2EF2C9F9-2030-0D48-A1EB-7D1A38063513}" type="slidenum">
              <a:rPr lang="en-US" smtClean="0"/>
              <a:t>‹#›</a:t>
            </a:fld>
            <a:endParaRPr lang="en-US"/>
          </a:p>
        </p:txBody>
      </p:sp>
    </p:spTree>
    <p:extLst>
      <p:ext uri="{BB962C8B-B14F-4D97-AF65-F5344CB8AC3E}">
        <p14:creationId xmlns:p14="http://schemas.microsoft.com/office/powerpoint/2010/main" val="247617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theme" Target="../theme/theme4.xml"/><Relationship Id="rId3" Type="http://schemas.openxmlformats.org/officeDocument/2006/relationships/slideLayout" Target="../slideLayouts/slideLayout41.xml"/><Relationship Id="rId21" Type="http://schemas.openxmlformats.org/officeDocument/2006/relationships/image" Target="../media/image4.png"/><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image" Target="../media/image3.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image" Target="../media/image2.png"/><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EB7BC8-398C-8248-9FDF-9EE0A02268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D1D4BE-E27F-3842-BF3B-05143403C9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9B7104-2323-E743-85B6-C1D4EF3692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B18335-819B-E741-B637-B47DEE30BC40}" type="datetimeFigureOut">
              <a:rPr lang="en-US" smtClean="0"/>
              <a:t>6/18/2020</a:t>
            </a:fld>
            <a:endParaRPr lang="en-US"/>
          </a:p>
        </p:txBody>
      </p:sp>
      <p:sp>
        <p:nvSpPr>
          <p:cNvPr id="5" name="Footer Placeholder 4">
            <a:extLst>
              <a:ext uri="{FF2B5EF4-FFF2-40B4-BE49-F238E27FC236}">
                <a16:creationId xmlns:a16="http://schemas.microsoft.com/office/drawing/2014/main" id="{ACD4CC1A-6D98-0D4C-B994-CB2A415EF1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74C184-E618-7A42-8826-74D1F4E495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F2C9F9-2030-0D48-A1EB-7D1A38063513}" type="slidenum">
              <a:rPr lang="en-US" smtClean="0"/>
              <a:t>‹#›</a:t>
            </a:fld>
            <a:endParaRPr lang="en-US"/>
          </a:p>
        </p:txBody>
      </p:sp>
    </p:spTree>
    <p:extLst>
      <p:ext uri="{BB962C8B-B14F-4D97-AF65-F5344CB8AC3E}">
        <p14:creationId xmlns:p14="http://schemas.microsoft.com/office/powerpoint/2010/main" val="3525289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4" r:id="rId14"/>
    <p:sldLayoutId id="214748366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55150766"/>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
        <p:cNvGrpSpPr/>
        <p:nvPr/>
      </p:nvGrpSpPr>
      <p:grpSpPr>
        <a:xfrm>
          <a:off x="0" y="0"/>
          <a:ext cx="0" cy="0"/>
          <a:chOff x="0" y="0"/>
          <a:chExt cx="0" cy="0"/>
        </a:xfrm>
      </p:grpSpPr>
      <p:sp>
        <p:nvSpPr>
          <p:cNvPr id="97" name="Google Shape;97;p16"/>
          <p:cNvSpPr/>
          <p:nvPr/>
        </p:nvSpPr>
        <p:spPr>
          <a:xfrm>
            <a:off x="1" y="6400800"/>
            <a:ext cx="12192000" cy="4572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8" name="Google Shape;98;p16"/>
          <p:cNvSpPr/>
          <p:nvPr/>
        </p:nvSpPr>
        <p:spPr>
          <a:xfrm>
            <a:off x="17" y="6334317"/>
            <a:ext cx="12191985" cy="66484"/>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9" name="Google Shape;99;p16"/>
          <p:cNvSpPr txBox="1">
            <a:spLocks noGrp="1"/>
          </p:cNvSpPr>
          <p:nvPr>
            <p:ph type="title"/>
          </p:nvPr>
        </p:nvSpPr>
        <p:spPr>
          <a:xfrm>
            <a:off x="1097280" y="286604"/>
            <a:ext cx="10058400" cy="1450757"/>
          </a:xfrm>
          <a:prstGeom prst="rect">
            <a:avLst/>
          </a:prstGeom>
          <a:noFill/>
          <a:ln>
            <a:noFill/>
          </a:ln>
        </p:spPr>
        <p:txBody>
          <a:bodyPr spcFirstLastPara="1" wrap="square" lIns="91425" tIns="45700" rIns="91425" bIns="45700" anchor="b" anchorCtr="0">
            <a:noAutofit/>
          </a:bodyPr>
          <a:lstStyle>
            <a:lvl1pPr marR="0" lvl="0" algn="l" rtl="0">
              <a:lnSpc>
                <a:spcPct val="85000"/>
              </a:lnSpc>
              <a:spcBef>
                <a:spcPts val="0"/>
              </a:spcBef>
              <a:spcAft>
                <a:spcPts val="0"/>
              </a:spcAft>
              <a:buClr>
                <a:srgbClr val="3F3F3F"/>
              </a:buClr>
              <a:buSzPts val="3600"/>
              <a:buFont typeface="Calibri"/>
              <a:buNone/>
              <a:defRPr sz="3600" b="0" i="0" u="none" strike="noStrike" cap="none">
                <a:solidFill>
                  <a:srgbClr val="3F3F3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0" name="Google Shape;100;p16"/>
          <p:cNvSpPr txBox="1">
            <a:spLocks noGrp="1"/>
          </p:cNvSpPr>
          <p:nvPr>
            <p:ph type="body" idx="1"/>
          </p:nvPr>
        </p:nvSpPr>
        <p:spPr>
          <a:xfrm>
            <a:off x="1097280" y="1845735"/>
            <a:ext cx="10058400" cy="4023360"/>
          </a:xfrm>
          <a:prstGeom prst="rect">
            <a:avLst/>
          </a:prstGeom>
          <a:noFill/>
          <a:ln>
            <a:noFill/>
          </a:ln>
        </p:spPr>
        <p:txBody>
          <a:bodyPr spcFirstLastPara="1" wrap="square" lIns="0" tIns="45700" rIns="0" bIns="45700" anchor="t" anchorCtr="0">
            <a:noAutofit/>
          </a:bodyPr>
          <a:lstStyle>
            <a:lvl1pPr marL="457200" marR="0" lvl="0" indent="-323850" algn="l" rtl="0">
              <a:lnSpc>
                <a:spcPct val="90000"/>
              </a:lnSpc>
              <a:spcBef>
                <a:spcPts val="900"/>
              </a:spcBef>
              <a:spcAft>
                <a:spcPts val="0"/>
              </a:spcAft>
              <a:buClr>
                <a:schemeClr val="accent1"/>
              </a:buClr>
              <a:buSzPts val="1500"/>
              <a:buFont typeface="Calibri"/>
              <a:buChar char=" "/>
              <a:defRPr sz="1500" b="0" i="0" u="none" strike="noStrike" cap="none">
                <a:solidFill>
                  <a:srgbClr val="3F3F3F"/>
                </a:solidFill>
                <a:latin typeface="Calibri"/>
                <a:ea typeface="Calibri"/>
                <a:cs typeface="Calibri"/>
                <a:sym typeface="Calibri"/>
              </a:defRPr>
            </a:lvl1pPr>
            <a:lvl2pPr marL="914400" marR="0" lvl="1" indent="-314325" algn="l" rtl="0">
              <a:lnSpc>
                <a:spcPct val="90000"/>
              </a:lnSpc>
              <a:spcBef>
                <a:spcPts val="150"/>
              </a:spcBef>
              <a:spcAft>
                <a:spcPts val="0"/>
              </a:spcAft>
              <a:buClr>
                <a:schemeClr val="accent1"/>
              </a:buClr>
              <a:buSzPts val="1350"/>
              <a:buFont typeface="Calibri"/>
              <a:buChar char="◦"/>
              <a:defRPr sz="1350" b="0" i="0" u="none" strike="noStrike" cap="none">
                <a:solidFill>
                  <a:srgbClr val="3F3F3F"/>
                </a:solidFill>
                <a:latin typeface="Calibri"/>
                <a:ea typeface="Calibri"/>
                <a:cs typeface="Calibri"/>
                <a:sym typeface="Calibri"/>
              </a:defRPr>
            </a:lvl2pPr>
            <a:lvl3pPr marL="1371600" marR="0" lvl="2" indent="-295275" algn="l" rtl="0">
              <a:lnSpc>
                <a:spcPct val="90000"/>
              </a:lnSpc>
              <a:spcBef>
                <a:spcPts val="300"/>
              </a:spcBef>
              <a:spcAft>
                <a:spcPts val="0"/>
              </a:spcAft>
              <a:buClr>
                <a:schemeClr val="accent1"/>
              </a:buClr>
              <a:buSzPts val="1050"/>
              <a:buFont typeface="Calibri"/>
              <a:buChar char="◦"/>
              <a:defRPr sz="1050" b="0" i="0" u="none" strike="noStrike" cap="none">
                <a:solidFill>
                  <a:srgbClr val="3F3F3F"/>
                </a:solidFill>
                <a:latin typeface="Calibri"/>
                <a:ea typeface="Calibri"/>
                <a:cs typeface="Calibri"/>
                <a:sym typeface="Calibri"/>
              </a:defRPr>
            </a:lvl3pPr>
            <a:lvl4pPr marL="1828800" marR="0" lvl="3" indent="-295275" algn="l" rtl="0">
              <a:lnSpc>
                <a:spcPct val="90000"/>
              </a:lnSpc>
              <a:spcBef>
                <a:spcPts val="300"/>
              </a:spcBef>
              <a:spcAft>
                <a:spcPts val="0"/>
              </a:spcAft>
              <a:buClr>
                <a:schemeClr val="accent1"/>
              </a:buClr>
              <a:buSzPts val="1050"/>
              <a:buFont typeface="Calibri"/>
              <a:buChar char="◦"/>
              <a:defRPr sz="1050" b="0" i="0" u="none" strike="noStrike" cap="none">
                <a:solidFill>
                  <a:srgbClr val="3F3F3F"/>
                </a:solidFill>
                <a:latin typeface="Calibri"/>
                <a:ea typeface="Calibri"/>
                <a:cs typeface="Calibri"/>
                <a:sym typeface="Calibri"/>
              </a:defRPr>
            </a:lvl4pPr>
            <a:lvl5pPr marL="2286000" marR="0" lvl="4" indent="-295275" algn="l" rtl="0">
              <a:lnSpc>
                <a:spcPct val="90000"/>
              </a:lnSpc>
              <a:spcBef>
                <a:spcPts val="300"/>
              </a:spcBef>
              <a:spcAft>
                <a:spcPts val="0"/>
              </a:spcAft>
              <a:buClr>
                <a:schemeClr val="accent1"/>
              </a:buClr>
              <a:buSzPts val="1050"/>
              <a:buFont typeface="Calibri"/>
              <a:buChar char="◦"/>
              <a:defRPr sz="1050" b="0" i="0" u="none" strike="noStrike" cap="none">
                <a:solidFill>
                  <a:srgbClr val="3F3F3F"/>
                </a:solidFill>
                <a:latin typeface="Calibri"/>
                <a:ea typeface="Calibri"/>
                <a:cs typeface="Calibri"/>
                <a:sym typeface="Calibri"/>
              </a:defRPr>
            </a:lvl5pPr>
            <a:lvl6pPr marL="2743200" marR="0" lvl="5" indent="-295275" algn="l" rtl="0">
              <a:lnSpc>
                <a:spcPct val="90000"/>
              </a:lnSpc>
              <a:spcBef>
                <a:spcPts val="300"/>
              </a:spcBef>
              <a:spcAft>
                <a:spcPts val="0"/>
              </a:spcAft>
              <a:buClr>
                <a:schemeClr val="accent1"/>
              </a:buClr>
              <a:buSzPts val="1050"/>
              <a:buFont typeface="Calibri"/>
              <a:buChar char="◦"/>
              <a:defRPr sz="1050" b="0" i="0" u="none" strike="noStrike" cap="none">
                <a:solidFill>
                  <a:srgbClr val="3F3F3F"/>
                </a:solidFill>
                <a:latin typeface="Calibri"/>
                <a:ea typeface="Calibri"/>
                <a:cs typeface="Calibri"/>
                <a:sym typeface="Calibri"/>
              </a:defRPr>
            </a:lvl6pPr>
            <a:lvl7pPr marL="3200400" marR="0" lvl="6" indent="-295275" algn="l" rtl="0">
              <a:lnSpc>
                <a:spcPct val="90000"/>
              </a:lnSpc>
              <a:spcBef>
                <a:spcPts val="300"/>
              </a:spcBef>
              <a:spcAft>
                <a:spcPts val="0"/>
              </a:spcAft>
              <a:buClr>
                <a:schemeClr val="accent1"/>
              </a:buClr>
              <a:buSzPts val="1050"/>
              <a:buFont typeface="Calibri"/>
              <a:buChar char="◦"/>
              <a:defRPr sz="1050" b="0" i="0" u="none" strike="noStrike" cap="none">
                <a:solidFill>
                  <a:srgbClr val="3F3F3F"/>
                </a:solidFill>
                <a:latin typeface="Calibri"/>
                <a:ea typeface="Calibri"/>
                <a:cs typeface="Calibri"/>
                <a:sym typeface="Calibri"/>
              </a:defRPr>
            </a:lvl7pPr>
            <a:lvl8pPr marL="3657600" marR="0" lvl="7" indent="-295275" algn="l" rtl="0">
              <a:lnSpc>
                <a:spcPct val="90000"/>
              </a:lnSpc>
              <a:spcBef>
                <a:spcPts val="300"/>
              </a:spcBef>
              <a:spcAft>
                <a:spcPts val="0"/>
              </a:spcAft>
              <a:buClr>
                <a:schemeClr val="accent1"/>
              </a:buClr>
              <a:buSzPts val="1050"/>
              <a:buFont typeface="Calibri"/>
              <a:buChar char="◦"/>
              <a:defRPr sz="1050" b="0" i="0" u="none" strike="noStrike" cap="none">
                <a:solidFill>
                  <a:srgbClr val="3F3F3F"/>
                </a:solidFill>
                <a:latin typeface="Calibri"/>
                <a:ea typeface="Calibri"/>
                <a:cs typeface="Calibri"/>
                <a:sym typeface="Calibri"/>
              </a:defRPr>
            </a:lvl8pPr>
            <a:lvl9pPr marL="4114800" marR="0" lvl="8" indent="-295275" algn="l" rtl="0">
              <a:lnSpc>
                <a:spcPct val="90000"/>
              </a:lnSpc>
              <a:spcBef>
                <a:spcPts val="300"/>
              </a:spcBef>
              <a:spcAft>
                <a:spcPts val="300"/>
              </a:spcAft>
              <a:buClr>
                <a:schemeClr val="accent1"/>
              </a:buClr>
              <a:buSzPts val="1050"/>
              <a:buFont typeface="Calibri"/>
              <a:buChar char="◦"/>
              <a:defRPr sz="1050" b="0" i="0" u="none" strike="noStrike" cap="none">
                <a:solidFill>
                  <a:srgbClr val="3F3F3F"/>
                </a:solidFill>
                <a:latin typeface="Calibri"/>
                <a:ea typeface="Calibri"/>
                <a:cs typeface="Calibri"/>
                <a:sym typeface="Calibri"/>
              </a:defRPr>
            </a:lvl9pPr>
          </a:lstStyle>
          <a:p>
            <a:endParaRPr/>
          </a:p>
        </p:txBody>
      </p:sp>
      <p:sp>
        <p:nvSpPr>
          <p:cNvPr id="101" name="Google Shape;101;p16"/>
          <p:cNvSpPr txBox="1">
            <a:spLocks noGrp="1"/>
          </p:cNvSpPr>
          <p:nvPr>
            <p:ph type="dt" idx="10"/>
          </p:nvPr>
        </p:nvSpPr>
        <p:spPr>
          <a:xfrm>
            <a:off x="1097282" y="6459786"/>
            <a:ext cx="2472271"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102" name="Google Shape;102;p16"/>
          <p:cNvSpPr txBox="1">
            <a:spLocks noGrp="1"/>
          </p:cNvSpPr>
          <p:nvPr>
            <p:ph type="ftr" idx="11"/>
          </p:nvPr>
        </p:nvSpPr>
        <p:spPr>
          <a:xfrm>
            <a:off x="3686186" y="6459786"/>
            <a:ext cx="4822804"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103" name="Google Shape;103;p16"/>
          <p:cNvSpPr txBox="1">
            <a:spLocks noGrp="1"/>
          </p:cNvSpPr>
          <p:nvPr>
            <p:ph type="sldNum" idx="12"/>
          </p:nvPr>
        </p:nvSpPr>
        <p:spPr>
          <a:xfrm>
            <a:off x="9900460" y="6459786"/>
            <a:ext cx="131202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788"/>
              <a:buFont typeface="Calibri"/>
              <a:buNone/>
              <a:defRPr sz="1051"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788"/>
              <a:buFont typeface="Calibri"/>
              <a:buNone/>
              <a:defRPr sz="1051"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788"/>
              <a:buFont typeface="Calibri"/>
              <a:buNone/>
              <a:defRPr sz="1051"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788"/>
              <a:buFont typeface="Calibri"/>
              <a:buNone/>
              <a:defRPr sz="1051"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788"/>
              <a:buFont typeface="Calibri"/>
              <a:buNone/>
              <a:defRPr sz="1051"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788"/>
              <a:buFont typeface="Calibri"/>
              <a:buNone/>
              <a:defRPr sz="1051"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788"/>
              <a:buFont typeface="Calibri"/>
              <a:buNone/>
              <a:defRPr sz="1051"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788"/>
              <a:buFont typeface="Calibri"/>
              <a:buNone/>
              <a:defRPr sz="1051"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788"/>
              <a:buFont typeface="Calibri"/>
              <a:buNone/>
              <a:defRPr sz="1051" b="0" i="0" u="none" strike="noStrike" cap="none">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04" name="Google Shape;104;p16"/>
          <p:cNvCxnSpPr/>
          <p:nvPr/>
        </p:nvCxnSpPr>
        <p:spPr>
          <a:xfrm>
            <a:off x="1193532" y="1737845"/>
            <a:ext cx="996696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778389333"/>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dirty="0"/>
              <a:t>6/18/2020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Tree>
    <p:extLst>
      <p:ext uri="{BB962C8B-B14F-4D97-AF65-F5344CB8AC3E}">
        <p14:creationId xmlns:p14="http://schemas.microsoft.com/office/powerpoint/2010/main" val="450560239"/>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Lst>
  <p:hf sldNum="0" hdr="0" ftr="0" dt="0"/>
  <p:txStyles>
    <p:titleStyle>
      <a:lvl1pPr algn="l" defTabSz="457200" rtl="0" eaLnBrk="1" latinLnBrk="0" hangingPunct="1">
        <a:spcBef>
          <a:spcPct val="0"/>
        </a:spcBef>
        <a:buNone/>
        <a:defRPr sz="4200" b="0" i="0" kern="1200">
          <a:solidFill>
            <a:schemeClr val="tx2"/>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800" b="0" i="0" kern="1200">
          <a:solidFill>
            <a:schemeClr val="tx1"/>
          </a:solidFill>
          <a:latin typeface="Arial" panose="020B0604020202020204" pitchFamily="34" charset="0"/>
          <a:ea typeface="+mj-ea"/>
          <a:cs typeface="Arial" panose="020B0604020202020204" pitchFamily="34"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2400" b="0" i="0" kern="1200">
          <a:solidFill>
            <a:schemeClr val="tx1"/>
          </a:solidFill>
          <a:latin typeface="Arial" panose="020B0604020202020204" pitchFamily="34" charset="0"/>
          <a:ea typeface="+mj-ea"/>
          <a:cs typeface="Arial" panose="020B0604020202020204" pitchFamily="34"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Arial" panose="020B0604020202020204" pitchFamily="34" charset="0"/>
          <a:ea typeface="+mj-ea"/>
          <a:cs typeface="Arial" panose="020B0604020202020204" pitchFamily="34"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Arial" panose="020B0604020202020204" pitchFamily="34" charset="0"/>
          <a:ea typeface="+mj-ea"/>
          <a:cs typeface="Arial" panose="020B0604020202020204" pitchFamily="34"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Arial" panose="020B0604020202020204" pitchFamily="34" charset="0"/>
          <a:ea typeface="+mj-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19A9E5-61D0-4BF0-8941-6E19F77F2A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C16C1E-8F87-46F7-B2A9-D867CB135D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8F8F1C-0FC3-404F-B4C9-59DCCB69F7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2BAECC-0B4F-41A8-B071-21604C0F6645}" type="datetimeFigureOut">
              <a:rPr lang="en-US" smtClean="0"/>
              <a:t>6/18/2020</a:t>
            </a:fld>
            <a:endParaRPr lang="en-US"/>
          </a:p>
        </p:txBody>
      </p:sp>
      <p:sp>
        <p:nvSpPr>
          <p:cNvPr id="5" name="Footer Placeholder 4">
            <a:extLst>
              <a:ext uri="{FF2B5EF4-FFF2-40B4-BE49-F238E27FC236}">
                <a16:creationId xmlns:a16="http://schemas.microsoft.com/office/drawing/2014/main" id="{DFF24FDC-672B-4121-92C0-4B8076E2A8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FE6493-B7B2-45E3-A33D-DEEFA8BABA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095354-285F-4222-99B9-78C8AF4A9F78}" type="slidenum">
              <a:rPr lang="en-US" smtClean="0"/>
              <a:t>‹#›</a:t>
            </a:fld>
            <a:endParaRPr lang="en-US"/>
          </a:p>
        </p:txBody>
      </p:sp>
    </p:spTree>
    <p:extLst>
      <p:ext uri="{BB962C8B-B14F-4D97-AF65-F5344CB8AC3E}">
        <p14:creationId xmlns:p14="http://schemas.microsoft.com/office/powerpoint/2010/main" val="83762610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3.xml"/><Relationship Id="rId5" Type="http://schemas.microsoft.com/office/2007/relationships/hdphoto" Target="../media/hdphoto3.wdp"/><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14.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hyperlink" Target="mailto:Financialwellness@nar.realtor" TargetMode="External"/><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jpg"/><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eg"/><Relationship Id="rId1" Type="http://schemas.openxmlformats.org/officeDocument/2006/relationships/slideLayout" Target="../slideLayouts/slideLayout39.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623168" y="139408"/>
            <a:ext cx="8821677" cy="65171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Subtitle 2"/>
          <p:cNvSpPr>
            <a:spLocks noGrp="1"/>
          </p:cNvSpPr>
          <p:nvPr>
            <p:ph type="subTitle" idx="1"/>
          </p:nvPr>
        </p:nvSpPr>
        <p:spPr>
          <a:xfrm>
            <a:off x="1623168" y="4581256"/>
            <a:ext cx="8825658" cy="861420"/>
          </a:xfrm>
        </p:spPr>
        <p:txBody>
          <a:bodyPr/>
          <a:lstStyle/>
          <a:p>
            <a:pPr algn="ctr"/>
            <a:r>
              <a:rPr lang="en-US" b="1" dirty="0" err="1">
                <a:solidFill>
                  <a:schemeClr val="tx1">
                    <a:lumMod val="95000"/>
                  </a:schemeClr>
                </a:solidFill>
              </a:rPr>
              <a:t>Financialwellness.realtor</a:t>
            </a:r>
            <a:endParaRPr lang="en-US" b="1" dirty="0">
              <a:solidFill>
                <a:schemeClr val="tx1">
                  <a:lumMod val="95000"/>
                </a:schemeClr>
              </a:solidFill>
            </a:endParaRPr>
          </a:p>
        </p:txBody>
      </p:sp>
    </p:spTree>
    <p:extLst>
      <p:ext uri="{BB962C8B-B14F-4D97-AF65-F5344CB8AC3E}">
        <p14:creationId xmlns:p14="http://schemas.microsoft.com/office/powerpoint/2010/main" val="2495571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5767" y="695003"/>
            <a:ext cx="6529008" cy="600164"/>
          </a:xfrm>
          <a:prstGeom prst="rect">
            <a:avLst/>
          </a:prstGeom>
          <a:noFill/>
        </p:spPr>
        <p:txBody>
          <a:bodyPr wrap="square" rtlCol="0">
            <a:spAutoFit/>
          </a:bodyPr>
          <a:lstStyle/>
          <a:p>
            <a:pPr algn="ctr"/>
            <a:r>
              <a:rPr lang="en-US" sz="3300" spc="300" dirty="0">
                <a:solidFill>
                  <a:schemeClr val="tx2"/>
                </a:solidFill>
                <a:latin typeface="Montserrat" charset="0"/>
                <a:ea typeface="Montserrat" charset="0"/>
                <a:cs typeface="Montserrat" charset="0"/>
              </a:rPr>
              <a:t>SOLVES BOTH PROBLEMS</a:t>
            </a:r>
            <a:endParaRPr lang="en-US" sz="4800" spc="300" dirty="0">
              <a:solidFill>
                <a:schemeClr val="tx2"/>
              </a:solidFill>
              <a:latin typeface="Montserrat" charset="0"/>
              <a:ea typeface="Montserrat" charset="0"/>
              <a:cs typeface="Montserrat" charset="0"/>
            </a:endParaRPr>
          </a:p>
        </p:txBody>
      </p:sp>
      <p:sp>
        <p:nvSpPr>
          <p:cNvPr id="3" name="TextBox 2"/>
          <p:cNvSpPr txBox="1"/>
          <p:nvPr/>
        </p:nvSpPr>
        <p:spPr>
          <a:xfrm>
            <a:off x="4529026" y="464934"/>
            <a:ext cx="3133947" cy="215444"/>
          </a:xfrm>
          <a:prstGeom prst="rect">
            <a:avLst/>
          </a:prstGeom>
          <a:noFill/>
        </p:spPr>
        <p:txBody>
          <a:bodyPr wrap="square" rtlCol="0">
            <a:spAutoFit/>
          </a:bodyPr>
          <a:lstStyle/>
          <a:p>
            <a:pPr algn="ctr"/>
            <a:r>
              <a:rPr lang="en-US" sz="800" spc="600" dirty="0">
                <a:solidFill>
                  <a:schemeClr val="tx2"/>
                </a:solidFill>
                <a:latin typeface="Montserrat" charset="0"/>
                <a:ea typeface="Montserrat" charset="0"/>
                <a:cs typeface="Montserrat" charset="0"/>
              </a:rPr>
              <a:t>THE GOLDEN HANDOFF</a:t>
            </a:r>
          </a:p>
        </p:txBody>
      </p:sp>
      <p:sp>
        <p:nvSpPr>
          <p:cNvPr id="4" name="Rectangle 3"/>
          <p:cNvSpPr/>
          <p:nvPr/>
        </p:nvSpPr>
        <p:spPr>
          <a:xfrm>
            <a:off x="2671613" y="2080054"/>
            <a:ext cx="3180969" cy="3797046"/>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Montserrat" charset="0"/>
            </a:endParaRPr>
          </a:p>
        </p:txBody>
      </p:sp>
      <p:sp>
        <p:nvSpPr>
          <p:cNvPr id="5" name="Rectangle 4"/>
          <p:cNvSpPr/>
          <p:nvPr/>
        </p:nvSpPr>
        <p:spPr>
          <a:xfrm>
            <a:off x="6268191" y="2080054"/>
            <a:ext cx="3180969" cy="37970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Montserrat" charset="0"/>
            </a:endParaRPr>
          </a:p>
        </p:txBody>
      </p:sp>
      <p:sp>
        <p:nvSpPr>
          <p:cNvPr id="9" name="TextBox 8"/>
          <p:cNvSpPr txBox="1"/>
          <p:nvPr/>
        </p:nvSpPr>
        <p:spPr>
          <a:xfrm>
            <a:off x="2856877" y="2709481"/>
            <a:ext cx="2810440" cy="430887"/>
          </a:xfrm>
          <a:prstGeom prst="rect">
            <a:avLst/>
          </a:prstGeom>
          <a:noFill/>
        </p:spPr>
        <p:txBody>
          <a:bodyPr wrap="square" rtlCol="0">
            <a:spAutoFit/>
          </a:bodyPr>
          <a:lstStyle/>
          <a:p>
            <a:pPr algn="ctr"/>
            <a:r>
              <a:rPr lang="en-US" sz="2200" b="1" spc="300" dirty="0">
                <a:solidFill>
                  <a:schemeClr val="tx2"/>
                </a:solidFill>
                <a:latin typeface="Montserrat Semi" charset="0"/>
                <a:ea typeface="Montserrat Semi" charset="0"/>
                <a:cs typeface="Montserrat Semi" charset="0"/>
              </a:rPr>
              <a:t>EXPONENTIAL</a:t>
            </a:r>
            <a:endParaRPr lang="en-US" sz="3300" b="1" spc="300" dirty="0">
              <a:solidFill>
                <a:schemeClr val="tx2"/>
              </a:solidFill>
              <a:latin typeface="Montserrat Semi" charset="0"/>
              <a:ea typeface="Montserrat Semi" charset="0"/>
              <a:cs typeface="Montserrat Semi" charset="0"/>
            </a:endParaRPr>
          </a:p>
        </p:txBody>
      </p:sp>
      <p:sp>
        <p:nvSpPr>
          <p:cNvPr id="12" name="TextBox 11"/>
          <p:cNvSpPr txBox="1"/>
          <p:nvPr/>
        </p:nvSpPr>
        <p:spPr>
          <a:xfrm>
            <a:off x="3113370" y="3066840"/>
            <a:ext cx="2273934" cy="507831"/>
          </a:xfrm>
          <a:prstGeom prst="rect">
            <a:avLst/>
          </a:prstGeom>
          <a:noFill/>
        </p:spPr>
        <p:txBody>
          <a:bodyPr wrap="square" rtlCol="0">
            <a:spAutoFit/>
          </a:bodyPr>
          <a:lstStyle/>
          <a:p>
            <a:pPr algn="ctr"/>
            <a:r>
              <a:rPr lang="en-US" sz="2700" spc="300" dirty="0">
                <a:solidFill>
                  <a:schemeClr val="tx2"/>
                </a:solidFill>
                <a:latin typeface="Montserrat" charset="0"/>
                <a:ea typeface="Montserrat" charset="0"/>
                <a:cs typeface="Montserrat" charset="0"/>
              </a:rPr>
              <a:t>GROWTH</a:t>
            </a:r>
            <a:endParaRPr lang="en-US" sz="4000" spc="300" dirty="0">
              <a:solidFill>
                <a:schemeClr val="tx2"/>
              </a:solidFill>
              <a:latin typeface="Montserrat" charset="0"/>
              <a:ea typeface="Montserrat" charset="0"/>
              <a:cs typeface="Montserrat" charset="0"/>
            </a:endParaRPr>
          </a:p>
        </p:txBody>
      </p:sp>
      <p:sp>
        <p:nvSpPr>
          <p:cNvPr id="19" name="Rectangle 18"/>
          <p:cNvSpPr/>
          <p:nvPr/>
        </p:nvSpPr>
        <p:spPr>
          <a:xfrm>
            <a:off x="3041815" y="4359558"/>
            <a:ext cx="2523391" cy="5925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Montserrat" charset="0"/>
            </a:endParaRPr>
          </a:p>
        </p:txBody>
      </p:sp>
      <p:sp>
        <p:nvSpPr>
          <p:cNvPr id="22" name="TextBox 21"/>
          <p:cNvSpPr txBox="1"/>
          <p:nvPr/>
        </p:nvSpPr>
        <p:spPr>
          <a:xfrm>
            <a:off x="2534737" y="4460570"/>
            <a:ext cx="3584975" cy="400110"/>
          </a:xfrm>
          <a:prstGeom prst="rect">
            <a:avLst/>
          </a:prstGeom>
          <a:noFill/>
        </p:spPr>
        <p:txBody>
          <a:bodyPr wrap="square" rtlCol="0">
            <a:spAutoFit/>
          </a:bodyPr>
          <a:lstStyle/>
          <a:p>
            <a:pPr algn="ctr"/>
            <a:r>
              <a:rPr lang="en-US" sz="2000" b="1" spc="300" dirty="0">
                <a:solidFill>
                  <a:schemeClr val="bg1"/>
                </a:solidFill>
                <a:latin typeface="Montserrat Semi" charset="0"/>
                <a:ea typeface="Montserrat Semi" charset="0"/>
                <a:cs typeface="Montserrat Semi" charset="0"/>
              </a:rPr>
              <a:t>BY REFERRAL</a:t>
            </a:r>
          </a:p>
        </p:txBody>
      </p:sp>
      <p:grpSp>
        <p:nvGrpSpPr>
          <p:cNvPr id="26" name="Group 25"/>
          <p:cNvGrpSpPr/>
          <p:nvPr/>
        </p:nvGrpSpPr>
        <p:grpSpPr>
          <a:xfrm>
            <a:off x="6628514" y="2594427"/>
            <a:ext cx="2593515" cy="2411462"/>
            <a:chOff x="9742597" y="5136100"/>
            <a:chExt cx="5187029" cy="4822923"/>
          </a:xfrm>
        </p:grpSpPr>
        <p:sp>
          <p:nvSpPr>
            <p:cNvPr id="11" name="TextBox 10"/>
            <p:cNvSpPr txBox="1"/>
            <p:nvPr/>
          </p:nvSpPr>
          <p:spPr>
            <a:xfrm>
              <a:off x="9855897" y="5136100"/>
              <a:ext cx="4547867" cy="1292662"/>
            </a:xfrm>
            <a:prstGeom prst="rect">
              <a:avLst/>
            </a:prstGeom>
            <a:noFill/>
          </p:spPr>
          <p:txBody>
            <a:bodyPr wrap="square" rtlCol="0">
              <a:spAutoFit/>
            </a:bodyPr>
            <a:lstStyle/>
            <a:p>
              <a:pPr algn="ctr"/>
              <a:r>
                <a:rPr lang="en-US" sz="3600" b="1" spc="300" dirty="0">
                  <a:solidFill>
                    <a:schemeClr val="bg1"/>
                  </a:solidFill>
                  <a:latin typeface="Montserrat Semi" charset="0"/>
                  <a:ea typeface="Montserrat Semi" charset="0"/>
                  <a:cs typeface="Montserrat Semi" charset="0"/>
                </a:rPr>
                <a:t>1 X 1</a:t>
              </a:r>
            </a:p>
          </p:txBody>
        </p:sp>
        <p:sp>
          <p:nvSpPr>
            <p:cNvPr id="17" name="TextBox 16"/>
            <p:cNvSpPr txBox="1"/>
            <p:nvPr/>
          </p:nvSpPr>
          <p:spPr>
            <a:xfrm>
              <a:off x="10062179" y="6843444"/>
              <a:ext cx="4547867" cy="1292662"/>
            </a:xfrm>
            <a:prstGeom prst="rect">
              <a:avLst/>
            </a:prstGeom>
            <a:noFill/>
          </p:spPr>
          <p:txBody>
            <a:bodyPr wrap="square" rtlCol="0">
              <a:spAutoFit/>
            </a:bodyPr>
            <a:lstStyle/>
            <a:p>
              <a:pPr algn="ctr"/>
              <a:r>
                <a:rPr lang="en-US" sz="3600" b="1" spc="300" dirty="0">
                  <a:solidFill>
                    <a:schemeClr val="bg1"/>
                  </a:solidFill>
                  <a:latin typeface="Montserrat" charset="0"/>
                  <a:ea typeface="Montserrat" charset="0"/>
                  <a:cs typeface="Montserrat" charset="0"/>
                </a:rPr>
                <a:t>VS.</a:t>
              </a:r>
            </a:p>
          </p:txBody>
        </p:sp>
        <p:sp>
          <p:nvSpPr>
            <p:cNvPr id="20" name="Rectangle 19"/>
            <p:cNvSpPr/>
            <p:nvPr/>
          </p:nvSpPr>
          <p:spPr>
            <a:xfrm>
              <a:off x="9855897" y="8666361"/>
              <a:ext cx="4919757" cy="11835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Montserrat" charset="0"/>
              </a:endParaRPr>
            </a:p>
          </p:txBody>
        </p:sp>
        <p:sp>
          <p:nvSpPr>
            <p:cNvPr id="24" name="TextBox 23"/>
            <p:cNvSpPr txBox="1"/>
            <p:nvPr/>
          </p:nvSpPr>
          <p:spPr>
            <a:xfrm>
              <a:off x="9742597" y="8666361"/>
              <a:ext cx="5187029" cy="1292662"/>
            </a:xfrm>
            <a:prstGeom prst="rect">
              <a:avLst/>
            </a:prstGeom>
            <a:solidFill>
              <a:schemeClr val="bg1"/>
            </a:solidFill>
          </p:spPr>
          <p:txBody>
            <a:bodyPr wrap="square" rtlCol="0">
              <a:spAutoFit/>
            </a:bodyPr>
            <a:lstStyle/>
            <a:p>
              <a:pPr algn="ctr"/>
              <a:r>
                <a:rPr lang="en-US" sz="3600" b="1" spc="300" dirty="0">
                  <a:solidFill>
                    <a:schemeClr val="tx2"/>
                  </a:solidFill>
                  <a:latin typeface="Montserrat Semi" charset="0"/>
                  <a:ea typeface="Montserrat Semi" charset="0"/>
                  <a:cs typeface="Montserrat Semi" charset="0"/>
                </a:rPr>
                <a:t>1 X 300</a:t>
              </a:r>
            </a:p>
          </p:txBody>
        </p:sp>
      </p:grpSp>
      <p:sp>
        <p:nvSpPr>
          <p:cNvPr id="27" name="Shape 2587">
            <a:extLst>
              <a:ext uri="{FF2B5EF4-FFF2-40B4-BE49-F238E27FC236}">
                <a16:creationId xmlns:a16="http://schemas.microsoft.com/office/drawing/2014/main" id="{6FEF7DC8-6252-084D-A1F6-8D737E4E27D9}"/>
              </a:ext>
            </a:extLst>
          </p:cNvPr>
          <p:cNvSpPr/>
          <p:nvPr/>
        </p:nvSpPr>
        <p:spPr>
          <a:xfrm>
            <a:off x="14632988" y="2853103"/>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rgbClr val="53585F"/>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8" name="Shape 2587">
            <a:extLst>
              <a:ext uri="{FF2B5EF4-FFF2-40B4-BE49-F238E27FC236}">
                <a16:creationId xmlns:a16="http://schemas.microsoft.com/office/drawing/2014/main" id="{3E1366DA-E5FE-394D-B414-556A6031BC21}"/>
              </a:ext>
            </a:extLst>
          </p:cNvPr>
          <p:cNvSpPr/>
          <p:nvPr/>
        </p:nvSpPr>
        <p:spPr>
          <a:xfrm>
            <a:off x="14785388" y="3005503"/>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rgbClr val="53585F"/>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9" name="Shape 2587">
            <a:extLst>
              <a:ext uri="{FF2B5EF4-FFF2-40B4-BE49-F238E27FC236}">
                <a16:creationId xmlns:a16="http://schemas.microsoft.com/office/drawing/2014/main" id="{444D82B5-5A13-E845-B467-20A2020D4282}"/>
              </a:ext>
            </a:extLst>
          </p:cNvPr>
          <p:cNvSpPr/>
          <p:nvPr/>
        </p:nvSpPr>
        <p:spPr>
          <a:xfrm>
            <a:off x="3929143" y="3665340"/>
            <a:ext cx="599883" cy="599338"/>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8" name="TextBox 17">
            <a:extLst>
              <a:ext uri="{FF2B5EF4-FFF2-40B4-BE49-F238E27FC236}">
                <a16:creationId xmlns:a16="http://schemas.microsoft.com/office/drawing/2014/main" id="{48DD4ECA-6261-6143-A5D1-58D6E57C62A1}"/>
              </a:ext>
            </a:extLst>
          </p:cNvPr>
          <p:cNvSpPr txBox="1"/>
          <p:nvPr/>
        </p:nvSpPr>
        <p:spPr>
          <a:xfrm>
            <a:off x="4368830" y="6254776"/>
            <a:ext cx="3550920" cy="215444"/>
          </a:xfrm>
          <a:prstGeom prst="rect">
            <a:avLst/>
          </a:prstGeom>
          <a:noFill/>
        </p:spPr>
        <p:txBody>
          <a:bodyPr wrap="square" rtlCol="0">
            <a:spAutoFit/>
          </a:bodyPr>
          <a:lstStyle/>
          <a:p>
            <a:r>
              <a:rPr lang="en-US" sz="800" spc="600" dirty="0">
                <a:latin typeface="Montserrat Hairline" pitchFamily="2" charset="77"/>
              </a:rPr>
              <a:t>WWW.GOLDENHANDOFF.COM</a:t>
            </a:r>
          </a:p>
        </p:txBody>
      </p:sp>
    </p:spTree>
    <p:extLst>
      <p:ext uri="{BB962C8B-B14F-4D97-AF65-F5344CB8AC3E}">
        <p14:creationId xmlns:p14="http://schemas.microsoft.com/office/powerpoint/2010/main" val="161434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462299" y="923603"/>
            <a:ext cx="5361816" cy="1107996"/>
          </a:xfrm>
          <a:prstGeom prst="rect">
            <a:avLst/>
          </a:prstGeom>
          <a:noFill/>
        </p:spPr>
        <p:txBody>
          <a:bodyPr wrap="square" rtlCol="0">
            <a:spAutoFit/>
          </a:bodyPr>
          <a:lstStyle/>
          <a:p>
            <a:pPr algn="ctr"/>
            <a:r>
              <a:rPr lang="en-US" sz="3300" spc="300" dirty="0">
                <a:solidFill>
                  <a:schemeClr val="tx2"/>
                </a:solidFill>
                <a:latin typeface="Montserrat" charset="0"/>
                <a:ea typeface="Montserrat" charset="0"/>
                <a:cs typeface="Montserrat" charset="0"/>
              </a:rPr>
              <a:t>VALUE OF A</a:t>
            </a:r>
          </a:p>
          <a:p>
            <a:pPr algn="ctr"/>
            <a:r>
              <a:rPr lang="en-US" sz="3300" spc="300" dirty="0">
                <a:solidFill>
                  <a:schemeClr val="tx2"/>
                </a:solidFill>
                <a:latin typeface="Montserrat" charset="0"/>
                <a:ea typeface="Montserrat" charset="0"/>
                <a:cs typeface="Montserrat" charset="0"/>
              </a:rPr>
              <a:t>BROKERAGE?</a:t>
            </a:r>
            <a:endParaRPr lang="en-US" sz="4800" spc="300" dirty="0">
              <a:solidFill>
                <a:schemeClr val="tx2"/>
              </a:solidFill>
              <a:latin typeface="Montserrat" charset="0"/>
              <a:ea typeface="Montserrat" charset="0"/>
              <a:cs typeface="Montserrat" charset="0"/>
            </a:endParaRPr>
          </a:p>
        </p:txBody>
      </p:sp>
      <p:sp>
        <p:nvSpPr>
          <p:cNvPr id="11" name="TextBox 10"/>
          <p:cNvSpPr txBox="1"/>
          <p:nvPr/>
        </p:nvSpPr>
        <p:spPr>
          <a:xfrm>
            <a:off x="7576233" y="693534"/>
            <a:ext cx="3133947" cy="261610"/>
          </a:xfrm>
          <a:prstGeom prst="rect">
            <a:avLst/>
          </a:prstGeom>
          <a:noFill/>
        </p:spPr>
        <p:txBody>
          <a:bodyPr wrap="square" rtlCol="0">
            <a:spAutoFit/>
          </a:bodyPr>
          <a:lstStyle/>
          <a:p>
            <a:pPr algn="ctr"/>
            <a:r>
              <a:rPr lang="en-US" sz="1100" spc="600" dirty="0">
                <a:solidFill>
                  <a:schemeClr val="tx2"/>
                </a:solidFill>
                <a:latin typeface="Montserrat" charset="0"/>
                <a:ea typeface="Montserrat" charset="0"/>
                <a:cs typeface="Montserrat" charset="0"/>
              </a:rPr>
              <a:t>WHAT IS THE </a:t>
            </a:r>
          </a:p>
        </p:txBody>
      </p:sp>
      <p:sp>
        <p:nvSpPr>
          <p:cNvPr id="12" name="TextBox 11"/>
          <p:cNvSpPr txBox="1"/>
          <p:nvPr/>
        </p:nvSpPr>
        <p:spPr>
          <a:xfrm>
            <a:off x="7006435" y="2072985"/>
            <a:ext cx="4273543" cy="329899"/>
          </a:xfrm>
          <a:prstGeom prst="rect">
            <a:avLst/>
          </a:prstGeom>
          <a:noFill/>
        </p:spPr>
        <p:txBody>
          <a:bodyPr wrap="square" rtlCol="0">
            <a:spAutoFit/>
          </a:bodyPr>
          <a:lstStyle/>
          <a:p>
            <a:pPr algn="ctr">
              <a:lnSpc>
                <a:spcPct val="150000"/>
              </a:lnSpc>
            </a:pPr>
            <a:r>
              <a:rPr lang="en-US" sz="1200" spc="150" dirty="0">
                <a:latin typeface="Montserrat Light" charset="0"/>
                <a:ea typeface="Montserrat Light" charset="0"/>
                <a:cs typeface="Montserrat Light" charset="0"/>
              </a:rPr>
              <a:t>The value of the agents combined business.</a:t>
            </a:r>
          </a:p>
        </p:txBody>
      </p:sp>
      <p:sp>
        <p:nvSpPr>
          <p:cNvPr id="18" name="TextBox 17"/>
          <p:cNvSpPr txBox="1"/>
          <p:nvPr/>
        </p:nvSpPr>
        <p:spPr>
          <a:xfrm>
            <a:off x="390746" y="4383761"/>
            <a:ext cx="5361816" cy="1107996"/>
          </a:xfrm>
          <a:prstGeom prst="rect">
            <a:avLst/>
          </a:prstGeom>
          <a:noFill/>
        </p:spPr>
        <p:txBody>
          <a:bodyPr wrap="square" rtlCol="0">
            <a:spAutoFit/>
          </a:bodyPr>
          <a:lstStyle/>
          <a:p>
            <a:pPr algn="ctr"/>
            <a:r>
              <a:rPr lang="en-US" sz="3300" spc="300" dirty="0">
                <a:solidFill>
                  <a:schemeClr val="tx2"/>
                </a:solidFill>
                <a:latin typeface="Montserrat" charset="0"/>
                <a:ea typeface="Montserrat" charset="0"/>
                <a:cs typeface="Montserrat" charset="0"/>
              </a:rPr>
              <a:t>VALUE OF AN AGENT’S BUSINESS? </a:t>
            </a:r>
          </a:p>
        </p:txBody>
      </p:sp>
      <p:sp>
        <p:nvSpPr>
          <p:cNvPr id="19" name="TextBox 18"/>
          <p:cNvSpPr txBox="1"/>
          <p:nvPr/>
        </p:nvSpPr>
        <p:spPr>
          <a:xfrm>
            <a:off x="1504680" y="4153692"/>
            <a:ext cx="3133947" cy="261610"/>
          </a:xfrm>
          <a:prstGeom prst="rect">
            <a:avLst/>
          </a:prstGeom>
          <a:noFill/>
        </p:spPr>
        <p:txBody>
          <a:bodyPr wrap="square" rtlCol="0">
            <a:spAutoFit/>
          </a:bodyPr>
          <a:lstStyle/>
          <a:p>
            <a:pPr algn="ctr"/>
            <a:r>
              <a:rPr lang="en-US" sz="1100" spc="600" dirty="0">
                <a:solidFill>
                  <a:schemeClr val="tx2"/>
                </a:solidFill>
                <a:latin typeface="Montserrat" charset="0"/>
                <a:ea typeface="Montserrat" charset="0"/>
                <a:cs typeface="Montserrat" charset="0"/>
              </a:rPr>
              <a:t>WHAT IS THE</a:t>
            </a:r>
          </a:p>
        </p:txBody>
      </p:sp>
      <p:pic>
        <p:nvPicPr>
          <p:cNvPr id="5" name="Picture Placeholder 4">
            <a:extLst>
              <a:ext uri="{FF2B5EF4-FFF2-40B4-BE49-F238E27FC236}">
                <a16:creationId xmlns:a16="http://schemas.microsoft.com/office/drawing/2014/main" id="{DE9B1D7B-E8CA-184A-9E14-9BC170030670}"/>
              </a:ext>
            </a:extLst>
          </p:cNvPr>
          <p:cNvPicPr>
            <a:picLocks noGrp="1" noChangeAspect="1"/>
          </p:cNvPicPr>
          <p:nvPr>
            <p:ph type="pic" sz="quarter" idx="10"/>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a:fillRect/>
          </a:stretch>
        </p:blipFill>
        <p:spPr>
          <a:prstGeom prst="rect">
            <a:avLst/>
          </a:prstGeom>
        </p:spPr>
      </p:pic>
      <p:pic>
        <p:nvPicPr>
          <p:cNvPr id="3" name="Picture Placeholder 2">
            <a:extLst>
              <a:ext uri="{FF2B5EF4-FFF2-40B4-BE49-F238E27FC236}">
                <a16:creationId xmlns:a16="http://schemas.microsoft.com/office/drawing/2014/main" id="{5449EA54-AB73-014E-86B5-2B4519675ECC}"/>
              </a:ext>
            </a:extLst>
          </p:cNvPr>
          <p:cNvPicPr>
            <a:picLocks noGrp="1" noChangeAspect="1"/>
          </p:cNvPicPr>
          <p:nvPr>
            <p:ph type="pic" sz="quarter" idx="11"/>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a:stretch>
            <a:fillRect/>
          </a:stretch>
        </p:blipFill>
        <p:spPr>
          <a:prstGeom prst="rect">
            <a:avLst/>
          </a:prstGeom>
        </p:spPr>
      </p:pic>
      <p:sp>
        <p:nvSpPr>
          <p:cNvPr id="13" name="TextBox 12">
            <a:extLst>
              <a:ext uri="{FF2B5EF4-FFF2-40B4-BE49-F238E27FC236}">
                <a16:creationId xmlns:a16="http://schemas.microsoft.com/office/drawing/2014/main" id="{AE8091E2-108F-5448-8324-3124DCA2053B}"/>
              </a:ext>
            </a:extLst>
          </p:cNvPr>
          <p:cNvSpPr txBox="1"/>
          <p:nvPr/>
        </p:nvSpPr>
        <p:spPr>
          <a:xfrm>
            <a:off x="934881" y="5491757"/>
            <a:ext cx="4273543" cy="329899"/>
          </a:xfrm>
          <a:prstGeom prst="rect">
            <a:avLst/>
          </a:prstGeom>
          <a:noFill/>
        </p:spPr>
        <p:txBody>
          <a:bodyPr wrap="square" rtlCol="0">
            <a:spAutoFit/>
          </a:bodyPr>
          <a:lstStyle/>
          <a:p>
            <a:pPr algn="ctr">
              <a:lnSpc>
                <a:spcPct val="150000"/>
              </a:lnSpc>
            </a:pPr>
            <a:r>
              <a:rPr lang="en-US" sz="1200" spc="150" dirty="0">
                <a:latin typeface="Montserrat Light" charset="0"/>
                <a:ea typeface="Montserrat Light" charset="0"/>
                <a:cs typeface="Montserrat Light" charset="0"/>
              </a:rPr>
              <a:t>The number of clients X client referrals.</a:t>
            </a:r>
          </a:p>
        </p:txBody>
      </p:sp>
    </p:spTree>
    <p:extLst>
      <p:ext uri="{BB962C8B-B14F-4D97-AF65-F5344CB8AC3E}">
        <p14:creationId xmlns:p14="http://schemas.microsoft.com/office/powerpoint/2010/main" val="3259044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F8E65F56-1925-034A-88C6-9B9A6B72584F}"/>
              </a:ext>
            </a:extLst>
          </p:cNvPr>
          <p:cNvSpPr/>
          <p:nvPr/>
        </p:nvSpPr>
        <p:spPr>
          <a:xfrm>
            <a:off x="2411731" y="4553158"/>
            <a:ext cx="7406640" cy="960120"/>
          </a:xfrm>
          <a:prstGeom prst="roundRect">
            <a:avLst>
              <a:gd name="adj" fmla="val 4523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997121" y="840454"/>
            <a:ext cx="8235860" cy="2800767"/>
          </a:xfrm>
          <a:prstGeom prst="rect">
            <a:avLst/>
          </a:prstGeom>
          <a:noFill/>
        </p:spPr>
        <p:txBody>
          <a:bodyPr wrap="square" rtlCol="0">
            <a:spAutoFit/>
          </a:bodyPr>
          <a:lstStyle/>
          <a:p>
            <a:pPr algn="ctr"/>
            <a:r>
              <a:rPr lang="en-US" sz="4400" b="1" spc="300" dirty="0">
                <a:solidFill>
                  <a:schemeClr val="tx2"/>
                </a:solidFill>
                <a:latin typeface="Montserrat" charset="0"/>
                <a:ea typeface="Montserrat" charset="0"/>
                <a:cs typeface="Montserrat" charset="0"/>
              </a:rPr>
              <a:t>HOW LONG DOES IT TAKE TO GROW YOUR BUISNESS TO 300 CLIENTS?</a:t>
            </a:r>
          </a:p>
        </p:txBody>
      </p:sp>
      <p:sp>
        <p:nvSpPr>
          <p:cNvPr id="5" name="TextBox 4">
            <a:extLst>
              <a:ext uri="{FF2B5EF4-FFF2-40B4-BE49-F238E27FC236}">
                <a16:creationId xmlns:a16="http://schemas.microsoft.com/office/drawing/2014/main" id="{1032F115-3A8F-C446-B29C-F730E7159056}"/>
              </a:ext>
            </a:extLst>
          </p:cNvPr>
          <p:cNvSpPr txBox="1"/>
          <p:nvPr/>
        </p:nvSpPr>
        <p:spPr>
          <a:xfrm>
            <a:off x="2559368" y="4617720"/>
            <a:ext cx="7389494" cy="830997"/>
          </a:xfrm>
          <a:prstGeom prst="rect">
            <a:avLst/>
          </a:prstGeom>
          <a:noFill/>
        </p:spPr>
        <p:txBody>
          <a:bodyPr wrap="square" rtlCol="0">
            <a:spAutoFit/>
          </a:bodyPr>
          <a:lstStyle/>
          <a:p>
            <a:r>
              <a:rPr lang="en-US" sz="4800" b="1" spc="300" dirty="0">
                <a:solidFill>
                  <a:schemeClr val="bg1"/>
                </a:solidFill>
                <a:latin typeface="Montserrat" pitchFamily="2" charset="77"/>
                <a:ea typeface="Lato Black" panose="020F0502020204030203" pitchFamily="34" charset="0"/>
                <a:cs typeface="Lato Black" panose="020F0502020204030203" pitchFamily="34" charset="0"/>
              </a:rPr>
              <a:t>AN ENTIRE CAREER!</a:t>
            </a:r>
          </a:p>
        </p:txBody>
      </p:sp>
      <p:cxnSp>
        <p:nvCxnSpPr>
          <p:cNvPr id="7" name="Straight Connector 6">
            <a:extLst>
              <a:ext uri="{FF2B5EF4-FFF2-40B4-BE49-F238E27FC236}">
                <a16:creationId xmlns:a16="http://schemas.microsoft.com/office/drawing/2014/main" id="{5A420EF0-AB3F-BF41-B008-B675EF86A9B9}"/>
              </a:ext>
            </a:extLst>
          </p:cNvPr>
          <p:cNvCxnSpPr>
            <a:cxnSpLocks/>
          </p:cNvCxnSpPr>
          <p:nvPr/>
        </p:nvCxnSpPr>
        <p:spPr>
          <a:xfrm>
            <a:off x="3575684" y="3931920"/>
            <a:ext cx="504063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3E842DC-B47A-7942-B667-E7DFD76D3C13}"/>
              </a:ext>
            </a:extLst>
          </p:cNvPr>
          <p:cNvSpPr txBox="1"/>
          <p:nvPr/>
        </p:nvSpPr>
        <p:spPr>
          <a:xfrm>
            <a:off x="4460270" y="6254776"/>
            <a:ext cx="3550920" cy="215444"/>
          </a:xfrm>
          <a:prstGeom prst="rect">
            <a:avLst/>
          </a:prstGeom>
          <a:noFill/>
        </p:spPr>
        <p:txBody>
          <a:bodyPr wrap="square" rtlCol="0">
            <a:spAutoFit/>
          </a:bodyPr>
          <a:lstStyle/>
          <a:p>
            <a:r>
              <a:rPr lang="en-US" sz="800" spc="600" dirty="0">
                <a:latin typeface="Montserrat Hairline" pitchFamily="2" charset="77"/>
              </a:rPr>
              <a:t>WWW.GOLDENHANDOFF.COM</a:t>
            </a:r>
          </a:p>
        </p:txBody>
      </p:sp>
      <p:sp>
        <p:nvSpPr>
          <p:cNvPr id="11" name="TextBox 10">
            <a:extLst>
              <a:ext uri="{FF2B5EF4-FFF2-40B4-BE49-F238E27FC236}">
                <a16:creationId xmlns:a16="http://schemas.microsoft.com/office/drawing/2014/main" id="{324EFDF1-6BE1-F249-B77A-1647181925A8}"/>
              </a:ext>
            </a:extLst>
          </p:cNvPr>
          <p:cNvSpPr txBox="1"/>
          <p:nvPr/>
        </p:nvSpPr>
        <p:spPr>
          <a:xfrm>
            <a:off x="4529026" y="464934"/>
            <a:ext cx="3133947" cy="215444"/>
          </a:xfrm>
          <a:prstGeom prst="rect">
            <a:avLst/>
          </a:prstGeom>
          <a:noFill/>
        </p:spPr>
        <p:txBody>
          <a:bodyPr wrap="square" rtlCol="0">
            <a:spAutoFit/>
          </a:bodyPr>
          <a:lstStyle/>
          <a:p>
            <a:pPr algn="ctr"/>
            <a:r>
              <a:rPr lang="en-US" sz="800" spc="600" dirty="0">
                <a:solidFill>
                  <a:schemeClr val="tx2"/>
                </a:solidFill>
                <a:latin typeface="Montserrat" charset="0"/>
                <a:ea typeface="Montserrat" charset="0"/>
                <a:cs typeface="Montserrat" charset="0"/>
              </a:rPr>
              <a:t>THE GOLDEN HANDOFF</a:t>
            </a:r>
          </a:p>
        </p:txBody>
      </p:sp>
    </p:spTree>
    <p:extLst>
      <p:ext uri="{BB962C8B-B14F-4D97-AF65-F5344CB8AC3E}">
        <p14:creationId xmlns:p14="http://schemas.microsoft.com/office/powerpoint/2010/main" val="3145031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03323CB8-C34E-9C40-83EA-21197B9F3E50}"/>
              </a:ext>
            </a:extLst>
          </p:cNvPr>
          <p:cNvPicPr>
            <a:picLocks noGrp="1" noChangeAspect="1"/>
          </p:cNvPicPr>
          <p:nvPr>
            <p:ph type="pic" sz="quarter" idx="13"/>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a:fillRect/>
          </a:stretch>
        </p:blipFill>
        <p:spPr/>
      </p:pic>
      <p:sp>
        <p:nvSpPr>
          <p:cNvPr id="4" name="Rectangle 3"/>
          <p:cNvSpPr/>
          <p:nvPr/>
        </p:nvSpPr>
        <p:spPr>
          <a:xfrm>
            <a:off x="1402080" y="1102995"/>
            <a:ext cx="9525000" cy="4652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Montserrat" charset="0"/>
            </a:endParaRPr>
          </a:p>
        </p:txBody>
      </p:sp>
      <p:sp>
        <p:nvSpPr>
          <p:cNvPr id="6" name="TextBox 5"/>
          <p:cNvSpPr txBox="1"/>
          <p:nvPr/>
        </p:nvSpPr>
        <p:spPr>
          <a:xfrm>
            <a:off x="5070789" y="3366219"/>
            <a:ext cx="2109873" cy="583878"/>
          </a:xfrm>
          <a:prstGeom prst="rect">
            <a:avLst/>
          </a:prstGeom>
          <a:noFill/>
        </p:spPr>
        <p:txBody>
          <a:bodyPr wrap="none" rtlCol="0">
            <a:spAutoFit/>
          </a:bodyPr>
          <a:lstStyle/>
          <a:p>
            <a:pPr algn="ctr">
              <a:lnSpc>
                <a:spcPct val="150000"/>
              </a:lnSpc>
            </a:pPr>
            <a:r>
              <a:rPr lang="en-US" sz="2400" b="1" spc="300" dirty="0">
                <a:solidFill>
                  <a:schemeClr val="tx2"/>
                </a:solidFill>
                <a:latin typeface="Montserrat Semi" charset="0"/>
                <a:ea typeface="Montserrat Semi" charset="0"/>
                <a:cs typeface="Montserrat Semi" charset="0"/>
              </a:rPr>
              <a:t>MY STORY</a:t>
            </a:r>
          </a:p>
        </p:txBody>
      </p:sp>
      <p:pic>
        <p:nvPicPr>
          <p:cNvPr id="12" name="Picture Placeholder 11">
            <a:extLst>
              <a:ext uri="{FF2B5EF4-FFF2-40B4-BE49-F238E27FC236}">
                <a16:creationId xmlns:a16="http://schemas.microsoft.com/office/drawing/2014/main" id="{CE43353F-DAA5-FC40-AC44-59890E12E793}"/>
              </a:ext>
            </a:extLst>
          </p:cNvPr>
          <p:cNvPicPr>
            <a:picLocks noGrp="1" noChangeAspect="1"/>
          </p:cNvPicPr>
          <p:nvPr>
            <p:ph type="pic" sz="quarter" idx="10"/>
          </p:nvPr>
        </p:nvPicPr>
        <p:blipFill>
          <a:blip r:embed="rId4" cstate="print">
            <a:extLst>
              <a:ext uri="{28A0092B-C50C-407E-A947-70E740481C1C}">
                <a14:useLocalDpi xmlns:a14="http://schemas.microsoft.com/office/drawing/2010/main"/>
              </a:ext>
            </a:extLst>
          </a:blip>
          <a:srcRect/>
          <a:stretch>
            <a:fillRect/>
          </a:stretch>
        </p:blipFill>
        <p:spPr>
          <a:xfrm rot="16200000">
            <a:off x="5069839" y="1274358"/>
            <a:ext cx="2052320" cy="2052320"/>
          </a:xfrm>
        </p:spPr>
      </p:pic>
      <p:sp>
        <p:nvSpPr>
          <p:cNvPr id="17" name="TextBox 16">
            <a:extLst>
              <a:ext uri="{FF2B5EF4-FFF2-40B4-BE49-F238E27FC236}">
                <a16:creationId xmlns:a16="http://schemas.microsoft.com/office/drawing/2014/main" id="{F4873F21-6340-8644-9EB2-8BA51283CCB2}"/>
              </a:ext>
            </a:extLst>
          </p:cNvPr>
          <p:cNvSpPr txBox="1"/>
          <p:nvPr/>
        </p:nvSpPr>
        <p:spPr>
          <a:xfrm>
            <a:off x="4850305" y="3806254"/>
            <a:ext cx="2491388" cy="488339"/>
          </a:xfrm>
          <a:prstGeom prst="rect">
            <a:avLst/>
          </a:prstGeom>
          <a:noFill/>
        </p:spPr>
        <p:txBody>
          <a:bodyPr wrap="none" rtlCol="0">
            <a:spAutoFit/>
          </a:bodyPr>
          <a:lstStyle/>
          <a:p>
            <a:pPr algn="ctr">
              <a:lnSpc>
                <a:spcPct val="150000"/>
              </a:lnSpc>
            </a:pPr>
            <a:r>
              <a:rPr lang="en-US" sz="2000" spc="300" dirty="0">
                <a:latin typeface="Montserrat Light" charset="0"/>
                <a:ea typeface="Montserrat Light" charset="0"/>
                <a:cs typeface="Montserrat Light" charset="0"/>
              </a:rPr>
              <a:t>RENEE, DAVID</a:t>
            </a:r>
          </a:p>
        </p:txBody>
      </p:sp>
      <p:sp>
        <p:nvSpPr>
          <p:cNvPr id="19" name="TextBox 18">
            <a:extLst>
              <a:ext uri="{FF2B5EF4-FFF2-40B4-BE49-F238E27FC236}">
                <a16:creationId xmlns:a16="http://schemas.microsoft.com/office/drawing/2014/main" id="{E3100709-6585-A64B-BFB1-BFDE89CF2FAB}"/>
              </a:ext>
            </a:extLst>
          </p:cNvPr>
          <p:cNvSpPr txBox="1"/>
          <p:nvPr/>
        </p:nvSpPr>
        <p:spPr>
          <a:xfrm>
            <a:off x="165079" y="7252309"/>
            <a:ext cx="12141302" cy="2246769"/>
          </a:xfrm>
          <a:prstGeom prst="rect">
            <a:avLst/>
          </a:prstGeom>
          <a:noFill/>
        </p:spPr>
        <p:txBody>
          <a:bodyPr wrap="square" rtlCol="0">
            <a:spAutoFit/>
          </a:bodyPr>
          <a:lstStyle/>
          <a:p>
            <a:pPr algn="ctr"/>
            <a:r>
              <a:rPr lang="en-US" sz="2800" dirty="0">
                <a:latin typeface="Montserrat" charset="0"/>
                <a:ea typeface="Montserrat" charset="0"/>
                <a:cs typeface="Montserrat" charset="0"/>
              </a:rPr>
              <a:t>A company is an association or collection of individuals, whether natural persons, legal persons, or a mixture of both. Company members share a common purpose and unite in order to focus their various talents and organize their collectively available skills or</a:t>
            </a:r>
          </a:p>
        </p:txBody>
      </p:sp>
      <p:sp>
        <p:nvSpPr>
          <p:cNvPr id="21" name="TextBox 20">
            <a:extLst>
              <a:ext uri="{FF2B5EF4-FFF2-40B4-BE49-F238E27FC236}">
                <a16:creationId xmlns:a16="http://schemas.microsoft.com/office/drawing/2014/main" id="{9006FABC-6A96-1F46-AB1F-2E776F6890C1}"/>
              </a:ext>
            </a:extLst>
          </p:cNvPr>
          <p:cNvSpPr txBox="1"/>
          <p:nvPr/>
        </p:nvSpPr>
        <p:spPr>
          <a:xfrm>
            <a:off x="3601899" y="4457066"/>
            <a:ext cx="5047651" cy="830997"/>
          </a:xfrm>
          <a:prstGeom prst="rect">
            <a:avLst/>
          </a:prstGeom>
          <a:noFill/>
        </p:spPr>
        <p:txBody>
          <a:bodyPr wrap="square" rtlCol="0">
            <a:spAutoFit/>
          </a:bodyPr>
          <a:lstStyle/>
          <a:p>
            <a:pPr algn="ctr"/>
            <a:r>
              <a:rPr lang="en-US" sz="2400" b="1" dirty="0">
                <a:solidFill>
                  <a:schemeClr val="tx2"/>
                </a:solidFill>
                <a:latin typeface="Montserrat" pitchFamily="2" charset="77"/>
              </a:rPr>
              <a:t>750 KW team leaders</a:t>
            </a:r>
          </a:p>
          <a:p>
            <a:pPr algn="ctr"/>
            <a:r>
              <a:rPr lang="en-US" sz="2400" b="1" dirty="0">
                <a:solidFill>
                  <a:schemeClr val="tx2"/>
                </a:solidFill>
                <a:latin typeface="Montserrat" pitchFamily="2" charset="77"/>
              </a:rPr>
              <a:t>Passive vs. Active Marketing</a:t>
            </a:r>
          </a:p>
        </p:txBody>
      </p:sp>
      <p:cxnSp>
        <p:nvCxnSpPr>
          <p:cNvPr id="23" name="Straight Connector 22">
            <a:extLst>
              <a:ext uri="{FF2B5EF4-FFF2-40B4-BE49-F238E27FC236}">
                <a16:creationId xmlns:a16="http://schemas.microsoft.com/office/drawing/2014/main" id="{6A0D2F9B-2887-2B46-A3ED-0181F2E042BB}"/>
              </a:ext>
            </a:extLst>
          </p:cNvPr>
          <p:cNvCxnSpPr/>
          <p:nvPr/>
        </p:nvCxnSpPr>
        <p:spPr>
          <a:xfrm>
            <a:off x="4381499" y="4408259"/>
            <a:ext cx="3429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369452E-A519-0340-B8B5-3A076E429043}"/>
              </a:ext>
            </a:extLst>
          </p:cNvPr>
          <p:cNvSpPr txBox="1"/>
          <p:nvPr/>
        </p:nvSpPr>
        <p:spPr>
          <a:xfrm>
            <a:off x="4529026" y="464934"/>
            <a:ext cx="3133947" cy="215444"/>
          </a:xfrm>
          <a:prstGeom prst="rect">
            <a:avLst/>
          </a:prstGeom>
          <a:noFill/>
        </p:spPr>
        <p:txBody>
          <a:bodyPr wrap="square" rtlCol="0">
            <a:spAutoFit/>
          </a:bodyPr>
          <a:lstStyle/>
          <a:p>
            <a:pPr algn="ctr"/>
            <a:r>
              <a:rPr lang="en-US" sz="800" spc="600" dirty="0">
                <a:solidFill>
                  <a:schemeClr val="bg1"/>
                </a:solidFill>
                <a:latin typeface="Montserrat" charset="0"/>
                <a:ea typeface="Montserrat" charset="0"/>
                <a:cs typeface="Montserrat" charset="0"/>
              </a:rPr>
              <a:t>THE GOLDEN HANDOFF</a:t>
            </a:r>
          </a:p>
        </p:txBody>
      </p:sp>
      <p:sp>
        <p:nvSpPr>
          <p:cNvPr id="25" name="TextBox 24">
            <a:extLst>
              <a:ext uri="{FF2B5EF4-FFF2-40B4-BE49-F238E27FC236}">
                <a16:creationId xmlns:a16="http://schemas.microsoft.com/office/drawing/2014/main" id="{2580E43F-BB59-8E47-8764-21B553E04B37}"/>
              </a:ext>
            </a:extLst>
          </p:cNvPr>
          <p:cNvSpPr txBox="1"/>
          <p:nvPr/>
        </p:nvSpPr>
        <p:spPr>
          <a:xfrm>
            <a:off x="4460270" y="6254776"/>
            <a:ext cx="3550920" cy="215444"/>
          </a:xfrm>
          <a:prstGeom prst="rect">
            <a:avLst/>
          </a:prstGeom>
          <a:noFill/>
        </p:spPr>
        <p:txBody>
          <a:bodyPr wrap="square" rtlCol="0">
            <a:spAutoFit/>
          </a:bodyPr>
          <a:lstStyle/>
          <a:p>
            <a:r>
              <a:rPr lang="en-US" sz="800" spc="600" dirty="0">
                <a:solidFill>
                  <a:schemeClr val="bg1"/>
                </a:solidFill>
                <a:latin typeface="Montserrat Hairline" pitchFamily="2" charset="77"/>
              </a:rPr>
              <a:t>WWW.GOLDENHANDOFF.COM</a:t>
            </a:r>
          </a:p>
        </p:txBody>
      </p:sp>
    </p:spTree>
    <p:extLst>
      <p:ext uri="{BB962C8B-B14F-4D97-AF65-F5344CB8AC3E}">
        <p14:creationId xmlns:p14="http://schemas.microsoft.com/office/powerpoint/2010/main" val="786824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FC1ECD-F5E9-E44F-B78D-5AD34740364A}"/>
              </a:ext>
            </a:extLst>
          </p:cNvPr>
          <p:cNvSpPr/>
          <p:nvPr/>
        </p:nvSpPr>
        <p:spPr>
          <a:xfrm>
            <a:off x="925309" y="2734572"/>
            <a:ext cx="10443731" cy="26161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91442" y="1104900"/>
            <a:ext cx="4431976" cy="600164"/>
          </a:xfrm>
          <a:prstGeom prst="rect">
            <a:avLst/>
          </a:prstGeom>
          <a:noFill/>
        </p:spPr>
        <p:txBody>
          <a:bodyPr wrap="square" rtlCol="0">
            <a:spAutoFit/>
          </a:bodyPr>
          <a:lstStyle/>
          <a:p>
            <a:r>
              <a:rPr lang="en-US" sz="3300" spc="300" dirty="0">
                <a:solidFill>
                  <a:schemeClr val="tx2"/>
                </a:solidFill>
                <a:latin typeface="Montserrat" charset="0"/>
                <a:ea typeface="Montserrat" charset="0"/>
                <a:cs typeface="Montserrat" charset="0"/>
              </a:rPr>
              <a:t>RENEE, DAVID </a:t>
            </a:r>
            <a:endParaRPr lang="en-US" sz="4800" spc="300" dirty="0">
              <a:solidFill>
                <a:schemeClr val="tx2"/>
              </a:solidFill>
              <a:latin typeface="Montserrat" charset="0"/>
              <a:ea typeface="Montserrat" charset="0"/>
              <a:cs typeface="Montserrat" charset="0"/>
            </a:endParaRPr>
          </a:p>
        </p:txBody>
      </p:sp>
      <p:sp>
        <p:nvSpPr>
          <p:cNvPr id="18" name="TextBox 17"/>
          <p:cNvSpPr txBox="1"/>
          <p:nvPr/>
        </p:nvSpPr>
        <p:spPr>
          <a:xfrm>
            <a:off x="925309" y="1719690"/>
            <a:ext cx="5240541" cy="564065"/>
          </a:xfrm>
          <a:prstGeom prst="rect">
            <a:avLst/>
          </a:prstGeom>
          <a:noFill/>
        </p:spPr>
        <p:txBody>
          <a:bodyPr wrap="square" rtlCol="0">
            <a:spAutoFit/>
          </a:bodyPr>
          <a:lstStyle/>
          <a:p>
            <a:pPr>
              <a:lnSpc>
                <a:spcPct val="150000"/>
              </a:lnSpc>
            </a:pPr>
            <a:r>
              <a:rPr lang="en-US" sz="1100" spc="150" dirty="0">
                <a:latin typeface="Montserrat Light" charset="0"/>
                <a:ea typeface="Montserrat Light" charset="0"/>
                <a:cs typeface="Montserrat Light" charset="0"/>
              </a:rPr>
              <a:t>Two success stories showing the power of the Golden Handoff Model.</a:t>
            </a:r>
          </a:p>
        </p:txBody>
      </p:sp>
      <p:sp>
        <p:nvSpPr>
          <p:cNvPr id="13" name="TextBox 12">
            <a:extLst>
              <a:ext uri="{FF2B5EF4-FFF2-40B4-BE49-F238E27FC236}">
                <a16:creationId xmlns:a16="http://schemas.microsoft.com/office/drawing/2014/main" id="{81CBD521-F4E1-4B4D-964D-5C64E6C0B40E}"/>
              </a:ext>
            </a:extLst>
          </p:cNvPr>
          <p:cNvSpPr txBox="1"/>
          <p:nvPr/>
        </p:nvSpPr>
        <p:spPr>
          <a:xfrm>
            <a:off x="4529026" y="464934"/>
            <a:ext cx="3133947" cy="215444"/>
          </a:xfrm>
          <a:prstGeom prst="rect">
            <a:avLst/>
          </a:prstGeom>
          <a:noFill/>
        </p:spPr>
        <p:txBody>
          <a:bodyPr wrap="square" rtlCol="0">
            <a:spAutoFit/>
          </a:bodyPr>
          <a:lstStyle/>
          <a:p>
            <a:pPr algn="ctr"/>
            <a:r>
              <a:rPr lang="en-US" sz="800" spc="600" dirty="0">
                <a:solidFill>
                  <a:schemeClr val="tx2"/>
                </a:solidFill>
                <a:latin typeface="Montserrat" charset="0"/>
                <a:ea typeface="Montserrat" charset="0"/>
                <a:cs typeface="Montserrat" charset="0"/>
              </a:rPr>
              <a:t>THE GOLDEN HANDOFF</a:t>
            </a:r>
          </a:p>
        </p:txBody>
      </p:sp>
      <p:sp>
        <p:nvSpPr>
          <p:cNvPr id="4" name="Rectangle 3">
            <a:extLst>
              <a:ext uri="{FF2B5EF4-FFF2-40B4-BE49-F238E27FC236}">
                <a16:creationId xmlns:a16="http://schemas.microsoft.com/office/drawing/2014/main" id="{3004FEBD-DD69-6E42-B3D0-775BCE4BA7BA}"/>
              </a:ext>
            </a:extLst>
          </p:cNvPr>
          <p:cNvSpPr/>
          <p:nvPr/>
        </p:nvSpPr>
        <p:spPr>
          <a:xfrm>
            <a:off x="4458472" y="3547985"/>
            <a:ext cx="2826248" cy="457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E04C4A-B5F0-7F4C-BE44-1AEE8B45088F}"/>
              </a:ext>
            </a:extLst>
          </p:cNvPr>
          <p:cNvSpPr/>
          <p:nvPr/>
        </p:nvSpPr>
        <p:spPr>
          <a:xfrm>
            <a:off x="4451623" y="4281713"/>
            <a:ext cx="4920976" cy="4572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443C2C6-522E-7741-B3B9-ED0BDE401467}"/>
              </a:ext>
            </a:extLst>
          </p:cNvPr>
          <p:cNvSpPr/>
          <p:nvPr/>
        </p:nvSpPr>
        <p:spPr>
          <a:xfrm>
            <a:off x="4458472" y="4953279"/>
            <a:ext cx="4056878" cy="457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1B8A098-4B65-D144-8E70-DB26FE42BF7F}"/>
              </a:ext>
            </a:extLst>
          </p:cNvPr>
          <p:cNvSpPr txBox="1"/>
          <p:nvPr/>
        </p:nvSpPr>
        <p:spPr>
          <a:xfrm>
            <a:off x="4460270" y="6254776"/>
            <a:ext cx="3550920" cy="215444"/>
          </a:xfrm>
          <a:prstGeom prst="rect">
            <a:avLst/>
          </a:prstGeom>
          <a:noFill/>
        </p:spPr>
        <p:txBody>
          <a:bodyPr wrap="square" rtlCol="0">
            <a:spAutoFit/>
          </a:bodyPr>
          <a:lstStyle/>
          <a:p>
            <a:r>
              <a:rPr lang="en-US" sz="800" spc="600" dirty="0">
                <a:solidFill>
                  <a:schemeClr val="tx1">
                    <a:lumMod val="50000"/>
                    <a:lumOff val="50000"/>
                  </a:schemeClr>
                </a:solidFill>
                <a:latin typeface="Montserrat Hairline" pitchFamily="2" charset="77"/>
              </a:rPr>
              <a:t>WWW.GOLDENHANDOFF.COM</a:t>
            </a:r>
          </a:p>
        </p:txBody>
      </p:sp>
      <p:sp>
        <p:nvSpPr>
          <p:cNvPr id="21" name="TextBox 20">
            <a:extLst>
              <a:ext uri="{FF2B5EF4-FFF2-40B4-BE49-F238E27FC236}">
                <a16:creationId xmlns:a16="http://schemas.microsoft.com/office/drawing/2014/main" id="{1DD2A3CB-AB13-ED43-A93A-1D12DCC08D19}"/>
              </a:ext>
            </a:extLst>
          </p:cNvPr>
          <p:cNvSpPr txBox="1"/>
          <p:nvPr/>
        </p:nvSpPr>
        <p:spPr>
          <a:xfrm>
            <a:off x="1141143" y="3529348"/>
            <a:ext cx="4431976" cy="523220"/>
          </a:xfrm>
          <a:prstGeom prst="rect">
            <a:avLst/>
          </a:prstGeom>
          <a:noFill/>
        </p:spPr>
        <p:txBody>
          <a:bodyPr wrap="square" rtlCol="0">
            <a:spAutoFit/>
          </a:bodyPr>
          <a:lstStyle/>
          <a:p>
            <a:r>
              <a:rPr lang="en-US" sz="2800" b="1" spc="300" dirty="0">
                <a:solidFill>
                  <a:schemeClr val="bg1">
                    <a:lumMod val="75000"/>
                  </a:schemeClr>
                </a:solidFill>
                <a:latin typeface="Montserrat" charset="0"/>
                <a:ea typeface="Montserrat" charset="0"/>
                <a:cs typeface="Montserrat" charset="0"/>
              </a:rPr>
              <a:t>YEAR 1: $2.5M</a:t>
            </a:r>
          </a:p>
        </p:txBody>
      </p:sp>
      <p:sp>
        <p:nvSpPr>
          <p:cNvPr id="24" name="TextBox 23">
            <a:extLst>
              <a:ext uri="{FF2B5EF4-FFF2-40B4-BE49-F238E27FC236}">
                <a16:creationId xmlns:a16="http://schemas.microsoft.com/office/drawing/2014/main" id="{75170F92-76CA-B043-B181-608E73214DAA}"/>
              </a:ext>
            </a:extLst>
          </p:cNvPr>
          <p:cNvSpPr txBox="1"/>
          <p:nvPr/>
        </p:nvSpPr>
        <p:spPr>
          <a:xfrm>
            <a:off x="1141143" y="4248057"/>
            <a:ext cx="4431976" cy="523220"/>
          </a:xfrm>
          <a:prstGeom prst="rect">
            <a:avLst/>
          </a:prstGeom>
          <a:noFill/>
        </p:spPr>
        <p:txBody>
          <a:bodyPr wrap="square" rtlCol="0">
            <a:spAutoFit/>
          </a:bodyPr>
          <a:lstStyle/>
          <a:p>
            <a:r>
              <a:rPr lang="en-US" sz="2800" b="1" spc="300" dirty="0">
                <a:solidFill>
                  <a:schemeClr val="tx1">
                    <a:lumMod val="50000"/>
                    <a:lumOff val="50000"/>
                  </a:schemeClr>
                </a:solidFill>
                <a:latin typeface="Montserrat" charset="0"/>
                <a:ea typeface="Montserrat" charset="0"/>
                <a:cs typeface="Montserrat" charset="0"/>
              </a:rPr>
              <a:t>YEAR 2: $6.5M</a:t>
            </a:r>
          </a:p>
        </p:txBody>
      </p:sp>
      <p:sp>
        <p:nvSpPr>
          <p:cNvPr id="25" name="TextBox 24">
            <a:extLst>
              <a:ext uri="{FF2B5EF4-FFF2-40B4-BE49-F238E27FC236}">
                <a16:creationId xmlns:a16="http://schemas.microsoft.com/office/drawing/2014/main" id="{F49E6EF3-E8C2-7344-9BAD-EC3485418758}"/>
              </a:ext>
            </a:extLst>
          </p:cNvPr>
          <p:cNvSpPr txBox="1"/>
          <p:nvPr/>
        </p:nvSpPr>
        <p:spPr>
          <a:xfrm>
            <a:off x="1141143" y="4937120"/>
            <a:ext cx="4431976" cy="523220"/>
          </a:xfrm>
          <a:prstGeom prst="rect">
            <a:avLst/>
          </a:prstGeom>
          <a:noFill/>
        </p:spPr>
        <p:txBody>
          <a:bodyPr wrap="square" rtlCol="0">
            <a:spAutoFit/>
          </a:bodyPr>
          <a:lstStyle/>
          <a:p>
            <a:r>
              <a:rPr lang="en-US" sz="2800" b="1" spc="300" dirty="0">
                <a:solidFill>
                  <a:schemeClr val="tx1">
                    <a:lumMod val="75000"/>
                    <a:lumOff val="25000"/>
                  </a:schemeClr>
                </a:solidFill>
                <a:latin typeface="Montserrat" charset="0"/>
                <a:ea typeface="Montserrat" charset="0"/>
                <a:cs typeface="Montserrat" charset="0"/>
              </a:rPr>
              <a:t>YEAR 3: $4M</a:t>
            </a:r>
          </a:p>
        </p:txBody>
      </p:sp>
      <p:sp>
        <p:nvSpPr>
          <p:cNvPr id="26" name="TextBox 25">
            <a:extLst>
              <a:ext uri="{FF2B5EF4-FFF2-40B4-BE49-F238E27FC236}">
                <a16:creationId xmlns:a16="http://schemas.microsoft.com/office/drawing/2014/main" id="{D9039D58-D5D3-F54F-9B01-2AD6D1142C99}"/>
              </a:ext>
            </a:extLst>
          </p:cNvPr>
          <p:cNvSpPr txBox="1"/>
          <p:nvPr/>
        </p:nvSpPr>
        <p:spPr>
          <a:xfrm>
            <a:off x="708118" y="2752513"/>
            <a:ext cx="3133947" cy="261610"/>
          </a:xfrm>
          <a:prstGeom prst="rect">
            <a:avLst/>
          </a:prstGeom>
          <a:noFill/>
        </p:spPr>
        <p:txBody>
          <a:bodyPr wrap="square" rtlCol="0">
            <a:spAutoFit/>
          </a:bodyPr>
          <a:lstStyle/>
          <a:p>
            <a:pPr algn="ctr"/>
            <a:r>
              <a:rPr lang="en-US" sz="1100" spc="600" dirty="0">
                <a:solidFill>
                  <a:schemeClr val="bg1"/>
                </a:solidFill>
                <a:latin typeface="Montserrat" charset="0"/>
                <a:ea typeface="Montserrat" charset="0"/>
                <a:cs typeface="Montserrat" charset="0"/>
              </a:rPr>
              <a:t>SALES VOLUME</a:t>
            </a:r>
          </a:p>
        </p:txBody>
      </p:sp>
      <p:sp>
        <p:nvSpPr>
          <p:cNvPr id="29" name="TextBox 28">
            <a:extLst>
              <a:ext uri="{FF2B5EF4-FFF2-40B4-BE49-F238E27FC236}">
                <a16:creationId xmlns:a16="http://schemas.microsoft.com/office/drawing/2014/main" id="{0C9C7C6B-2A43-AB44-A42C-42752E3E16D1}"/>
              </a:ext>
            </a:extLst>
          </p:cNvPr>
          <p:cNvSpPr txBox="1"/>
          <p:nvPr/>
        </p:nvSpPr>
        <p:spPr>
          <a:xfrm>
            <a:off x="8349935" y="2752513"/>
            <a:ext cx="3133947" cy="261610"/>
          </a:xfrm>
          <a:prstGeom prst="rect">
            <a:avLst/>
          </a:prstGeom>
          <a:noFill/>
        </p:spPr>
        <p:txBody>
          <a:bodyPr wrap="square" rtlCol="0">
            <a:spAutoFit/>
          </a:bodyPr>
          <a:lstStyle/>
          <a:p>
            <a:pPr algn="ctr"/>
            <a:r>
              <a:rPr lang="en-US" sz="1100" spc="600" dirty="0">
                <a:solidFill>
                  <a:schemeClr val="bg1"/>
                </a:solidFill>
                <a:latin typeface="Montserrat" charset="0"/>
                <a:ea typeface="Montserrat" charset="0"/>
                <a:cs typeface="Montserrat" charset="0"/>
              </a:rPr>
              <a:t>GCI</a:t>
            </a:r>
          </a:p>
        </p:txBody>
      </p:sp>
      <p:sp>
        <p:nvSpPr>
          <p:cNvPr id="30" name="TextBox 29">
            <a:extLst>
              <a:ext uri="{FF2B5EF4-FFF2-40B4-BE49-F238E27FC236}">
                <a16:creationId xmlns:a16="http://schemas.microsoft.com/office/drawing/2014/main" id="{EC878C71-F037-CA40-9862-A84B5BF5AC7F}"/>
              </a:ext>
            </a:extLst>
          </p:cNvPr>
          <p:cNvSpPr txBox="1"/>
          <p:nvPr/>
        </p:nvSpPr>
        <p:spPr>
          <a:xfrm>
            <a:off x="7500861" y="3528887"/>
            <a:ext cx="1484469" cy="523220"/>
          </a:xfrm>
          <a:prstGeom prst="rect">
            <a:avLst/>
          </a:prstGeom>
          <a:noFill/>
        </p:spPr>
        <p:txBody>
          <a:bodyPr wrap="square" rtlCol="0">
            <a:spAutoFit/>
          </a:bodyPr>
          <a:lstStyle>
            <a:defPPr>
              <a:defRPr lang="en-US"/>
            </a:defPPr>
            <a:lvl1pPr>
              <a:defRPr sz="2800" b="1" spc="300">
                <a:solidFill>
                  <a:schemeClr val="bg1">
                    <a:lumMod val="75000"/>
                  </a:schemeClr>
                </a:solidFill>
                <a:latin typeface="Montserrat" charset="0"/>
                <a:ea typeface="Montserrat" charset="0"/>
                <a:cs typeface="Montserrat" charset="0"/>
              </a:defRPr>
            </a:lvl1pPr>
          </a:lstStyle>
          <a:p>
            <a:r>
              <a:rPr lang="en-US" dirty="0"/>
              <a:t>$60K</a:t>
            </a:r>
          </a:p>
        </p:txBody>
      </p:sp>
      <p:sp>
        <p:nvSpPr>
          <p:cNvPr id="34" name="TextBox 33">
            <a:extLst>
              <a:ext uri="{FF2B5EF4-FFF2-40B4-BE49-F238E27FC236}">
                <a16:creationId xmlns:a16="http://schemas.microsoft.com/office/drawing/2014/main" id="{DCEBB999-3958-1149-8A6D-78972A7F4BAE}"/>
              </a:ext>
            </a:extLst>
          </p:cNvPr>
          <p:cNvSpPr txBox="1"/>
          <p:nvPr/>
        </p:nvSpPr>
        <p:spPr>
          <a:xfrm>
            <a:off x="9566388" y="4215693"/>
            <a:ext cx="1484469" cy="523220"/>
          </a:xfrm>
          <a:prstGeom prst="rect">
            <a:avLst/>
          </a:prstGeom>
          <a:noFill/>
        </p:spPr>
        <p:txBody>
          <a:bodyPr wrap="square" rtlCol="0">
            <a:spAutoFit/>
          </a:bodyPr>
          <a:lstStyle>
            <a:defPPr>
              <a:defRPr lang="en-US"/>
            </a:defPPr>
            <a:lvl1pPr>
              <a:defRPr sz="2800" b="1" spc="300">
                <a:solidFill>
                  <a:schemeClr val="tx1">
                    <a:lumMod val="50000"/>
                    <a:lumOff val="50000"/>
                  </a:schemeClr>
                </a:solidFill>
                <a:latin typeface="Montserrat" charset="0"/>
                <a:ea typeface="Montserrat" charset="0"/>
                <a:cs typeface="Montserrat" charset="0"/>
              </a:defRPr>
            </a:lvl1pPr>
          </a:lstStyle>
          <a:p>
            <a:r>
              <a:rPr lang="en-US" dirty="0"/>
              <a:t>$162K</a:t>
            </a:r>
          </a:p>
        </p:txBody>
      </p:sp>
      <p:sp>
        <p:nvSpPr>
          <p:cNvPr id="35" name="TextBox 34">
            <a:extLst>
              <a:ext uri="{FF2B5EF4-FFF2-40B4-BE49-F238E27FC236}">
                <a16:creationId xmlns:a16="http://schemas.microsoft.com/office/drawing/2014/main" id="{BCE74376-0E7F-7F43-8293-5AAFC4B3AA8B}"/>
              </a:ext>
            </a:extLst>
          </p:cNvPr>
          <p:cNvSpPr txBox="1"/>
          <p:nvPr/>
        </p:nvSpPr>
        <p:spPr>
          <a:xfrm>
            <a:off x="9017748" y="4920269"/>
            <a:ext cx="1484469" cy="523220"/>
          </a:xfrm>
          <a:prstGeom prst="rect">
            <a:avLst/>
          </a:prstGeom>
          <a:noFill/>
        </p:spPr>
        <p:txBody>
          <a:bodyPr wrap="square" rtlCol="0">
            <a:spAutoFit/>
          </a:bodyPr>
          <a:lstStyle>
            <a:defPPr>
              <a:defRPr lang="en-US"/>
            </a:defPPr>
            <a:lvl1pPr>
              <a:defRPr sz="2800" b="1" spc="300">
                <a:solidFill>
                  <a:schemeClr val="tx1">
                    <a:lumMod val="75000"/>
                    <a:lumOff val="25000"/>
                  </a:schemeClr>
                </a:solidFill>
                <a:latin typeface="Montserrat" charset="0"/>
                <a:ea typeface="Montserrat" charset="0"/>
                <a:cs typeface="Montserrat" charset="0"/>
              </a:defRPr>
            </a:lvl1pPr>
          </a:lstStyle>
          <a:p>
            <a:r>
              <a:rPr lang="en-US" dirty="0"/>
              <a:t>$97K</a:t>
            </a:r>
          </a:p>
        </p:txBody>
      </p:sp>
    </p:spTree>
    <p:extLst>
      <p:ext uri="{BB962C8B-B14F-4D97-AF65-F5344CB8AC3E}">
        <p14:creationId xmlns:p14="http://schemas.microsoft.com/office/powerpoint/2010/main" val="2983196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3161" y="3986937"/>
            <a:ext cx="97953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950695" y="2706888"/>
            <a:ext cx="1061508" cy="400110"/>
          </a:xfrm>
          <a:prstGeom prst="rect">
            <a:avLst/>
          </a:prstGeom>
          <a:noFill/>
        </p:spPr>
        <p:txBody>
          <a:bodyPr wrap="none" rtlCol="0">
            <a:spAutoFit/>
          </a:bodyPr>
          <a:lstStyle/>
          <a:p>
            <a:pPr algn="ctr"/>
            <a:r>
              <a:rPr lang="en-US" sz="2000" b="1" spc="300" dirty="0">
                <a:solidFill>
                  <a:schemeClr val="tx2"/>
                </a:solidFill>
                <a:latin typeface="Montserrat Semi" charset="0"/>
                <a:ea typeface="Montserrat Semi" charset="0"/>
                <a:cs typeface="Montserrat Semi" charset="0"/>
              </a:rPr>
              <a:t>YEAR</a:t>
            </a:r>
          </a:p>
        </p:txBody>
      </p:sp>
      <p:sp>
        <p:nvSpPr>
          <p:cNvPr id="42" name="TextBox 41"/>
          <p:cNvSpPr txBox="1"/>
          <p:nvPr/>
        </p:nvSpPr>
        <p:spPr>
          <a:xfrm>
            <a:off x="3011113" y="2703714"/>
            <a:ext cx="1061508" cy="400110"/>
          </a:xfrm>
          <a:prstGeom prst="rect">
            <a:avLst/>
          </a:prstGeom>
          <a:noFill/>
        </p:spPr>
        <p:txBody>
          <a:bodyPr wrap="none" rtlCol="0">
            <a:spAutoFit/>
          </a:bodyPr>
          <a:lstStyle>
            <a:defPPr>
              <a:defRPr lang="en-US"/>
            </a:defPPr>
            <a:lvl1pPr algn="ctr">
              <a:defRPr sz="3200" b="1" spc="300">
                <a:solidFill>
                  <a:schemeClr val="tx2"/>
                </a:solidFill>
                <a:latin typeface="Montserrat Semi" charset="0"/>
                <a:ea typeface="Montserrat Semi" charset="0"/>
                <a:cs typeface="Montserrat Semi" charset="0"/>
              </a:defRPr>
            </a:lvl1pPr>
          </a:lstStyle>
          <a:p>
            <a:r>
              <a:rPr lang="en-US" sz="2000" dirty="0"/>
              <a:t>YEAR</a:t>
            </a:r>
          </a:p>
        </p:txBody>
      </p:sp>
      <p:sp>
        <p:nvSpPr>
          <p:cNvPr id="43" name="TextBox 42"/>
          <p:cNvSpPr txBox="1"/>
          <p:nvPr/>
        </p:nvSpPr>
        <p:spPr>
          <a:xfrm>
            <a:off x="5013707" y="2710086"/>
            <a:ext cx="1061508" cy="400110"/>
          </a:xfrm>
          <a:prstGeom prst="rect">
            <a:avLst/>
          </a:prstGeom>
          <a:noFill/>
        </p:spPr>
        <p:txBody>
          <a:bodyPr wrap="none" rtlCol="0">
            <a:spAutoFit/>
          </a:bodyPr>
          <a:lstStyle>
            <a:defPPr>
              <a:defRPr lang="en-US"/>
            </a:defPPr>
            <a:lvl1pPr algn="ctr">
              <a:defRPr sz="3200" b="1" spc="300">
                <a:solidFill>
                  <a:schemeClr val="tx2"/>
                </a:solidFill>
                <a:latin typeface="Montserrat Semi" charset="0"/>
                <a:ea typeface="Montserrat Semi" charset="0"/>
                <a:cs typeface="Montserrat Semi" charset="0"/>
              </a:defRPr>
            </a:lvl1pPr>
          </a:lstStyle>
          <a:p>
            <a:r>
              <a:rPr lang="en-US" sz="2000" dirty="0"/>
              <a:t>YEAR</a:t>
            </a:r>
          </a:p>
        </p:txBody>
      </p:sp>
      <p:sp>
        <p:nvSpPr>
          <p:cNvPr id="30" name="TextBox 29"/>
          <p:cNvSpPr txBox="1"/>
          <p:nvPr/>
        </p:nvSpPr>
        <p:spPr>
          <a:xfrm>
            <a:off x="873209" y="923603"/>
            <a:ext cx="9322351" cy="600164"/>
          </a:xfrm>
          <a:prstGeom prst="rect">
            <a:avLst/>
          </a:prstGeom>
          <a:noFill/>
        </p:spPr>
        <p:txBody>
          <a:bodyPr wrap="square" rtlCol="0">
            <a:spAutoFit/>
          </a:bodyPr>
          <a:lstStyle/>
          <a:p>
            <a:r>
              <a:rPr lang="en-US" sz="3300" spc="300" dirty="0">
                <a:solidFill>
                  <a:schemeClr val="tx2"/>
                </a:solidFill>
                <a:latin typeface="Montserrat" charset="0"/>
                <a:ea typeface="Montserrat" charset="0"/>
                <a:cs typeface="Montserrat" charset="0"/>
              </a:rPr>
              <a:t>THE DEAL: </a:t>
            </a:r>
            <a:r>
              <a:rPr lang="en-US" sz="3300" spc="300" dirty="0">
                <a:latin typeface="Montserrat" charset="0"/>
                <a:ea typeface="Montserrat" charset="0"/>
                <a:cs typeface="Montserrat" charset="0"/>
              </a:rPr>
              <a:t>REFERRAL AGREEMENT</a:t>
            </a:r>
            <a:endParaRPr lang="en-US" sz="4800" spc="300" dirty="0">
              <a:latin typeface="Montserrat" charset="0"/>
              <a:ea typeface="Montserrat" charset="0"/>
              <a:cs typeface="Montserrat" charset="0"/>
            </a:endParaRPr>
          </a:p>
        </p:txBody>
      </p:sp>
      <p:sp>
        <p:nvSpPr>
          <p:cNvPr id="31" name="TextBox 30"/>
          <p:cNvSpPr txBox="1"/>
          <p:nvPr/>
        </p:nvSpPr>
        <p:spPr>
          <a:xfrm>
            <a:off x="887958" y="693534"/>
            <a:ext cx="3133947" cy="215444"/>
          </a:xfrm>
          <a:prstGeom prst="rect">
            <a:avLst/>
          </a:prstGeom>
          <a:noFill/>
        </p:spPr>
        <p:txBody>
          <a:bodyPr wrap="square" rtlCol="0">
            <a:spAutoFit/>
          </a:bodyPr>
          <a:lstStyle/>
          <a:p>
            <a:r>
              <a:rPr lang="en-US" sz="800" spc="600" dirty="0">
                <a:solidFill>
                  <a:schemeClr val="tx2"/>
                </a:solidFill>
                <a:latin typeface="Montserrat" charset="0"/>
                <a:ea typeface="Montserrat" charset="0"/>
                <a:cs typeface="Montserrat" charset="0"/>
              </a:rPr>
              <a:t>THE GOLDEN HANDOFF</a:t>
            </a:r>
          </a:p>
        </p:txBody>
      </p:sp>
      <p:sp>
        <p:nvSpPr>
          <p:cNvPr id="19" name="Rectangle 18"/>
          <p:cNvSpPr/>
          <p:nvPr/>
        </p:nvSpPr>
        <p:spPr>
          <a:xfrm>
            <a:off x="8989249" y="2670612"/>
            <a:ext cx="2290702" cy="262058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Montserrat" charset="0"/>
            </a:endParaRPr>
          </a:p>
        </p:txBody>
      </p:sp>
      <p:sp>
        <p:nvSpPr>
          <p:cNvPr id="20" name="TextBox 19"/>
          <p:cNvSpPr txBox="1"/>
          <p:nvPr/>
        </p:nvSpPr>
        <p:spPr>
          <a:xfrm>
            <a:off x="9274388" y="3702369"/>
            <a:ext cx="1754005" cy="584775"/>
          </a:xfrm>
          <a:prstGeom prst="rect">
            <a:avLst/>
          </a:prstGeom>
          <a:noFill/>
        </p:spPr>
        <p:txBody>
          <a:bodyPr wrap="none" rtlCol="0">
            <a:spAutoFit/>
          </a:bodyPr>
          <a:lstStyle/>
          <a:p>
            <a:pPr algn="ctr"/>
            <a:r>
              <a:rPr lang="en-US" sz="1600" spc="300" dirty="0">
                <a:solidFill>
                  <a:schemeClr val="tx2"/>
                </a:solidFill>
                <a:latin typeface="Montserrat" charset="0"/>
                <a:ea typeface="Montserrat" charset="0"/>
                <a:cs typeface="Montserrat" charset="0"/>
              </a:rPr>
              <a:t>NEW </a:t>
            </a:r>
          </a:p>
          <a:p>
            <a:pPr algn="ctr"/>
            <a:r>
              <a:rPr lang="en-US" sz="1600" spc="300" dirty="0">
                <a:solidFill>
                  <a:schemeClr val="tx2"/>
                </a:solidFill>
                <a:latin typeface="Montserrat" charset="0"/>
                <a:ea typeface="Montserrat" charset="0"/>
                <a:cs typeface="Montserrat" charset="0"/>
              </a:rPr>
              <a:t>REFERRALS</a:t>
            </a:r>
            <a:endParaRPr lang="en-US" sz="2400" spc="300" dirty="0">
              <a:solidFill>
                <a:schemeClr val="tx2"/>
              </a:solidFill>
              <a:latin typeface="Montserrat" charset="0"/>
              <a:ea typeface="Montserrat" charset="0"/>
              <a:cs typeface="Montserrat" charset="0"/>
            </a:endParaRPr>
          </a:p>
        </p:txBody>
      </p:sp>
      <p:sp>
        <p:nvSpPr>
          <p:cNvPr id="28" name="Shape 2943"/>
          <p:cNvSpPr>
            <a:spLocks noChangeAspect="1"/>
          </p:cNvSpPr>
          <p:nvPr/>
        </p:nvSpPr>
        <p:spPr>
          <a:xfrm>
            <a:off x="9865225" y="2906943"/>
            <a:ext cx="572332" cy="699516"/>
          </a:xfrm>
          <a:custGeom>
            <a:avLst/>
            <a:gdLst/>
            <a:ahLst/>
            <a:cxnLst>
              <a:cxn ang="0">
                <a:pos x="wd2" y="hd2"/>
              </a:cxn>
              <a:cxn ang="5400000">
                <a:pos x="wd2" y="hd2"/>
              </a:cxn>
              <a:cxn ang="10800000">
                <a:pos x="wd2" y="hd2"/>
              </a:cxn>
              <a:cxn ang="16200000">
                <a:pos x="wd2" y="hd2"/>
              </a:cxn>
            </a:cxnLst>
            <a:rect l="0" t="0" r="r" b="b"/>
            <a:pathLst>
              <a:path w="21600" h="21600" extrusionOk="0">
                <a:moveTo>
                  <a:pt x="9600" y="11782"/>
                </a:moveTo>
                <a:lnTo>
                  <a:pt x="9600" y="10800"/>
                </a:lnTo>
                <a:lnTo>
                  <a:pt x="11400" y="10800"/>
                </a:lnTo>
                <a:cubicBezTo>
                  <a:pt x="11732" y="10800"/>
                  <a:pt x="12000" y="10580"/>
                  <a:pt x="12000" y="10309"/>
                </a:cubicBezTo>
                <a:lnTo>
                  <a:pt x="12000" y="2945"/>
                </a:lnTo>
                <a:lnTo>
                  <a:pt x="19940" y="2945"/>
                </a:lnTo>
                <a:lnTo>
                  <a:pt x="16886" y="7111"/>
                </a:lnTo>
                <a:lnTo>
                  <a:pt x="16894" y="7115"/>
                </a:lnTo>
                <a:cubicBezTo>
                  <a:pt x="16840" y="7189"/>
                  <a:pt x="16800" y="7272"/>
                  <a:pt x="16800" y="7364"/>
                </a:cubicBezTo>
                <a:cubicBezTo>
                  <a:pt x="16800" y="7457"/>
                  <a:pt x="16840" y="7538"/>
                  <a:pt x="16894" y="7612"/>
                </a:cubicBezTo>
                <a:lnTo>
                  <a:pt x="16886" y="7616"/>
                </a:lnTo>
                <a:lnTo>
                  <a:pt x="19940" y="11782"/>
                </a:lnTo>
                <a:cubicBezTo>
                  <a:pt x="19940" y="11782"/>
                  <a:pt x="9600" y="11782"/>
                  <a:pt x="9600" y="11782"/>
                </a:cubicBezTo>
                <a:close/>
                <a:moveTo>
                  <a:pt x="1200" y="982"/>
                </a:moveTo>
                <a:lnTo>
                  <a:pt x="10800" y="982"/>
                </a:lnTo>
                <a:lnTo>
                  <a:pt x="10800" y="9818"/>
                </a:lnTo>
                <a:lnTo>
                  <a:pt x="1200" y="9818"/>
                </a:lnTo>
                <a:cubicBezTo>
                  <a:pt x="1200" y="9818"/>
                  <a:pt x="1200" y="982"/>
                  <a:pt x="1200" y="982"/>
                </a:cubicBezTo>
                <a:close/>
                <a:moveTo>
                  <a:pt x="21514" y="12020"/>
                </a:moveTo>
                <a:lnTo>
                  <a:pt x="18100" y="7364"/>
                </a:lnTo>
                <a:lnTo>
                  <a:pt x="21514" y="2707"/>
                </a:lnTo>
                <a:lnTo>
                  <a:pt x="21506" y="2703"/>
                </a:lnTo>
                <a:cubicBezTo>
                  <a:pt x="21560" y="2629"/>
                  <a:pt x="21600" y="2547"/>
                  <a:pt x="21600" y="2455"/>
                </a:cubicBezTo>
                <a:cubicBezTo>
                  <a:pt x="21600" y="2183"/>
                  <a:pt x="21332" y="1964"/>
                  <a:pt x="21000" y="1964"/>
                </a:cubicBezTo>
                <a:lnTo>
                  <a:pt x="12000" y="1964"/>
                </a:lnTo>
                <a:lnTo>
                  <a:pt x="12000" y="491"/>
                </a:lnTo>
                <a:cubicBezTo>
                  <a:pt x="12000" y="220"/>
                  <a:pt x="11732" y="0"/>
                  <a:pt x="11400" y="0"/>
                </a:cubicBezTo>
                <a:lnTo>
                  <a:pt x="600" y="0"/>
                </a:lnTo>
                <a:cubicBezTo>
                  <a:pt x="268" y="0"/>
                  <a:pt x="0" y="220"/>
                  <a:pt x="0" y="491"/>
                </a:cubicBezTo>
                <a:lnTo>
                  <a:pt x="0" y="21109"/>
                </a:lnTo>
                <a:cubicBezTo>
                  <a:pt x="0" y="21380"/>
                  <a:pt x="268" y="21600"/>
                  <a:pt x="600" y="21600"/>
                </a:cubicBezTo>
                <a:cubicBezTo>
                  <a:pt x="932" y="21600"/>
                  <a:pt x="1200" y="21380"/>
                  <a:pt x="1200" y="21109"/>
                </a:cubicBezTo>
                <a:lnTo>
                  <a:pt x="1200" y="10800"/>
                </a:lnTo>
                <a:lnTo>
                  <a:pt x="8400" y="10800"/>
                </a:lnTo>
                <a:lnTo>
                  <a:pt x="8400" y="12273"/>
                </a:lnTo>
                <a:cubicBezTo>
                  <a:pt x="8400" y="12544"/>
                  <a:pt x="8668" y="12764"/>
                  <a:pt x="9000" y="12764"/>
                </a:cubicBezTo>
                <a:lnTo>
                  <a:pt x="21000" y="12764"/>
                </a:lnTo>
                <a:cubicBezTo>
                  <a:pt x="21332" y="12764"/>
                  <a:pt x="21600" y="12544"/>
                  <a:pt x="21600" y="12273"/>
                </a:cubicBezTo>
                <a:cubicBezTo>
                  <a:pt x="21600" y="12181"/>
                  <a:pt x="21560" y="12098"/>
                  <a:pt x="21506" y="12024"/>
                </a:cubicBezTo>
                <a:cubicBezTo>
                  <a:pt x="21506" y="12024"/>
                  <a:pt x="21514" y="12020"/>
                  <a:pt x="21514" y="12020"/>
                </a:cubicBezTo>
                <a:close/>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3" name="TextBox 22">
            <a:extLst>
              <a:ext uri="{FF2B5EF4-FFF2-40B4-BE49-F238E27FC236}">
                <a16:creationId xmlns:a16="http://schemas.microsoft.com/office/drawing/2014/main" id="{ACFA8D72-D615-194D-9764-A1CEEE131430}"/>
              </a:ext>
            </a:extLst>
          </p:cNvPr>
          <p:cNvSpPr txBox="1"/>
          <p:nvPr/>
        </p:nvSpPr>
        <p:spPr>
          <a:xfrm>
            <a:off x="4460270" y="6254776"/>
            <a:ext cx="3550920" cy="215444"/>
          </a:xfrm>
          <a:prstGeom prst="rect">
            <a:avLst/>
          </a:prstGeom>
          <a:noFill/>
        </p:spPr>
        <p:txBody>
          <a:bodyPr wrap="square" rtlCol="0">
            <a:spAutoFit/>
          </a:bodyPr>
          <a:lstStyle/>
          <a:p>
            <a:r>
              <a:rPr lang="en-US" sz="800" spc="600" dirty="0">
                <a:latin typeface="Montserrat Hairline" pitchFamily="2" charset="77"/>
              </a:rPr>
              <a:t>WWW.GOLDENHANDOFF.COM</a:t>
            </a:r>
          </a:p>
        </p:txBody>
      </p:sp>
      <p:sp>
        <p:nvSpPr>
          <p:cNvPr id="2" name="TextBox 1">
            <a:extLst>
              <a:ext uri="{FF2B5EF4-FFF2-40B4-BE49-F238E27FC236}">
                <a16:creationId xmlns:a16="http://schemas.microsoft.com/office/drawing/2014/main" id="{2716FE30-40EE-0649-9E6D-DEEB8063CCEC}"/>
              </a:ext>
            </a:extLst>
          </p:cNvPr>
          <p:cNvSpPr txBox="1"/>
          <p:nvPr/>
        </p:nvSpPr>
        <p:spPr>
          <a:xfrm>
            <a:off x="9541159" y="4329273"/>
            <a:ext cx="1567553" cy="646331"/>
          </a:xfrm>
          <a:prstGeom prst="rect">
            <a:avLst/>
          </a:prstGeom>
          <a:noFill/>
        </p:spPr>
        <p:txBody>
          <a:bodyPr wrap="square" rtlCol="0">
            <a:spAutoFit/>
          </a:bodyPr>
          <a:lstStyle/>
          <a:p>
            <a:r>
              <a:rPr lang="en-US" sz="3600" b="1" dirty="0">
                <a:solidFill>
                  <a:schemeClr val="tx2"/>
                </a:solidFill>
                <a:latin typeface="Montserrat" pitchFamily="2" charset="77"/>
              </a:rPr>
              <a:t>20%</a:t>
            </a:r>
          </a:p>
        </p:txBody>
      </p:sp>
      <p:sp>
        <p:nvSpPr>
          <p:cNvPr id="29" name="TextBox 28">
            <a:extLst>
              <a:ext uri="{FF2B5EF4-FFF2-40B4-BE49-F238E27FC236}">
                <a16:creationId xmlns:a16="http://schemas.microsoft.com/office/drawing/2014/main" id="{2058CB35-FA0A-6347-8DFE-1425B34D1020}"/>
              </a:ext>
            </a:extLst>
          </p:cNvPr>
          <p:cNvSpPr txBox="1"/>
          <p:nvPr/>
        </p:nvSpPr>
        <p:spPr>
          <a:xfrm>
            <a:off x="7020308" y="2710086"/>
            <a:ext cx="1061508" cy="400110"/>
          </a:xfrm>
          <a:prstGeom prst="rect">
            <a:avLst/>
          </a:prstGeom>
          <a:noFill/>
        </p:spPr>
        <p:txBody>
          <a:bodyPr wrap="none" rtlCol="0">
            <a:spAutoFit/>
          </a:bodyPr>
          <a:lstStyle>
            <a:defPPr>
              <a:defRPr lang="en-US"/>
            </a:defPPr>
            <a:lvl1pPr algn="ctr">
              <a:defRPr sz="3200" b="1" spc="300">
                <a:solidFill>
                  <a:schemeClr val="tx2"/>
                </a:solidFill>
                <a:latin typeface="Montserrat Semi" charset="0"/>
                <a:ea typeface="Montserrat Semi" charset="0"/>
                <a:cs typeface="Montserrat Semi" charset="0"/>
              </a:defRPr>
            </a:lvl1pPr>
          </a:lstStyle>
          <a:p>
            <a:r>
              <a:rPr lang="en-US" sz="2000" dirty="0"/>
              <a:t>YEAR</a:t>
            </a:r>
          </a:p>
        </p:txBody>
      </p:sp>
      <p:sp>
        <p:nvSpPr>
          <p:cNvPr id="33" name="TextBox 32">
            <a:extLst>
              <a:ext uri="{FF2B5EF4-FFF2-40B4-BE49-F238E27FC236}">
                <a16:creationId xmlns:a16="http://schemas.microsoft.com/office/drawing/2014/main" id="{9FBC91AE-3F98-D343-9B79-C6686533BCE1}"/>
              </a:ext>
            </a:extLst>
          </p:cNvPr>
          <p:cNvSpPr txBox="1"/>
          <p:nvPr/>
        </p:nvSpPr>
        <p:spPr>
          <a:xfrm>
            <a:off x="561341" y="4652438"/>
            <a:ext cx="1898040" cy="584775"/>
          </a:xfrm>
          <a:prstGeom prst="rect">
            <a:avLst/>
          </a:prstGeom>
          <a:noFill/>
        </p:spPr>
        <p:txBody>
          <a:bodyPr wrap="square" rtlCol="0">
            <a:spAutoFit/>
          </a:bodyPr>
          <a:lstStyle/>
          <a:p>
            <a:r>
              <a:rPr lang="en-US" sz="3200" b="1" dirty="0">
                <a:solidFill>
                  <a:schemeClr val="tx2"/>
                </a:solidFill>
                <a:latin typeface="Montserrat" pitchFamily="2" charset="77"/>
              </a:rPr>
              <a:t>70 / 30</a:t>
            </a:r>
          </a:p>
        </p:txBody>
      </p:sp>
      <p:sp>
        <p:nvSpPr>
          <p:cNvPr id="34" name="TextBox 33">
            <a:extLst>
              <a:ext uri="{FF2B5EF4-FFF2-40B4-BE49-F238E27FC236}">
                <a16:creationId xmlns:a16="http://schemas.microsoft.com/office/drawing/2014/main" id="{EC62715C-9561-9E44-83FC-BE51B0CFE890}"/>
              </a:ext>
            </a:extLst>
          </p:cNvPr>
          <p:cNvSpPr txBox="1"/>
          <p:nvPr/>
        </p:nvSpPr>
        <p:spPr>
          <a:xfrm>
            <a:off x="2741111" y="4652437"/>
            <a:ext cx="1898040" cy="584775"/>
          </a:xfrm>
          <a:prstGeom prst="rect">
            <a:avLst/>
          </a:prstGeom>
          <a:noFill/>
        </p:spPr>
        <p:txBody>
          <a:bodyPr wrap="square" rtlCol="0">
            <a:spAutoFit/>
          </a:bodyPr>
          <a:lstStyle/>
          <a:p>
            <a:r>
              <a:rPr lang="en-US" sz="3200" b="1" dirty="0">
                <a:solidFill>
                  <a:schemeClr val="tx2"/>
                </a:solidFill>
                <a:latin typeface="Montserrat" pitchFamily="2" charset="77"/>
              </a:rPr>
              <a:t>80 / 20</a:t>
            </a:r>
          </a:p>
        </p:txBody>
      </p:sp>
      <p:sp>
        <p:nvSpPr>
          <p:cNvPr id="35" name="TextBox 34">
            <a:extLst>
              <a:ext uri="{FF2B5EF4-FFF2-40B4-BE49-F238E27FC236}">
                <a16:creationId xmlns:a16="http://schemas.microsoft.com/office/drawing/2014/main" id="{D5B24B7C-CD0C-4342-9AAF-630BAC8A8EE8}"/>
              </a:ext>
            </a:extLst>
          </p:cNvPr>
          <p:cNvSpPr txBox="1"/>
          <p:nvPr/>
        </p:nvSpPr>
        <p:spPr>
          <a:xfrm>
            <a:off x="4867211" y="4636455"/>
            <a:ext cx="1898040" cy="584775"/>
          </a:xfrm>
          <a:prstGeom prst="rect">
            <a:avLst/>
          </a:prstGeom>
          <a:noFill/>
        </p:spPr>
        <p:txBody>
          <a:bodyPr wrap="square" rtlCol="0">
            <a:spAutoFit/>
          </a:bodyPr>
          <a:lstStyle/>
          <a:p>
            <a:r>
              <a:rPr lang="en-US" sz="3200" b="1" dirty="0">
                <a:solidFill>
                  <a:schemeClr val="tx2"/>
                </a:solidFill>
                <a:latin typeface="Montserrat" pitchFamily="2" charset="77"/>
              </a:rPr>
              <a:t>90 / 10</a:t>
            </a:r>
          </a:p>
        </p:txBody>
      </p:sp>
      <p:sp>
        <p:nvSpPr>
          <p:cNvPr id="36" name="TextBox 35">
            <a:extLst>
              <a:ext uri="{FF2B5EF4-FFF2-40B4-BE49-F238E27FC236}">
                <a16:creationId xmlns:a16="http://schemas.microsoft.com/office/drawing/2014/main" id="{AFB62459-52E4-2646-9783-68ABEA0F24D5}"/>
              </a:ext>
            </a:extLst>
          </p:cNvPr>
          <p:cNvSpPr txBox="1"/>
          <p:nvPr/>
        </p:nvSpPr>
        <p:spPr>
          <a:xfrm>
            <a:off x="7319534" y="4636455"/>
            <a:ext cx="779941" cy="584775"/>
          </a:xfrm>
          <a:prstGeom prst="rect">
            <a:avLst/>
          </a:prstGeom>
          <a:noFill/>
        </p:spPr>
        <p:txBody>
          <a:bodyPr wrap="square" rtlCol="0">
            <a:spAutoFit/>
          </a:bodyPr>
          <a:lstStyle/>
          <a:p>
            <a:r>
              <a:rPr lang="en-US" sz="3200" b="1" dirty="0">
                <a:solidFill>
                  <a:schemeClr val="tx2"/>
                </a:solidFill>
                <a:latin typeface="Montserrat" pitchFamily="2" charset="77"/>
              </a:rPr>
              <a:t>0</a:t>
            </a:r>
          </a:p>
        </p:txBody>
      </p:sp>
      <p:sp>
        <p:nvSpPr>
          <p:cNvPr id="37" name="TextBox 36">
            <a:extLst>
              <a:ext uri="{FF2B5EF4-FFF2-40B4-BE49-F238E27FC236}">
                <a16:creationId xmlns:a16="http://schemas.microsoft.com/office/drawing/2014/main" id="{5215260E-0CBF-DA4C-82DA-36237CBF291C}"/>
              </a:ext>
            </a:extLst>
          </p:cNvPr>
          <p:cNvSpPr txBox="1"/>
          <p:nvPr/>
        </p:nvSpPr>
        <p:spPr>
          <a:xfrm>
            <a:off x="3073620" y="8465011"/>
            <a:ext cx="2448107" cy="400110"/>
          </a:xfrm>
          <a:prstGeom prst="rect">
            <a:avLst/>
          </a:prstGeom>
          <a:noFill/>
        </p:spPr>
        <p:txBody>
          <a:bodyPr wrap="none" rtlCol="0">
            <a:spAutoFit/>
          </a:bodyPr>
          <a:lstStyle/>
          <a:p>
            <a:pPr algn="ctr"/>
            <a:r>
              <a:rPr lang="en-US" sz="2000" b="1" spc="600" dirty="0">
                <a:solidFill>
                  <a:schemeClr val="tx2"/>
                </a:solidFill>
                <a:latin typeface="Montserrat Semi" charset="0"/>
                <a:ea typeface="Montserrat Semi" charset="0"/>
                <a:cs typeface="Montserrat Semi" charset="0"/>
              </a:rPr>
              <a:t>TITLE HERE</a:t>
            </a:r>
          </a:p>
        </p:txBody>
      </p:sp>
      <p:sp>
        <p:nvSpPr>
          <p:cNvPr id="38" name="TextBox 37">
            <a:extLst>
              <a:ext uri="{FF2B5EF4-FFF2-40B4-BE49-F238E27FC236}">
                <a16:creationId xmlns:a16="http://schemas.microsoft.com/office/drawing/2014/main" id="{1F1C54F9-D20E-BB4C-BB1E-E11691C51A7C}"/>
              </a:ext>
            </a:extLst>
          </p:cNvPr>
          <p:cNvSpPr txBox="1"/>
          <p:nvPr/>
        </p:nvSpPr>
        <p:spPr>
          <a:xfrm>
            <a:off x="1082536" y="4233904"/>
            <a:ext cx="732893" cy="246221"/>
          </a:xfrm>
          <a:prstGeom prst="rect">
            <a:avLst/>
          </a:prstGeom>
          <a:noFill/>
        </p:spPr>
        <p:txBody>
          <a:bodyPr wrap="none" rtlCol="0">
            <a:spAutoFit/>
          </a:bodyPr>
          <a:lstStyle/>
          <a:p>
            <a:pPr algn="ctr"/>
            <a:r>
              <a:rPr lang="en-US" sz="1000" b="1" spc="300" dirty="0">
                <a:solidFill>
                  <a:schemeClr val="tx2"/>
                </a:solidFill>
                <a:latin typeface="Montserrat Semi" charset="0"/>
                <a:ea typeface="Montserrat Semi" charset="0"/>
                <a:cs typeface="Montserrat Semi" charset="0"/>
              </a:rPr>
              <a:t>SPLIT</a:t>
            </a:r>
          </a:p>
        </p:txBody>
      </p:sp>
      <p:sp>
        <p:nvSpPr>
          <p:cNvPr id="39" name="TextBox 38">
            <a:extLst>
              <a:ext uri="{FF2B5EF4-FFF2-40B4-BE49-F238E27FC236}">
                <a16:creationId xmlns:a16="http://schemas.microsoft.com/office/drawing/2014/main" id="{82F9B95B-3B47-F048-8113-882DC24E417B}"/>
              </a:ext>
            </a:extLst>
          </p:cNvPr>
          <p:cNvSpPr txBox="1"/>
          <p:nvPr/>
        </p:nvSpPr>
        <p:spPr>
          <a:xfrm>
            <a:off x="3175421" y="4251882"/>
            <a:ext cx="732893" cy="246221"/>
          </a:xfrm>
          <a:prstGeom prst="rect">
            <a:avLst/>
          </a:prstGeom>
          <a:noFill/>
        </p:spPr>
        <p:txBody>
          <a:bodyPr wrap="none" rtlCol="0">
            <a:spAutoFit/>
          </a:bodyPr>
          <a:lstStyle/>
          <a:p>
            <a:pPr algn="ctr"/>
            <a:r>
              <a:rPr lang="en-US" sz="1000" b="1" spc="300" dirty="0">
                <a:solidFill>
                  <a:schemeClr val="tx2"/>
                </a:solidFill>
                <a:latin typeface="Montserrat Semi" charset="0"/>
                <a:ea typeface="Montserrat Semi" charset="0"/>
                <a:cs typeface="Montserrat Semi" charset="0"/>
              </a:rPr>
              <a:t>SPLIT</a:t>
            </a:r>
          </a:p>
        </p:txBody>
      </p:sp>
      <p:sp>
        <p:nvSpPr>
          <p:cNvPr id="40" name="TextBox 39">
            <a:extLst>
              <a:ext uri="{FF2B5EF4-FFF2-40B4-BE49-F238E27FC236}">
                <a16:creationId xmlns:a16="http://schemas.microsoft.com/office/drawing/2014/main" id="{569F6B23-BD8B-A142-9C37-004679B5AAC5}"/>
              </a:ext>
            </a:extLst>
          </p:cNvPr>
          <p:cNvSpPr txBox="1"/>
          <p:nvPr/>
        </p:nvSpPr>
        <p:spPr>
          <a:xfrm>
            <a:off x="5167937" y="4251881"/>
            <a:ext cx="732893" cy="246221"/>
          </a:xfrm>
          <a:prstGeom prst="rect">
            <a:avLst/>
          </a:prstGeom>
          <a:noFill/>
        </p:spPr>
        <p:txBody>
          <a:bodyPr wrap="none" rtlCol="0">
            <a:spAutoFit/>
          </a:bodyPr>
          <a:lstStyle/>
          <a:p>
            <a:pPr algn="ctr"/>
            <a:r>
              <a:rPr lang="en-US" sz="1000" b="1" spc="300" dirty="0">
                <a:solidFill>
                  <a:schemeClr val="tx2"/>
                </a:solidFill>
                <a:latin typeface="Montserrat Semi" charset="0"/>
                <a:ea typeface="Montserrat Semi" charset="0"/>
                <a:cs typeface="Montserrat Semi" charset="0"/>
              </a:rPr>
              <a:t>SPLIT</a:t>
            </a:r>
          </a:p>
        </p:txBody>
      </p:sp>
      <p:sp>
        <p:nvSpPr>
          <p:cNvPr id="44" name="TextBox 43">
            <a:extLst>
              <a:ext uri="{FF2B5EF4-FFF2-40B4-BE49-F238E27FC236}">
                <a16:creationId xmlns:a16="http://schemas.microsoft.com/office/drawing/2014/main" id="{5E22EC67-374D-F246-B016-0B5CB731AE23}"/>
              </a:ext>
            </a:extLst>
          </p:cNvPr>
          <p:cNvSpPr txBox="1"/>
          <p:nvPr/>
        </p:nvSpPr>
        <p:spPr>
          <a:xfrm>
            <a:off x="7193831" y="4233904"/>
            <a:ext cx="732893" cy="246221"/>
          </a:xfrm>
          <a:prstGeom prst="rect">
            <a:avLst/>
          </a:prstGeom>
          <a:noFill/>
        </p:spPr>
        <p:txBody>
          <a:bodyPr wrap="none" rtlCol="0">
            <a:spAutoFit/>
          </a:bodyPr>
          <a:lstStyle/>
          <a:p>
            <a:pPr algn="ctr"/>
            <a:r>
              <a:rPr lang="en-US" sz="1000" b="1" spc="300" dirty="0">
                <a:solidFill>
                  <a:schemeClr val="tx2"/>
                </a:solidFill>
                <a:latin typeface="Montserrat Semi" charset="0"/>
                <a:ea typeface="Montserrat Semi" charset="0"/>
                <a:cs typeface="Montserrat Semi" charset="0"/>
              </a:rPr>
              <a:t>SPLIT</a:t>
            </a:r>
          </a:p>
        </p:txBody>
      </p:sp>
      <p:sp>
        <p:nvSpPr>
          <p:cNvPr id="32" name="TextBox 31">
            <a:extLst>
              <a:ext uri="{FF2B5EF4-FFF2-40B4-BE49-F238E27FC236}">
                <a16:creationId xmlns:a16="http://schemas.microsoft.com/office/drawing/2014/main" id="{3C168E04-82FF-1A49-AE9B-953D8B19A640}"/>
              </a:ext>
            </a:extLst>
          </p:cNvPr>
          <p:cNvSpPr txBox="1"/>
          <p:nvPr/>
        </p:nvSpPr>
        <p:spPr>
          <a:xfrm>
            <a:off x="1036514" y="3045626"/>
            <a:ext cx="947695" cy="830997"/>
          </a:xfrm>
          <a:prstGeom prst="rect">
            <a:avLst/>
          </a:prstGeom>
          <a:noFill/>
        </p:spPr>
        <p:txBody>
          <a:bodyPr wrap="none" rtlCol="0">
            <a:spAutoFit/>
          </a:bodyPr>
          <a:lstStyle/>
          <a:p>
            <a:r>
              <a:rPr lang="en-US" sz="4800" b="1" spc="300" dirty="0">
                <a:solidFill>
                  <a:schemeClr val="tx2"/>
                </a:solidFill>
                <a:latin typeface="Montserrat" charset="0"/>
                <a:ea typeface="Montserrat" charset="0"/>
                <a:cs typeface="Montserrat" charset="0"/>
              </a:rPr>
              <a:t>01</a:t>
            </a:r>
            <a:endParaRPr lang="en-US" sz="9950" b="1" spc="300" dirty="0">
              <a:solidFill>
                <a:schemeClr val="tx2"/>
              </a:solidFill>
              <a:latin typeface="Montserrat" charset="0"/>
              <a:ea typeface="Montserrat" charset="0"/>
              <a:cs typeface="Montserrat" charset="0"/>
            </a:endParaRPr>
          </a:p>
        </p:txBody>
      </p:sp>
      <p:sp>
        <p:nvSpPr>
          <p:cNvPr id="46" name="TextBox 45">
            <a:extLst>
              <a:ext uri="{FF2B5EF4-FFF2-40B4-BE49-F238E27FC236}">
                <a16:creationId xmlns:a16="http://schemas.microsoft.com/office/drawing/2014/main" id="{E32F3D50-B325-AA41-BAB7-09165ED24175}"/>
              </a:ext>
            </a:extLst>
          </p:cNvPr>
          <p:cNvSpPr txBox="1"/>
          <p:nvPr/>
        </p:nvSpPr>
        <p:spPr>
          <a:xfrm>
            <a:off x="2975296" y="3033076"/>
            <a:ext cx="1063112" cy="830997"/>
          </a:xfrm>
          <a:prstGeom prst="rect">
            <a:avLst/>
          </a:prstGeom>
          <a:noFill/>
        </p:spPr>
        <p:txBody>
          <a:bodyPr wrap="none" rtlCol="0">
            <a:spAutoFit/>
          </a:bodyPr>
          <a:lstStyle/>
          <a:p>
            <a:r>
              <a:rPr lang="en-US" sz="4800" b="1" spc="300" dirty="0">
                <a:solidFill>
                  <a:schemeClr val="tx2"/>
                </a:solidFill>
                <a:latin typeface="Montserrat" charset="0"/>
                <a:ea typeface="Montserrat" charset="0"/>
                <a:cs typeface="Montserrat" charset="0"/>
              </a:rPr>
              <a:t>02</a:t>
            </a:r>
            <a:endParaRPr lang="en-US" sz="9950" b="1" spc="300" dirty="0">
              <a:solidFill>
                <a:schemeClr val="tx2"/>
              </a:solidFill>
              <a:latin typeface="Montserrat" charset="0"/>
              <a:ea typeface="Montserrat" charset="0"/>
              <a:cs typeface="Montserrat" charset="0"/>
            </a:endParaRPr>
          </a:p>
        </p:txBody>
      </p:sp>
      <p:sp>
        <p:nvSpPr>
          <p:cNvPr id="47" name="TextBox 46">
            <a:extLst>
              <a:ext uri="{FF2B5EF4-FFF2-40B4-BE49-F238E27FC236}">
                <a16:creationId xmlns:a16="http://schemas.microsoft.com/office/drawing/2014/main" id="{84C65F0C-2A1F-834A-BFFD-2E5658B73FF1}"/>
              </a:ext>
            </a:extLst>
          </p:cNvPr>
          <p:cNvSpPr txBox="1"/>
          <p:nvPr/>
        </p:nvSpPr>
        <p:spPr>
          <a:xfrm>
            <a:off x="5001608" y="3003349"/>
            <a:ext cx="1037463" cy="830997"/>
          </a:xfrm>
          <a:prstGeom prst="rect">
            <a:avLst/>
          </a:prstGeom>
          <a:noFill/>
        </p:spPr>
        <p:txBody>
          <a:bodyPr wrap="none" rtlCol="0">
            <a:spAutoFit/>
          </a:bodyPr>
          <a:lstStyle/>
          <a:p>
            <a:r>
              <a:rPr lang="en-US" sz="4800" b="1" spc="300" dirty="0">
                <a:solidFill>
                  <a:schemeClr val="tx2"/>
                </a:solidFill>
                <a:latin typeface="Montserrat" charset="0"/>
                <a:ea typeface="Montserrat" charset="0"/>
                <a:cs typeface="Montserrat" charset="0"/>
              </a:rPr>
              <a:t>03</a:t>
            </a:r>
            <a:endParaRPr lang="en-US" sz="9950" b="1" spc="300" dirty="0">
              <a:solidFill>
                <a:schemeClr val="tx2"/>
              </a:solidFill>
              <a:latin typeface="Montserrat" charset="0"/>
              <a:ea typeface="Montserrat" charset="0"/>
              <a:cs typeface="Montserrat" charset="0"/>
            </a:endParaRPr>
          </a:p>
        </p:txBody>
      </p:sp>
      <p:sp>
        <p:nvSpPr>
          <p:cNvPr id="48" name="TextBox 47">
            <a:extLst>
              <a:ext uri="{FF2B5EF4-FFF2-40B4-BE49-F238E27FC236}">
                <a16:creationId xmlns:a16="http://schemas.microsoft.com/office/drawing/2014/main" id="{0FC9C325-950C-8541-8BA1-A927A2C1339F}"/>
              </a:ext>
            </a:extLst>
          </p:cNvPr>
          <p:cNvSpPr txBox="1"/>
          <p:nvPr/>
        </p:nvSpPr>
        <p:spPr>
          <a:xfrm>
            <a:off x="7013501" y="2991887"/>
            <a:ext cx="1083951" cy="830997"/>
          </a:xfrm>
          <a:prstGeom prst="rect">
            <a:avLst/>
          </a:prstGeom>
          <a:noFill/>
        </p:spPr>
        <p:txBody>
          <a:bodyPr wrap="none" rtlCol="0">
            <a:spAutoFit/>
          </a:bodyPr>
          <a:lstStyle/>
          <a:p>
            <a:r>
              <a:rPr lang="en-US" sz="4800" b="1" spc="300" dirty="0">
                <a:solidFill>
                  <a:schemeClr val="tx2"/>
                </a:solidFill>
                <a:latin typeface="Montserrat" charset="0"/>
                <a:ea typeface="Montserrat" charset="0"/>
                <a:cs typeface="Montserrat" charset="0"/>
              </a:rPr>
              <a:t>04</a:t>
            </a:r>
            <a:endParaRPr lang="en-US" sz="9950" b="1" spc="300" dirty="0">
              <a:solidFill>
                <a:schemeClr val="tx2"/>
              </a:solidFill>
              <a:latin typeface="Montserrat" charset="0"/>
              <a:ea typeface="Montserrat" charset="0"/>
              <a:cs typeface="Montserrat" charset="0"/>
            </a:endParaRPr>
          </a:p>
        </p:txBody>
      </p:sp>
      <p:sp>
        <p:nvSpPr>
          <p:cNvPr id="4" name="Chevron 3">
            <a:extLst>
              <a:ext uri="{FF2B5EF4-FFF2-40B4-BE49-F238E27FC236}">
                <a16:creationId xmlns:a16="http://schemas.microsoft.com/office/drawing/2014/main" id="{7FDC855E-B1FF-4B49-9FBD-5016267D7F08}"/>
              </a:ext>
            </a:extLst>
          </p:cNvPr>
          <p:cNvSpPr/>
          <p:nvPr/>
        </p:nvSpPr>
        <p:spPr>
          <a:xfrm>
            <a:off x="2270760" y="2991887"/>
            <a:ext cx="374475" cy="710482"/>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Chevron 48">
            <a:extLst>
              <a:ext uri="{FF2B5EF4-FFF2-40B4-BE49-F238E27FC236}">
                <a16:creationId xmlns:a16="http://schemas.microsoft.com/office/drawing/2014/main" id="{E56B4C06-6A46-A64E-B4AD-E2E718E3EEFC}"/>
              </a:ext>
            </a:extLst>
          </p:cNvPr>
          <p:cNvSpPr/>
          <p:nvPr/>
        </p:nvSpPr>
        <p:spPr>
          <a:xfrm>
            <a:off x="4388482" y="3003349"/>
            <a:ext cx="374475" cy="710482"/>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Chevron 49">
            <a:extLst>
              <a:ext uri="{FF2B5EF4-FFF2-40B4-BE49-F238E27FC236}">
                <a16:creationId xmlns:a16="http://schemas.microsoft.com/office/drawing/2014/main" id="{754D3D87-8895-1440-87A2-E87D93474138}"/>
              </a:ext>
            </a:extLst>
          </p:cNvPr>
          <p:cNvSpPr/>
          <p:nvPr/>
        </p:nvSpPr>
        <p:spPr>
          <a:xfrm>
            <a:off x="6399782" y="2991887"/>
            <a:ext cx="374475" cy="710482"/>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Chevron 50">
            <a:extLst>
              <a:ext uri="{FF2B5EF4-FFF2-40B4-BE49-F238E27FC236}">
                <a16:creationId xmlns:a16="http://schemas.microsoft.com/office/drawing/2014/main" id="{886B3125-C1B3-904E-BA99-41DF93633838}"/>
              </a:ext>
            </a:extLst>
          </p:cNvPr>
          <p:cNvSpPr/>
          <p:nvPr/>
        </p:nvSpPr>
        <p:spPr>
          <a:xfrm>
            <a:off x="8349010" y="3003349"/>
            <a:ext cx="374475" cy="710482"/>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2" name="Straight Connector 51">
            <a:extLst>
              <a:ext uri="{FF2B5EF4-FFF2-40B4-BE49-F238E27FC236}">
                <a16:creationId xmlns:a16="http://schemas.microsoft.com/office/drawing/2014/main" id="{FA0E8659-0D58-E04E-9A89-75088B30AD00}"/>
              </a:ext>
            </a:extLst>
          </p:cNvPr>
          <p:cNvCxnSpPr>
            <a:cxnSpLocks/>
          </p:cNvCxnSpPr>
          <p:nvPr/>
        </p:nvCxnSpPr>
        <p:spPr>
          <a:xfrm>
            <a:off x="2452412" y="4087089"/>
            <a:ext cx="0" cy="133073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BDB380C-C0AC-6A46-A51E-1DBC699E0D65}"/>
              </a:ext>
            </a:extLst>
          </p:cNvPr>
          <p:cNvCxnSpPr>
            <a:cxnSpLocks/>
          </p:cNvCxnSpPr>
          <p:nvPr/>
        </p:nvCxnSpPr>
        <p:spPr>
          <a:xfrm>
            <a:off x="4481902" y="4087089"/>
            <a:ext cx="0" cy="133073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BD7ED77-6333-104F-A603-2132CBC23C71}"/>
              </a:ext>
            </a:extLst>
          </p:cNvPr>
          <p:cNvCxnSpPr>
            <a:cxnSpLocks/>
          </p:cNvCxnSpPr>
          <p:nvPr/>
        </p:nvCxnSpPr>
        <p:spPr>
          <a:xfrm>
            <a:off x="6536732" y="4087089"/>
            <a:ext cx="0" cy="133073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6A8437F-0D4A-9041-B7A6-6F659BBC524F}"/>
              </a:ext>
            </a:extLst>
          </p:cNvPr>
          <p:cNvCxnSpPr>
            <a:cxnSpLocks/>
          </p:cNvCxnSpPr>
          <p:nvPr/>
        </p:nvCxnSpPr>
        <p:spPr>
          <a:xfrm>
            <a:off x="8479832" y="4087089"/>
            <a:ext cx="0" cy="133073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8687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4205" y="1381063"/>
            <a:ext cx="6983049" cy="3554819"/>
          </a:xfrm>
          <a:prstGeom prst="rect">
            <a:avLst/>
          </a:prstGeom>
          <a:noFill/>
        </p:spPr>
        <p:txBody>
          <a:bodyPr wrap="square" rtlCol="0">
            <a:spAutoFit/>
          </a:bodyPr>
          <a:lstStyle/>
          <a:p>
            <a:pPr algn="ctr"/>
            <a:r>
              <a:rPr lang="en-US" sz="7500" b="1" spc="300" dirty="0">
                <a:solidFill>
                  <a:schemeClr val="tx2"/>
                </a:solidFill>
                <a:latin typeface="Montserrat" charset="0"/>
                <a:ea typeface="Montserrat" charset="0"/>
                <a:cs typeface="Montserrat" charset="0"/>
              </a:rPr>
              <a:t>WHY NOT SELL OUTRIGHT?</a:t>
            </a:r>
          </a:p>
        </p:txBody>
      </p:sp>
      <p:sp>
        <p:nvSpPr>
          <p:cNvPr id="10" name="TextBox 9">
            <a:extLst>
              <a:ext uri="{FF2B5EF4-FFF2-40B4-BE49-F238E27FC236}">
                <a16:creationId xmlns:a16="http://schemas.microsoft.com/office/drawing/2014/main" id="{F3E842DC-B47A-7942-B667-E7DFD76D3C13}"/>
              </a:ext>
            </a:extLst>
          </p:cNvPr>
          <p:cNvSpPr txBox="1"/>
          <p:nvPr/>
        </p:nvSpPr>
        <p:spPr>
          <a:xfrm>
            <a:off x="4460270" y="6254776"/>
            <a:ext cx="3550920" cy="215444"/>
          </a:xfrm>
          <a:prstGeom prst="rect">
            <a:avLst/>
          </a:prstGeom>
          <a:noFill/>
        </p:spPr>
        <p:txBody>
          <a:bodyPr wrap="square" rtlCol="0">
            <a:spAutoFit/>
          </a:bodyPr>
          <a:lstStyle/>
          <a:p>
            <a:r>
              <a:rPr lang="en-US" sz="800" spc="600" dirty="0">
                <a:latin typeface="Montserrat Hairline" pitchFamily="2" charset="77"/>
              </a:rPr>
              <a:t>WWW.GOLDENHANDOFF.COM</a:t>
            </a:r>
          </a:p>
        </p:txBody>
      </p:sp>
      <p:sp>
        <p:nvSpPr>
          <p:cNvPr id="11" name="TextBox 10">
            <a:extLst>
              <a:ext uri="{FF2B5EF4-FFF2-40B4-BE49-F238E27FC236}">
                <a16:creationId xmlns:a16="http://schemas.microsoft.com/office/drawing/2014/main" id="{324EFDF1-6BE1-F249-B77A-1647181925A8}"/>
              </a:ext>
            </a:extLst>
          </p:cNvPr>
          <p:cNvSpPr txBox="1"/>
          <p:nvPr/>
        </p:nvSpPr>
        <p:spPr>
          <a:xfrm>
            <a:off x="4529026" y="464934"/>
            <a:ext cx="3133947" cy="215444"/>
          </a:xfrm>
          <a:prstGeom prst="rect">
            <a:avLst/>
          </a:prstGeom>
          <a:noFill/>
        </p:spPr>
        <p:txBody>
          <a:bodyPr wrap="square" rtlCol="0">
            <a:spAutoFit/>
          </a:bodyPr>
          <a:lstStyle/>
          <a:p>
            <a:pPr algn="ctr"/>
            <a:r>
              <a:rPr lang="en-US" sz="800" spc="600" dirty="0">
                <a:solidFill>
                  <a:schemeClr val="tx2"/>
                </a:solidFill>
                <a:latin typeface="Montserrat" charset="0"/>
                <a:ea typeface="Montserrat" charset="0"/>
                <a:cs typeface="Montserrat" charset="0"/>
              </a:rPr>
              <a:t>THE GOLDEN HANDOFF</a:t>
            </a:r>
          </a:p>
        </p:txBody>
      </p:sp>
      <p:cxnSp>
        <p:nvCxnSpPr>
          <p:cNvPr id="8" name="Straight Connector 7">
            <a:extLst>
              <a:ext uri="{FF2B5EF4-FFF2-40B4-BE49-F238E27FC236}">
                <a16:creationId xmlns:a16="http://schemas.microsoft.com/office/drawing/2014/main" id="{331306E8-CD67-0041-90CA-E26C7D65BCFD}"/>
              </a:ext>
            </a:extLst>
          </p:cNvPr>
          <p:cNvCxnSpPr>
            <a:cxnSpLocks/>
          </p:cNvCxnSpPr>
          <p:nvPr/>
        </p:nvCxnSpPr>
        <p:spPr>
          <a:xfrm>
            <a:off x="3575684" y="5471160"/>
            <a:ext cx="504063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5542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51358" y="803023"/>
            <a:ext cx="6470736" cy="1107996"/>
          </a:xfrm>
          <a:prstGeom prst="rect">
            <a:avLst/>
          </a:prstGeom>
          <a:noFill/>
        </p:spPr>
        <p:txBody>
          <a:bodyPr wrap="square" rtlCol="0">
            <a:spAutoFit/>
          </a:bodyPr>
          <a:lstStyle/>
          <a:p>
            <a:pPr algn="ctr"/>
            <a:r>
              <a:rPr lang="en-US" sz="3300" spc="300" dirty="0">
                <a:solidFill>
                  <a:schemeClr val="tx2"/>
                </a:solidFill>
                <a:latin typeface="Montserrat" charset="0"/>
                <a:ea typeface="Montserrat" charset="0"/>
                <a:cs typeface="Montserrat" charset="0"/>
              </a:rPr>
              <a:t>PREDICTING THE VALUE OF A DATABASE</a:t>
            </a:r>
            <a:endParaRPr lang="en-US" sz="4800" spc="300" dirty="0">
              <a:solidFill>
                <a:schemeClr val="tx2"/>
              </a:solidFill>
              <a:latin typeface="Montserrat" charset="0"/>
              <a:ea typeface="Montserrat" charset="0"/>
              <a:cs typeface="Montserrat" charset="0"/>
            </a:endParaRPr>
          </a:p>
        </p:txBody>
      </p:sp>
      <p:sp>
        <p:nvSpPr>
          <p:cNvPr id="5" name="Oval 4"/>
          <p:cNvSpPr/>
          <p:nvPr/>
        </p:nvSpPr>
        <p:spPr>
          <a:xfrm>
            <a:off x="1849315" y="2356339"/>
            <a:ext cx="1740877" cy="174087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Montserrat" charset="0"/>
            </a:endParaRPr>
          </a:p>
        </p:txBody>
      </p:sp>
      <p:sp>
        <p:nvSpPr>
          <p:cNvPr id="6" name="Oval 5"/>
          <p:cNvSpPr/>
          <p:nvPr/>
        </p:nvSpPr>
        <p:spPr>
          <a:xfrm>
            <a:off x="5260730" y="2356339"/>
            <a:ext cx="1740877" cy="174087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Montserrat" charset="0"/>
            </a:endParaRPr>
          </a:p>
        </p:txBody>
      </p:sp>
      <p:sp>
        <p:nvSpPr>
          <p:cNvPr id="7" name="Oval 6"/>
          <p:cNvSpPr/>
          <p:nvPr/>
        </p:nvSpPr>
        <p:spPr>
          <a:xfrm>
            <a:off x="8672145" y="2356339"/>
            <a:ext cx="1740877" cy="174087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Montserrat" charset="0"/>
            </a:endParaRPr>
          </a:p>
        </p:txBody>
      </p:sp>
      <p:sp>
        <p:nvSpPr>
          <p:cNvPr id="10" name="TextBox 9"/>
          <p:cNvSpPr txBox="1"/>
          <p:nvPr/>
        </p:nvSpPr>
        <p:spPr>
          <a:xfrm>
            <a:off x="1106323" y="4389709"/>
            <a:ext cx="3121368" cy="830997"/>
          </a:xfrm>
          <a:prstGeom prst="rect">
            <a:avLst/>
          </a:prstGeom>
          <a:noFill/>
        </p:spPr>
        <p:txBody>
          <a:bodyPr wrap="none" rtlCol="0">
            <a:spAutoFit/>
          </a:bodyPr>
          <a:lstStyle/>
          <a:p>
            <a:pPr algn="ctr"/>
            <a:r>
              <a:rPr lang="en-US" sz="2400" b="1" spc="300" dirty="0">
                <a:solidFill>
                  <a:schemeClr val="tx2"/>
                </a:solidFill>
                <a:latin typeface="Montserrat" charset="0"/>
                <a:ea typeface="Montserrat" charset="0"/>
                <a:cs typeface="Montserrat" charset="0"/>
              </a:rPr>
              <a:t>RELATIONSHIP </a:t>
            </a:r>
          </a:p>
          <a:p>
            <a:pPr algn="ctr"/>
            <a:r>
              <a:rPr lang="en-US" sz="2400" b="1" spc="300" dirty="0">
                <a:solidFill>
                  <a:schemeClr val="tx2"/>
                </a:solidFill>
                <a:latin typeface="Montserrat" charset="0"/>
                <a:ea typeface="Montserrat" charset="0"/>
                <a:cs typeface="Montserrat" charset="0"/>
              </a:rPr>
              <a:t>STRENGTH</a:t>
            </a:r>
          </a:p>
        </p:txBody>
      </p:sp>
      <p:sp>
        <p:nvSpPr>
          <p:cNvPr id="12" name="TextBox 11"/>
          <p:cNvSpPr txBox="1"/>
          <p:nvPr/>
        </p:nvSpPr>
        <p:spPr>
          <a:xfrm>
            <a:off x="5362304" y="4390296"/>
            <a:ext cx="1653017" cy="830997"/>
          </a:xfrm>
          <a:prstGeom prst="rect">
            <a:avLst/>
          </a:prstGeom>
          <a:noFill/>
        </p:spPr>
        <p:txBody>
          <a:bodyPr wrap="none" rtlCol="0">
            <a:spAutoFit/>
          </a:bodyPr>
          <a:lstStyle/>
          <a:p>
            <a:pPr algn="ctr"/>
            <a:r>
              <a:rPr lang="en-US" sz="2400" b="1" spc="300" dirty="0">
                <a:solidFill>
                  <a:schemeClr val="tx2"/>
                </a:solidFill>
                <a:latin typeface="Montserrat" charset="0"/>
                <a:ea typeface="Montserrat" charset="0"/>
                <a:cs typeface="Montserrat" charset="0"/>
              </a:rPr>
              <a:t>AA-</a:t>
            </a:r>
          </a:p>
          <a:p>
            <a:pPr algn="ctr"/>
            <a:r>
              <a:rPr lang="en-US" sz="2400" b="1" spc="300" dirty="0">
                <a:solidFill>
                  <a:schemeClr val="tx2"/>
                </a:solidFill>
                <a:latin typeface="Montserrat" charset="0"/>
                <a:ea typeface="Montserrat" charset="0"/>
                <a:cs typeface="Montserrat" charset="0"/>
              </a:rPr>
              <a:t>EFFORT</a:t>
            </a:r>
          </a:p>
        </p:txBody>
      </p:sp>
      <p:sp>
        <p:nvSpPr>
          <p:cNvPr id="14" name="TextBox 13"/>
          <p:cNvSpPr txBox="1"/>
          <p:nvPr/>
        </p:nvSpPr>
        <p:spPr>
          <a:xfrm>
            <a:off x="8235975" y="4389708"/>
            <a:ext cx="2613216" cy="830997"/>
          </a:xfrm>
          <a:prstGeom prst="rect">
            <a:avLst/>
          </a:prstGeom>
          <a:noFill/>
        </p:spPr>
        <p:txBody>
          <a:bodyPr wrap="none" rtlCol="0">
            <a:spAutoFit/>
          </a:bodyPr>
          <a:lstStyle/>
          <a:p>
            <a:pPr algn="ctr"/>
            <a:r>
              <a:rPr lang="en-US" sz="2400" b="1" spc="300" dirty="0">
                <a:solidFill>
                  <a:schemeClr val="tx2"/>
                </a:solidFill>
                <a:latin typeface="Montserrat" charset="0"/>
                <a:ea typeface="Montserrat" charset="0"/>
                <a:cs typeface="Montserrat" charset="0"/>
              </a:rPr>
              <a:t>MARKET </a:t>
            </a:r>
          </a:p>
          <a:p>
            <a:pPr algn="ctr"/>
            <a:r>
              <a:rPr lang="en-US" sz="2400" b="1" spc="300" dirty="0">
                <a:solidFill>
                  <a:schemeClr val="tx2"/>
                </a:solidFill>
                <a:latin typeface="Montserrat" charset="0"/>
                <a:ea typeface="Montserrat" charset="0"/>
                <a:cs typeface="Montserrat" charset="0"/>
              </a:rPr>
              <a:t>VARIABILITY</a:t>
            </a:r>
          </a:p>
        </p:txBody>
      </p:sp>
      <p:sp>
        <p:nvSpPr>
          <p:cNvPr id="18" name="TextBox 17">
            <a:extLst>
              <a:ext uri="{FF2B5EF4-FFF2-40B4-BE49-F238E27FC236}">
                <a16:creationId xmlns:a16="http://schemas.microsoft.com/office/drawing/2014/main" id="{9B3955D8-E715-3843-ADE5-DC481633530C}"/>
              </a:ext>
            </a:extLst>
          </p:cNvPr>
          <p:cNvSpPr txBox="1"/>
          <p:nvPr/>
        </p:nvSpPr>
        <p:spPr>
          <a:xfrm>
            <a:off x="4529026" y="6263640"/>
            <a:ext cx="3319574" cy="215444"/>
          </a:xfrm>
          <a:prstGeom prst="rect">
            <a:avLst/>
          </a:prstGeom>
          <a:noFill/>
        </p:spPr>
        <p:txBody>
          <a:bodyPr wrap="square" rtlCol="0">
            <a:spAutoFit/>
          </a:bodyPr>
          <a:lstStyle/>
          <a:p>
            <a:r>
              <a:rPr lang="en-US" sz="800" spc="600" dirty="0">
                <a:latin typeface="Montserrat Hairline" pitchFamily="2" charset="77"/>
              </a:rPr>
              <a:t>WWW.GOLDENHANDOFF.COM</a:t>
            </a:r>
          </a:p>
        </p:txBody>
      </p:sp>
      <p:sp>
        <p:nvSpPr>
          <p:cNvPr id="19" name="TextBox 18">
            <a:extLst>
              <a:ext uri="{FF2B5EF4-FFF2-40B4-BE49-F238E27FC236}">
                <a16:creationId xmlns:a16="http://schemas.microsoft.com/office/drawing/2014/main" id="{0E53642D-7FF9-FC47-B397-364EE74851CF}"/>
              </a:ext>
            </a:extLst>
          </p:cNvPr>
          <p:cNvSpPr txBox="1"/>
          <p:nvPr/>
        </p:nvSpPr>
        <p:spPr>
          <a:xfrm>
            <a:off x="4621840" y="464934"/>
            <a:ext cx="3133947" cy="215444"/>
          </a:xfrm>
          <a:prstGeom prst="rect">
            <a:avLst/>
          </a:prstGeom>
          <a:noFill/>
        </p:spPr>
        <p:txBody>
          <a:bodyPr wrap="square" rtlCol="0">
            <a:spAutoFit/>
          </a:bodyPr>
          <a:lstStyle/>
          <a:p>
            <a:pPr algn="ctr"/>
            <a:r>
              <a:rPr lang="en-US" sz="800" spc="600" dirty="0">
                <a:solidFill>
                  <a:schemeClr val="tx2"/>
                </a:solidFill>
                <a:latin typeface="Montserrat" charset="0"/>
                <a:ea typeface="Montserrat" charset="0"/>
                <a:cs typeface="Montserrat" charset="0"/>
              </a:rPr>
              <a:t>THE GOLDEN HANDOFF</a:t>
            </a:r>
          </a:p>
        </p:txBody>
      </p:sp>
      <p:sp>
        <p:nvSpPr>
          <p:cNvPr id="20" name="Shape 2588">
            <a:extLst>
              <a:ext uri="{FF2B5EF4-FFF2-40B4-BE49-F238E27FC236}">
                <a16:creationId xmlns:a16="http://schemas.microsoft.com/office/drawing/2014/main" id="{47ED2AD9-3393-A54B-9EFF-4D14EF05DDA5}"/>
              </a:ext>
            </a:extLst>
          </p:cNvPr>
          <p:cNvSpPr/>
          <p:nvPr/>
        </p:nvSpPr>
        <p:spPr>
          <a:xfrm>
            <a:off x="2292107" y="2808625"/>
            <a:ext cx="911651" cy="864215"/>
          </a:xfrm>
          <a:custGeom>
            <a:avLst/>
            <a:gdLst/>
            <a:ahLst/>
            <a:cxnLst>
              <a:cxn ang="0">
                <a:pos x="wd2" y="hd2"/>
              </a:cxn>
              <a:cxn ang="5400000">
                <a:pos x="wd2" y="hd2"/>
              </a:cxn>
              <a:cxn ang="10800000">
                <a:pos x="wd2" y="hd2"/>
              </a:cxn>
              <a:cxn ang="16200000">
                <a:pos x="wd2" y="hd2"/>
              </a:cxn>
            </a:cxnLst>
            <a:rect l="0" t="0" r="r" b="b"/>
            <a:pathLst>
              <a:path w="21600" h="21600" extrusionOk="0">
                <a:moveTo>
                  <a:pt x="17182" y="12420"/>
                </a:moveTo>
                <a:cubicBezTo>
                  <a:pt x="16368" y="12420"/>
                  <a:pt x="15709" y="11694"/>
                  <a:pt x="15709" y="10800"/>
                </a:cubicBezTo>
                <a:cubicBezTo>
                  <a:pt x="15709" y="9906"/>
                  <a:pt x="16368" y="9180"/>
                  <a:pt x="17182" y="9180"/>
                </a:cubicBezTo>
                <a:cubicBezTo>
                  <a:pt x="17995" y="9180"/>
                  <a:pt x="18655" y="9906"/>
                  <a:pt x="18655" y="10800"/>
                </a:cubicBezTo>
                <a:cubicBezTo>
                  <a:pt x="18655" y="11694"/>
                  <a:pt x="17995" y="12420"/>
                  <a:pt x="17182" y="12420"/>
                </a:cubicBezTo>
                <a:moveTo>
                  <a:pt x="21109" y="10260"/>
                </a:moveTo>
                <a:lnTo>
                  <a:pt x="19587" y="10260"/>
                </a:lnTo>
                <a:cubicBezTo>
                  <a:pt x="19360" y="9028"/>
                  <a:pt x="18369" y="8100"/>
                  <a:pt x="17182" y="8100"/>
                </a:cubicBezTo>
                <a:cubicBezTo>
                  <a:pt x="15994" y="8100"/>
                  <a:pt x="15004" y="9028"/>
                  <a:pt x="14777" y="10260"/>
                </a:cubicBezTo>
                <a:lnTo>
                  <a:pt x="491" y="10260"/>
                </a:lnTo>
                <a:cubicBezTo>
                  <a:pt x="220" y="10260"/>
                  <a:pt x="0" y="10502"/>
                  <a:pt x="0" y="10800"/>
                </a:cubicBezTo>
                <a:cubicBezTo>
                  <a:pt x="0" y="11098"/>
                  <a:pt x="220" y="11340"/>
                  <a:pt x="491" y="11340"/>
                </a:cubicBezTo>
                <a:lnTo>
                  <a:pt x="14777" y="11340"/>
                </a:lnTo>
                <a:cubicBezTo>
                  <a:pt x="15004" y="12572"/>
                  <a:pt x="15994" y="13500"/>
                  <a:pt x="17182" y="13500"/>
                </a:cubicBezTo>
                <a:cubicBezTo>
                  <a:pt x="18369" y="13500"/>
                  <a:pt x="19360" y="12572"/>
                  <a:pt x="19587" y="11340"/>
                </a:cubicBezTo>
                <a:lnTo>
                  <a:pt x="21109" y="11340"/>
                </a:lnTo>
                <a:cubicBezTo>
                  <a:pt x="21380" y="11340"/>
                  <a:pt x="21600" y="11098"/>
                  <a:pt x="21600" y="10800"/>
                </a:cubicBezTo>
                <a:cubicBezTo>
                  <a:pt x="21600" y="10502"/>
                  <a:pt x="21380" y="10260"/>
                  <a:pt x="21109" y="10260"/>
                </a:cubicBezTo>
                <a:moveTo>
                  <a:pt x="5400" y="1080"/>
                </a:moveTo>
                <a:cubicBezTo>
                  <a:pt x="6214" y="1080"/>
                  <a:pt x="6873" y="1806"/>
                  <a:pt x="6873" y="2700"/>
                </a:cubicBezTo>
                <a:cubicBezTo>
                  <a:pt x="6873" y="3595"/>
                  <a:pt x="6214" y="4320"/>
                  <a:pt x="5400" y="4320"/>
                </a:cubicBezTo>
                <a:cubicBezTo>
                  <a:pt x="4586" y="4320"/>
                  <a:pt x="3927" y="3595"/>
                  <a:pt x="3927" y="2700"/>
                </a:cubicBezTo>
                <a:cubicBezTo>
                  <a:pt x="3927" y="1806"/>
                  <a:pt x="4586" y="1080"/>
                  <a:pt x="5400" y="1080"/>
                </a:cubicBezTo>
                <a:moveTo>
                  <a:pt x="491" y="3240"/>
                </a:moveTo>
                <a:lnTo>
                  <a:pt x="2995" y="3240"/>
                </a:lnTo>
                <a:cubicBezTo>
                  <a:pt x="3222" y="4472"/>
                  <a:pt x="4213" y="5400"/>
                  <a:pt x="5400" y="5400"/>
                </a:cubicBezTo>
                <a:cubicBezTo>
                  <a:pt x="6587" y="5400"/>
                  <a:pt x="7578" y="4472"/>
                  <a:pt x="7805" y="3240"/>
                </a:cubicBezTo>
                <a:lnTo>
                  <a:pt x="21109" y="3240"/>
                </a:lnTo>
                <a:cubicBezTo>
                  <a:pt x="21380" y="3240"/>
                  <a:pt x="21600" y="2999"/>
                  <a:pt x="21600" y="2700"/>
                </a:cubicBezTo>
                <a:cubicBezTo>
                  <a:pt x="21600" y="2402"/>
                  <a:pt x="21380" y="2160"/>
                  <a:pt x="21109" y="2160"/>
                </a:cubicBezTo>
                <a:lnTo>
                  <a:pt x="7805" y="2160"/>
                </a:lnTo>
                <a:cubicBezTo>
                  <a:pt x="7578" y="928"/>
                  <a:pt x="6587" y="0"/>
                  <a:pt x="5400" y="0"/>
                </a:cubicBezTo>
                <a:cubicBezTo>
                  <a:pt x="4213" y="0"/>
                  <a:pt x="3222" y="928"/>
                  <a:pt x="2995" y="2160"/>
                </a:cubicBezTo>
                <a:lnTo>
                  <a:pt x="491" y="2160"/>
                </a:lnTo>
                <a:cubicBezTo>
                  <a:pt x="220" y="2160"/>
                  <a:pt x="0" y="2402"/>
                  <a:pt x="0" y="2700"/>
                </a:cubicBezTo>
                <a:cubicBezTo>
                  <a:pt x="0" y="2999"/>
                  <a:pt x="220" y="3240"/>
                  <a:pt x="491" y="3240"/>
                </a:cubicBezTo>
                <a:moveTo>
                  <a:pt x="9327" y="20519"/>
                </a:moveTo>
                <a:cubicBezTo>
                  <a:pt x="8514" y="20519"/>
                  <a:pt x="7855" y="19794"/>
                  <a:pt x="7855" y="18899"/>
                </a:cubicBezTo>
                <a:cubicBezTo>
                  <a:pt x="7855" y="18005"/>
                  <a:pt x="8514" y="17279"/>
                  <a:pt x="9327" y="17279"/>
                </a:cubicBezTo>
                <a:cubicBezTo>
                  <a:pt x="10141" y="17279"/>
                  <a:pt x="10800" y="18005"/>
                  <a:pt x="10800" y="18899"/>
                </a:cubicBezTo>
                <a:cubicBezTo>
                  <a:pt x="10800" y="19794"/>
                  <a:pt x="10141" y="20519"/>
                  <a:pt x="9327" y="20519"/>
                </a:cubicBezTo>
                <a:moveTo>
                  <a:pt x="21109" y="18359"/>
                </a:moveTo>
                <a:lnTo>
                  <a:pt x="11732" y="18359"/>
                </a:lnTo>
                <a:cubicBezTo>
                  <a:pt x="11505" y="17127"/>
                  <a:pt x="10515" y="16199"/>
                  <a:pt x="9327" y="16199"/>
                </a:cubicBezTo>
                <a:cubicBezTo>
                  <a:pt x="8140" y="16199"/>
                  <a:pt x="7150" y="17127"/>
                  <a:pt x="6922" y="18359"/>
                </a:cubicBezTo>
                <a:lnTo>
                  <a:pt x="491" y="18359"/>
                </a:lnTo>
                <a:cubicBezTo>
                  <a:pt x="220" y="18359"/>
                  <a:pt x="0" y="18601"/>
                  <a:pt x="0" y="18899"/>
                </a:cubicBezTo>
                <a:cubicBezTo>
                  <a:pt x="0" y="19198"/>
                  <a:pt x="220" y="19439"/>
                  <a:pt x="491" y="19439"/>
                </a:cubicBezTo>
                <a:lnTo>
                  <a:pt x="6922" y="19439"/>
                </a:lnTo>
                <a:cubicBezTo>
                  <a:pt x="7150" y="20672"/>
                  <a:pt x="8140" y="21600"/>
                  <a:pt x="9327" y="21600"/>
                </a:cubicBezTo>
                <a:cubicBezTo>
                  <a:pt x="10515" y="21600"/>
                  <a:pt x="11505" y="20672"/>
                  <a:pt x="11732" y="19439"/>
                </a:cubicBezTo>
                <a:lnTo>
                  <a:pt x="21109" y="19439"/>
                </a:lnTo>
                <a:cubicBezTo>
                  <a:pt x="21380" y="19439"/>
                  <a:pt x="21600" y="19198"/>
                  <a:pt x="21600" y="18899"/>
                </a:cubicBezTo>
                <a:cubicBezTo>
                  <a:pt x="21600" y="18601"/>
                  <a:pt x="21380" y="18359"/>
                  <a:pt x="21109" y="18359"/>
                </a:cubicBezTo>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21" name="Shape 2619">
            <a:extLst>
              <a:ext uri="{FF2B5EF4-FFF2-40B4-BE49-F238E27FC236}">
                <a16:creationId xmlns:a16="http://schemas.microsoft.com/office/drawing/2014/main" id="{CAEADF6E-1849-3444-95A5-D7F4BA6CC602}"/>
              </a:ext>
            </a:extLst>
          </p:cNvPr>
          <p:cNvSpPr/>
          <p:nvPr/>
        </p:nvSpPr>
        <p:spPr>
          <a:xfrm>
            <a:off x="18231301" y="4845326"/>
            <a:ext cx="1640422" cy="1640411"/>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2" name="Shape 2619">
            <a:extLst>
              <a:ext uri="{FF2B5EF4-FFF2-40B4-BE49-F238E27FC236}">
                <a16:creationId xmlns:a16="http://schemas.microsoft.com/office/drawing/2014/main" id="{87ED9961-30FC-0A44-9807-583E67A35F7C}"/>
              </a:ext>
            </a:extLst>
          </p:cNvPr>
          <p:cNvSpPr/>
          <p:nvPr/>
        </p:nvSpPr>
        <p:spPr>
          <a:xfrm>
            <a:off x="18383701" y="4997726"/>
            <a:ext cx="1640422" cy="1640411"/>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3" name="Shape 2619">
            <a:extLst>
              <a:ext uri="{FF2B5EF4-FFF2-40B4-BE49-F238E27FC236}">
                <a16:creationId xmlns:a16="http://schemas.microsoft.com/office/drawing/2014/main" id="{816D5A3F-AC03-ED4D-8998-1ACE5E91D43E}"/>
              </a:ext>
            </a:extLst>
          </p:cNvPr>
          <p:cNvSpPr/>
          <p:nvPr/>
        </p:nvSpPr>
        <p:spPr>
          <a:xfrm>
            <a:off x="18536101" y="5150126"/>
            <a:ext cx="1640422" cy="1640411"/>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4" name="Shape 2619">
            <a:extLst>
              <a:ext uri="{FF2B5EF4-FFF2-40B4-BE49-F238E27FC236}">
                <a16:creationId xmlns:a16="http://schemas.microsoft.com/office/drawing/2014/main" id="{2A2A9430-CBB2-4D46-A986-93BD19133390}"/>
              </a:ext>
            </a:extLst>
          </p:cNvPr>
          <p:cNvSpPr/>
          <p:nvPr/>
        </p:nvSpPr>
        <p:spPr>
          <a:xfrm>
            <a:off x="18688501" y="5302526"/>
            <a:ext cx="1640422" cy="1640411"/>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5" name="Shape 2619">
            <a:extLst>
              <a:ext uri="{FF2B5EF4-FFF2-40B4-BE49-F238E27FC236}">
                <a16:creationId xmlns:a16="http://schemas.microsoft.com/office/drawing/2014/main" id="{DC6EAB2F-B54D-A642-97CB-44C16523CCD9}"/>
              </a:ext>
            </a:extLst>
          </p:cNvPr>
          <p:cNvSpPr/>
          <p:nvPr/>
        </p:nvSpPr>
        <p:spPr>
          <a:xfrm>
            <a:off x="5721062" y="2830629"/>
            <a:ext cx="820211" cy="820206"/>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8" name="Freeform 7">
            <a:extLst>
              <a:ext uri="{FF2B5EF4-FFF2-40B4-BE49-F238E27FC236}">
                <a16:creationId xmlns:a16="http://schemas.microsoft.com/office/drawing/2014/main" id="{832F9F6A-A63E-DE47-BD83-88D62A2AC4EA}"/>
              </a:ext>
            </a:extLst>
          </p:cNvPr>
          <p:cNvSpPr/>
          <p:nvPr/>
        </p:nvSpPr>
        <p:spPr>
          <a:xfrm>
            <a:off x="8839200" y="2987040"/>
            <a:ext cx="1463040" cy="670560"/>
          </a:xfrm>
          <a:custGeom>
            <a:avLst/>
            <a:gdLst>
              <a:gd name="connsiteX0" fmla="*/ 0 w 1463040"/>
              <a:gd name="connsiteY0" fmla="*/ 335280 h 670560"/>
              <a:gd name="connsiteX1" fmla="*/ 228600 w 1463040"/>
              <a:gd name="connsiteY1" fmla="*/ 0 h 670560"/>
              <a:gd name="connsiteX2" fmla="*/ 502920 w 1463040"/>
              <a:gd name="connsiteY2" fmla="*/ 670560 h 670560"/>
              <a:gd name="connsiteX3" fmla="*/ 762000 w 1463040"/>
              <a:gd name="connsiteY3" fmla="*/ 228600 h 670560"/>
              <a:gd name="connsiteX4" fmla="*/ 1051560 w 1463040"/>
              <a:gd name="connsiteY4" fmla="*/ 320040 h 670560"/>
              <a:gd name="connsiteX5" fmla="*/ 1264920 w 1463040"/>
              <a:gd name="connsiteY5" fmla="*/ 152400 h 670560"/>
              <a:gd name="connsiteX6" fmla="*/ 1447800 w 1463040"/>
              <a:gd name="connsiteY6" fmla="*/ 274320 h 670560"/>
              <a:gd name="connsiteX7" fmla="*/ 1447800 w 1463040"/>
              <a:gd name="connsiteY7" fmla="*/ 274320 h 670560"/>
              <a:gd name="connsiteX8" fmla="*/ 1463040 w 1463040"/>
              <a:gd name="connsiteY8" fmla="*/ 27432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3040" h="670560">
                <a:moveTo>
                  <a:pt x="0" y="335280"/>
                </a:moveTo>
                <a:lnTo>
                  <a:pt x="228600" y="0"/>
                </a:lnTo>
                <a:lnTo>
                  <a:pt x="502920" y="670560"/>
                </a:lnTo>
                <a:lnTo>
                  <a:pt x="762000" y="228600"/>
                </a:lnTo>
                <a:lnTo>
                  <a:pt x="1051560" y="320040"/>
                </a:lnTo>
                <a:lnTo>
                  <a:pt x="1264920" y="152400"/>
                </a:lnTo>
                <a:lnTo>
                  <a:pt x="1447800" y="274320"/>
                </a:lnTo>
                <a:lnTo>
                  <a:pt x="1447800" y="274320"/>
                </a:lnTo>
                <a:lnTo>
                  <a:pt x="1463040" y="274320"/>
                </a:lnTo>
              </a:path>
            </a:pathLst>
          </a:custGeom>
          <a:noFill/>
          <a:ln w="28575">
            <a:solidFill>
              <a:schemeClr val="tx2"/>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7173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12A1450F-57B1-6143-A6B9-F8FE788F81FF}"/>
              </a:ext>
            </a:extLst>
          </p:cNvPr>
          <p:cNvPicPr>
            <a:picLocks noGrp="1" noChangeAspect="1"/>
          </p:cNvPicPr>
          <p:nvPr>
            <p:ph type="pic" sz="quarter" idx="10"/>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a:stretch>
        </p:blipFill>
        <p:spPr/>
      </p:pic>
      <p:sp>
        <p:nvSpPr>
          <p:cNvPr id="16" name="Rectangle 15"/>
          <p:cNvSpPr/>
          <p:nvPr/>
        </p:nvSpPr>
        <p:spPr>
          <a:xfrm>
            <a:off x="3175" y="0"/>
            <a:ext cx="12188825" cy="6858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ontserrat Light" charset="0"/>
            </a:endParaRPr>
          </a:p>
        </p:txBody>
      </p:sp>
      <p:sp>
        <p:nvSpPr>
          <p:cNvPr id="17" name="TextBox 16"/>
          <p:cNvSpPr txBox="1"/>
          <p:nvPr/>
        </p:nvSpPr>
        <p:spPr>
          <a:xfrm>
            <a:off x="3734244" y="3128917"/>
            <a:ext cx="4732386" cy="646331"/>
          </a:xfrm>
          <a:prstGeom prst="rect">
            <a:avLst/>
          </a:prstGeom>
          <a:noFill/>
        </p:spPr>
        <p:txBody>
          <a:bodyPr wrap="none" rtlCol="0">
            <a:spAutoFit/>
          </a:bodyPr>
          <a:lstStyle/>
          <a:p>
            <a:pPr algn="ctr"/>
            <a:r>
              <a:rPr lang="en-US" sz="3600" spc="1500" dirty="0">
                <a:solidFill>
                  <a:schemeClr val="bg1"/>
                </a:solidFill>
                <a:latin typeface="Montserrat" charset="0"/>
                <a:ea typeface="Montserrat" charset="0"/>
                <a:cs typeface="Montserrat" charset="0"/>
              </a:rPr>
              <a:t>THE MONEY</a:t>
            </a:r>
          </a:p>
        </p:txBody>
      </p:sp>
      <p:sp>
        <p:nvSpPr>
          <p:cNvPr id="6" name="Rectangle 5"/>
          <p:cNvSpPr/>
          <p:nvPr/>
        </p:nvSpPr>
        <p:spPr>
          <a:xfrm>
            <a:off x="2590839" y="2940637"/>
            <a:ext cx="7010324" cy="1042040"/>
          </a:xfrm>
          <a:prstGeom prst="rect">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1600" dirty="0">
              <a:latin typeface="Montserrat" charset="0"/>
            </a:endParaRPr>
          </a:p>
        </p:txBody>
      </p:sp>
    </p:spTree>
    <p:extLst>
      <p:ext uri="{BB962C8B-B14F-4D97-AF65-F5344CB8AC3E}">
        <p14:creationId xmlns:p14="http://schemas.microsoft.com/office/powerpoint/2010/main" val="754572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15092" y="695003"/>
            <a:ext cx="5361816" cy="600164"/>
          </a:xfrm>
          <a:prstGeom prst="rect">
            <a:avLst/>
          </a:prstGeom>
          <a:noFill/>
        </p:spPr>
        <p:txBody>
          <a:bodyPr wrap="square" rtlCol="0">
            <a:spAutoFit/>
          </a:bodyPr>
          <a:lstStyle/>
          <a:p>
            <a:pPr algn="ctr"/>
            <a:r>
              <a:rPr lang="en-US" sz="3300" spc="300" dirty="0">
                <a:solidFill>
                  <a:schemeClr val="tx2"/>
                </a:solidFill>
                <a:latin typeface="Montserrat" charset="0"/>
                <a:ea typeface="Montserrat" charset="0"/>
                <a:cs typeface="Montserrat" charset="0"/>
              </a:rPr>
              <a:t>MONEY SOURCES</a:t>
            </a:r>
            <a:endParaRPr lang="en-US" sz="4800" spc="300" dirty="0">
              <a:solidFill>
                <a:schemeClr val="tx2"/>
              </a:solidFill>
              <a:latin typeface="Montserrat" charset="0"/>
              <a:ea typeface="Montserrat" charset="0"/>
              <a:cs typeface="Montserrat" charset="0"/>
            </a:endParaRPr>
          </a:p>
        </p:txBody>
      </p:sp>
      <p:sp>
        <p:nvSpPr>
          <p:cNvPr id="4" name="Rectangle 3"/>
          <p:cNvSpPr/>
          <p:nvPr/>
        </p:nvSpPr>
        <p:spPr>
          <a:xfrm>
            <a:off x="626439" y="2240280"/>
            <a:ext cx="2494188" cy="342384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Montserrat" charset="0"/>
            </a:endParaRPr>
          </a:p>
        </p:txBody>
      </p:sp>
      <p:sp>
        <p:nvSpPr>
          <p:cNvPr id="9" name="TextBox 8"/>
          <p:cNvSpPr txBox="1"/>
          <p:nvPr/>
        </p:nvSpPr>
        <p:spPr>
          <a:xfrm>
            <a:off x="1033842" y="2579286"/>
            <a:ext cx="1702710" cy="769441"/>
          </a:xfrm>
          <a:prstGeom prst="rect">
            <a:avLst/>
          </a:prstGeom>
          <a:noFill/>
        </p:spPr>
        <p:txBody>
          <a:bodyPr wrap="none" rtlCol="0">
            <a:spAutoFit/>
          </a:bodyPr>
          <a:lstStyle/>
          <a:p>
            <a:pPr algn="ctr"/>
            <a:r>
              <a:rPr lang="en-US" sz="2200" b="1" spc="300" dirty="0">
                <a:solidFill>
                  <a:schemeClr val="tx2"/>
                </a:solidFill>
                <a:latin typeface="Montserrat Semi" charset="0"/>
                <a:ea typeface="Montserrat Semi" charset="0"/>
                <a:cs typeface="Montserrat Semi" charset="0"/>
              </a:rPr>
              <a:t>DIRECT</a:t>
            </a:r>
          </a:p>
          <a:p>
            <a:pPr algn="ctr"/>
            <a:r>
              <a:rPr lang="en-US" sz="2200" b="1" spc="300" dirty="0">
                <a:solidFill>
                  <a:schemeClr val="tx2"/>
                </a:solidFill>
                <a:latin typeface="Montserrat Semi" charset="0"/>
                <a:ea typeface="Montserrat Semi" charset="0"/>
                <a:cs typeface="Montserrat Semi" charset="0"/>
              </a:rPr>
              <a:t> INCOME</a:t>
            </a:r>
          </a:p>
        </p:txBody>
      </p:sp>
      <p:sp>
        <p:nvSpPr>
          <p:cNvPr id="22" name="TextBox 21"/>
          <p:cNvSpPr txBox="1"/>
          <p:nvPr/>
        </p:nvSpPr>
        <p:spPr>
          <a:xfrm>
            <a:off x="973532" y="4392426"/>
            <a:ext cx="1800001" cy="523220"/>
          </a:xfrm>
          <a:prstGeom prst="rect">
            <a:avLst/>
          </a:prstGeom>
          <a:noFill/>
        </p:spPr>
        <p:txBody>
          <a:bodyPr wrap="square" rtlCol="0">
            <a:spAutoFit/>
          </a:bodyPr>
          <a:lstStyle>
            <a:defPPr>
              <a:defRPr lang="en-US"/>
            </a:defPPr>
            <a:lvl1pPr algn="ctr">
              <a:defRPr sz="1400" spc="300">
                <a:solidFill>
                  <a:schemeClr val="tx2"/>
                </a:solidFill>
                <a:latin typeface="Montserrat" pitchFamily="2" charset="77"/>
                <a:ea typeface="Montserrat Semi" charset="0"/>
                <a:cs typeface="Montserrat Semi" charset="0"/>
              </a:defRPr>
            </a:lvl1pPr>
          </a:lstStyle>
          <a:p>
            <a:r>
              <a:rPr lang="en-US" dirty="0"/>
              <a:t>CLIENTS OF THE RA</a:t>
            </a:r>
          </a:p>
        </p:txBody>
      </p:sp>
      <p:sp>
        <p:nvSpPr>
          <p:cNvPr id="27" name="Rectangle 26"/>
          <p:cNvSpPr/>
          <p:nvPr/>
        </p:nvSpPr>
        <p:spPr>
          <a:xfrm>
            <a:off x="3399347" y="2240280"/>
            <a:ext cx="2494188" cy="342384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Montserrat" charset="0"/>
            </a:endParaRPr>
          </a:p>
        </p:txBody>
      </p:sp>
      <p:sp>
        <p:nvSpPr>
          <p:cNvPr id="28" name="TextBox 27"/>
          <p:cNvSpPr txBox="1"/>
          <p:nvPr/>
        </p:nvSpPr>
        <p:spPr>
          <a:xfrm>
            <a:off x="3462467" y="2579286"/>
            <a:ext cx="2367956" cy="769441"/>
          </a:xfrm>
          <a:prstGeom prst="rect">
            <a:avLst/>
          </a:prstGeom>
          <a:noFill/>
        </p:spPr>
        <p:txBody>
          <a:bodyPr wrap="none" rtlCol="0">
            <a:spAutoFit/>
          </a:bodyPr>
          <a:lstStyle/>
          <a:p>
            <a:pPr algn="ctr"/>
            <a:r>
              <a:rPr lang="en-US" sz="2200" b="1" spc="300" dirty="0">
                <a:solidFill>
                  <a:schemeClr val="tx2"/>
                </a:solidFill>
                <a:latin typeface="Montserrat Semi" charset="0"/>
                <a:ea typeface="Montserrat Semi" charset="0"/>
                <a:cs typeface="Montserrat Semi" charset="0"/>
              </a:rPr>
              <a:t>INDIRECT-</a:t>
            </a:r>
          </a:p>
          <a:p>
            <a:pPr algn="ctr"/>
            <a:r>
              <a:rPr lang="en-US" sz="2200" b="1" spc="300" dirty="0">
                <a:solidFill>
                  <a:schemeClr val="tx2"/>
                </a:solidFill>
                <a:latin typeface="Montserrat Semi" charset="0"/>
                <a:ea typeface="Montserrat Semi" charset="0"/>
                <a:cs typeface="Montserrat Semi" charset="0"/>
              </a:rPr>
              <a:t>SECONDARY</a:t>
            </a:r>
          </a:p>
        </p:txBody>
      </p:sp>
      <p:sp>
        <p:nvSpPr>
          <p:cNvPr id="32" name="TextBox 31"/>
          <p:cNvSpPr txBox="1"/>
          <p:nvPr/>
        </p:nvSpPr>
        <p:spPr>
          <a:xfrm>
            <a:off x="3474129" y="4379776"/>
            <a:ext cx="2367955" cy="954107"/>
          </a:xfrm>
          <a:prstGeom prst="rect">
            <a:avLst/>
          </a:prstGeom>
          <a:noFill/>
        </p:spPr>
        <p:txBody>
          <a:bodyPr wrap="square" rtlCol="0">
            <a:spAutoFit/>
          </a:bodyPr>
          <a:lstStyle/>
          <a:p>
            <a:pPr algn="ctr"/>
            <a:r>
              <a:rPr lang="en-US" sz="1400" spc="300" dirty="0">
                <a:solidFill>
                  <a:schemeClr val="tx2"/>
                </a:solidFill>
                <a:latin typeface="Montserrat" pitchFamily="2" charset="77"/>
                <a:ea typeface="Montserrat Semi" charset="0"/>
                <a:cs typeface="Montserrat Semi" charset="0"/>
              </a:rPr>
              <a:t>SIGN CALLS, POSTCARDS, MARKETING AROUND LISTING</a:t>
            </a:r>
          </a:p>
        </p:txBody>
      </p:sp>
      <p:sp>
        <p:nvSpPr>
          <p:cNvPr id="34" name="Rectangle 33"/>
          <p:cNvSpPr/>
          <p:nvPr/>
        </p:nvSpPr>
        <p:spPr>
          <a:xfrm>
            <a:off x="6245048" y="2240280"/>
            <a:ext cx="2494188" cy="3423840"/>
          </a:xfrm>
          <a:prstGeom prst="rect">
            <a:avLst/>
          </a:prstGeom>
          <a:solidFill>
            <a:schemeClr val="tx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Montserrat" charset="0"/>
            </a:endParaRPr>
          </a:p>
        </p:txBody>
      </p:sp>
      <p:sp>
        <p:nvSpPr>
          <p:cNvPr id="35" name="TextBox 34"/>
          <p:cNvSpPr txBox="1"/>
          <p:nvPr/>
        </p:nvSpPr>
        <p:spPr>
          <a:xfrm>
            <a:off x="6373089" y="2579286"/>
            <a:ext cx="2238113" cy="769441"/>
          </a:xfrm>
          <a:prstGeom prst="rect">
            <a:avLst/>
          </a:prstGeom>
          <a:solidFill>
            <a:schemeClr val="tx2"/>
          </a:solidFill>
        </p:spPr>
        <p:txBody>
          <a:bodyPr wrap="none" rtlCol="0">
            <a:spAutoFit/>
          </a:bodyPr>
          <a:lstStyle/>
          <a:p>
            <a:pPr algn="ctr"/>
            <a:r>
              <a:rPr lang="en-US" sz="2200" b="1" spc="300" dirty="0">
                <a:solidFill>
                  <a:schemeClr val="bg1"/>
                </a:solidFill>
                <a:latin typeface="Montserrat Semi" charset="0"/>
                <a:ea typeface="Montserrat Semi" charset="0"/>
                <a:cs typeface="Montserrat Semi" charset="0"/>
              </a:rPr>
              <a:t>ADOPTED </a:t>
            </a:r>
          </a:p>
          <a:p>
            <a:pPr algn="ctr"/>
            <a:r>
              <a:rPr lang="en-US" sz="2200" b="1" spc="300" dirty="0">
                <a:solidFill>
                  <a:schemeClr val="bg1"/>
                </a:solidFill>
                <a:latin typeface="Montserrat Semi" charset="0"/>
                <a:ea typeface="Montserrat Semi" charset="0"/>
                <a:cs typeface="Montserrat Semi" charset="0"/>
              </a:rPr>
              <a:t>REFERRALS</a:t>
            </a:r>
          </a:p>
        </p:txBody>
      </p:sp>
      <p:sp>
        <p:nvSpPr>
          <p:cNvPr id="36" name="TextBox 35"/>
          <p:cNvSpPr txBox="1"/>
          <p:nvPr/>
        </p:nvSpPr>
        <p:spPr>
          <a:xfrm>
            <a:off x="6855564" y="4293617"/>
            <a:ext cx="1273157" cy="384721"/>
          </a:xfrm>
          <a:prstGeom prst="rect">
            <a:avLst/>
          </a:prstGeom>
          <a:solidFill>
            <a:schemeClr val="tx2"/>
          </a:solidFill>
        </p:spPr>
        <p:txBody>
          <a:bodyPr wrap="square" rtlCol="0">
            <a:spAutoFit/>
          </a:bodyPr>
          <a:lstStyle/>
          <a:p>
            <a:pPr algn="ctr"/>
            <a:endParaRPr lang="en-US" sz="1900" spc="300" dirty="0">
              <a:solidFill>
                <a:schemeClr val="bg1"/>
              </a:solidFill>
              <a:latin typeface="Montserrat Light" charset="0"/>
              <a:ea typeface="Montserrat Light" charset="0"/>
              <a:cs typeface="Montserrat Light" charset="0"/>
            </a:endParaRPr>
          </a:p>
        </p:txBody>
      </p:sp>
      <p:sp>
        <p:nvSpPr>
          <p:cNvPr id="41" name="Rectangle 40"/>
          <p:cNvSpPr/>
          <p:nvPr/>
        </p:nvSpPr>
        <p:spPr>
          <a:xfrm>
            <a:off x="9090749" y="2240280"/>
            <a:ext cx="2494188" cy="342384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Montserrat" charset="0"/>
            </a:endParaRPr>
          </a:p>
        </p:txBody>
      </p:sp>
      <p:sp>
        <p:nvSpPr>
          <p:cNvPr id="42" name="TextBox 41"/>
          <p:cNvSpPr txBox="1"/>
          <p:nvPr/>
        </p:nvSpPr>
        <p:spPr>
          <a:xfrm>
            <a:off x="9218789" y="2579286"/>
            <a:ext cx="2238113" cy="769441"/>
          </a:xfrm>
          <a:prstGeom prst="rect">
            <a:avLst/>
          </a:prstGeom>
          <a:noFill/>
        </p:spPr>
        <p:txBody>
          <a:bodyPr wrap="none" rtlCol="0">
            <a:spAutoFit/>
          </a:bodyPr>
          <a:lstStyle/>
          <a:p>
            <a:pPr algn="ctr"/>
            <a:r>
              <a:rPr lang="en-US" sz="2200" b="1" spc="300" dirty="0">
                <a:solidFill>
                  <a:schemeClr val="tx2"/>
                </a:solidFill>
                <a:latin typeface="Montserrat Semi" charset="0"/>
                <a:ea typeface="Montserrat Semi" charset="0"/>
                <a:cs typeface="Montserrat Semi" charset="0"/>
              </a:rPr>
              <a:t>FUTURE </a:t>
            </a:r>
          </a:p>
          <a:p>
            <a:pPr algn="ctr"/>
            <a:r>
              <a:rPr lang="en-US" sz="2200" b="1" spc="300" dirty="0">
                <a:solidFill>
                  <a:schemeClr val="tx2"/>
                </a:solidFill>
                <a:latin typeface="Montserrat Semi" charset="0"/>
                <a:ea typeface="Montserrat Semi" charset="0"/>
                <a:cs typeface="Montserrat Semi" charset="0"/>
              </a:rPr>
              <a:t>REFERRALS</a:t>
            </a:r>
          </a:p>
        </p:txBody>
      </p:sp>
      <p:sp>
        <p:nvSpPr>
          <p:cNvPr id="33" name="TextBox 32">
            <a:extLst>
              <a:ext uri="{FF2B5EF4-FFF2-40B4-BE49-F238E27FC236}">
                <a16:creationId xmlns:a16="http://schemas.microsoft.com/office/drawing/2014/main" id="{66898929-5C88-9641-B708-2303E1E4704C}"/>
              </a:ext>
            </a:extLst>
          </p:cNvPr>
          <p:cNvSpPr txBox="1"/>
          <p:nvPr/>
        </p:nvSpPr>
        <p:spPr>
          <a:xfrm>
            <a:off x="4529026" y="6263640"/>
            <a:ext cx="3319574" cy="215444"/>
          </a:xfrm>
          <a:prstGeom prst="rect">
            <a:avLst/>
          </a:prstGeom>
          <a:noFill/>
        </p:spPr>
        <p:txBody>
          <a:bodyPr wrap="square" rtlCol="0">
            <a:spAutoFit/>
          </a:bodyPr>
          <a:lstStyle/>
          <a:p>
            <a:r>
              <a:rPr lang="en-US" sz="800" spc="600" dirty="0">
                <a:latin typeface="Montserrat Hairline" pitchFamily="2" charset="77"/>
              </a:rPr>
              <a:t>WWW.GOLDENHANDOFF.COM</a:t>
            </a:r>
          </a:p>
        </p:txBody>
      </p:sp>
      <p:sp>
        <p:nvSpPr>
          <p:cNvPr id="40" name="TextBox 39">
            <a:extLst>
              <a:ext uri="{FF2B5EF4-FFF2-40B4-BE49-F238E27FC236}">
                <a16:creationId xmlns:a16="http://schemas.microsoft.com/office/drawing/2014/main" id="{11108141-9DE4-5F42-B52D-427EF4E79A6B}"/>
              </a:ext>
            </a:extLst>
          </p:cNvPr>
          <p:cNvSpPr txBox="1"/>
          <p:nvPr/>
        </p:nvSpPr>
        <p:spPr>
          <a:xfrm>
            <a:off x="4621840" y="464934"/>
            <a:ext cx="3133947" cy="215444"/>
          </a:xfrm>
          <a:prstGeom prst="rect">
            <a:avLst/>
          </a:prstGeom>
          <a:noFill/>
        </p:spPr>
        <p:txBody>
          <a:bodyPr wrap="square" rtlCol="0">
            <a:spAutoFit/>
          </a:bodyPr>
          <a:lstStyle/>
          <a:p>
            <a:pPr algn="ctr"/>
            <a:r>
              <a:rPr lang="en-US" sz="800" spc="600" dirty="0">
                <a:solidFill>
                  <a:schemeClr val="tx2"/>
                </a:solidFill>
                <a:latin typeface="Montserrat" charset="0"/>
                <a:ea typeface="Montserrat" charset="0"/>
                <a:cs typeface="Montserrat" charset="0"/>
              </a:rPr>
              <a:t>THE GOLDEN HANDOFF</a:t>
            </a:r>
          </a:p>
        </p:txBody>
      </p:sp>
      <p:cxnSp>
        <p:nvCxnSpPr>
          <p:cNvPr id="47" name="Straight Connector 46">
            <a:extLst>
              <a:ext uri="{FF2B5EF4-FFF2-40B4-BE49-F238E27FC236}">
                <a16:creationId xmlns:a16="http://schemas.microsoft.com/office/drawing/2014/main" id="{C0F79487-1BF4-7E42-B05A-B823F916EA8D}"/>
              </a:ext>
            </a:extLst>
          </p:cNvPr>
          <p:cNvCxnSpPr>
            <a:cxnSpLocks/>
          </p:cNvCxnSpPr>
          <p:nvPr/>
        </p:nvCxnSpPr>
        <p:spPr>
          <a:xfrm>
            <a:off x="905647" y="3754080"/>
            <a:ext cx="19590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07A8A14-D6F5-AA4B-82E0-8CF585D9C4DB}"/>
              </a:ext>
            </a:extLst>
          </p:cNvPr>
          <p:cNvCxnSpPr>
            <a:cxnSpLocks/>
          </p:cNvCxnSpPr>
          <p:nvPr/>
        </p:nvCxnSpPr>
        <p:spPr>
          <a:xfrm>
            <a:off x="3642290" y="3727410"/>
            <a:ext cx="19590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CC50CCF-0029-334A-8710-05EDF6D514B0}"/>
              </a:ext>
            </a:extLst>
          </p:cNvPr>
          <p:cNvCxnSpPr>
            <a:cxnSpLocks/>
          </p:cNvCxnSpPr>
          <p:nvPr/>
        </p:nvCxnSpPr>
        <p:spPr>
          <a:xfrm>
            <a:off x="9358293" y="3712170"/>
            <a:ext cx="19590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73FA6D-8F7F-6942-8283-9B04B5C6786D}"/>
              </a:ext>
            </a:extLst>
          </p:cNvPr>
          <p:cNvCxnSpPr>
            <a:cxnSpLocks/>
          </p:cNvCxnSpPr>
          <p:nvPr/>
        </p:nvCxnSpPr>
        <p:spPr>
          <a:xfrm>
            <a:off x="6512592" y="3712170"/>
            <a:ext cx="195909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9924AF70-723D-7347-8781-A5753E415F33}"/>
              </a:ext>
            </a:extLst>
          </p:cNvPr>
          <p:cNvSpPr txBox="1"/>
          <p:nvPr/>
        </p:nvSpPr>
        <p:spPr>
          <a:xfrm>
            <a:off x="8016550" y="8587234"/>
            <a:ext cx="2546314" cy="677108"/>
          </a:xfrm>
          <a:prstGeom prst="rect">
            <a:avLst/>
          </a:prstGeom>
          <a:noFill/>
        </p:spPr>
        <p:txBody>
          <a:bodyPr wrap="square" rtlCol="0">
            <a:spAutoFit/>
          </a:bodyPr>
          <a:lstStyle/>
          <a:p>
            <a:pPr algn="ctr"/>
            <a:r>
              <a:rPr lang="en-US" sz="3800" spc="600" dirty="0">
                <a:latin typeface="Montserrat Light" charset="0"/>
                <a:ea typeface="Montserrat Light" charset="0"/>
                <a:cs typeface="Montserrat Light" charset="0"/>
              </a:rPr>
              <a:t>$59/MO</a:t>
            </a:r>
          </a:p>
        </p:txBody>
      </p:sp>
    </p:spTree>
    <p:extLst>
      <p:ext uri="{BB962C8B-B14F-4D97-AF65-F5344CB8AC3E}">
        <p14:creationId xmlns:p14="http://schemas.microsoft.com/office/powerpoint/2010/main" val="1683396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8C3F4-8DDE-4A65-8160-B4471C052E4B}"/>
              </a:ext>
            </a:extLst>
          </p:cNvPr>
          <p:cNvSpPr>
            <a:spLocks noGrp="1"/>
          </p:cNvSpPr>
          <p:nvPr>
            <p:ph type="ctrTitle"/>
          </p:nvPr>
        </p:nvSpPr>
        <p:spPr>
          <a:xfrm>
            <a:off x="6649646" y="1511690"/>
            <a:ext cx="5542354" cy="3066507"/>
          </a:xfrm>
        </p:spPr>
        <p:txBody>
          <a:bodyPr>
            <a:noAutofit/>
          </a:bodyPr>
          <a:lstStyle/>
          <a:p>
            <a:pPr algn="ctr">
              <a:lnSpc>
                <a:spcPct val="90000"/>
              </a:lnSpc>
            </a:pPr>
            <a:r>
              <a:rPr lang="en-US" dirty="0">
                <a:solidFill>
                  <a:schemeClr val="tx1"/>
                </a:solidFill>
              </a:rPr>
              <a:t>The Golden Handoff</a:t>
            </a:r>
          </a:p>
        </p:txBody>
      </p:sp>
      <p:sp>
        <p:nvSpPr>
          <p:cNvPr id="9" name="Rectangle 8">
            <a:extLst>
              <a:ext uri="{FF2B5EF4-FFF2-40B4-BE49-F238E27FC236}">
                <a16:creationId xmlns:a16="http://schemas.microsoft.com/office/drawing/2014/main" id="{C9583823-2AA3-46EB-A803-287EC900BC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0565"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1" name="Freeform 36">
            <a:extLst>
              <a:ext uri="{FF2B5EF4-FFF2-40B4-BE49-F238E27FC236}">
                <a16:creationId xmlns:a16="http://schemas.microsoft.com/office/drawing/2014/main" id="{CA87D9D8-42FB-4157-A365-AD97CC6BAF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9646"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 name="Freeform 5">
            <a:extLst>
              <a:ext uri="{FF2B5EF4-FFF2-40B4-BE49-F238E27FC236}">
                <a16:creationId xmlns:a16="http://schemas.microsoft.com/office/drawing/2014/main" id="{2E6028E3-4806-4E1D-A24F-F8166F67F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2894561"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7" name="Google Shape;594;p83">
            <a:extLst>
              <a:ext uri="{FF2B5EF4-FFF2-40B4-BE49-F238E27FC236}">
                <a16:creationId xmlns:a16="http://schemas.microsoft.com/office/drawing/2014/main" id="{A2764D71-0442-473E-9B9B-51C6FE357F6D}"/>
              </a:ext>
            </a:extLst>
          </p:cNvPr>
          <p:cNvPicPr preferRelativeResize="0"/>
          <p:nvPr/>
        </p:nvPicPr>
        <p:blipFill rotWithShape="1">
          <a:blip r:embed="rId3">
            <a:alphaModFix/>
          </a:blip>
          <a:srcRect l="2296" r="2345" b="6"/>
          <a:stretch/>
        </p:blipFill>
        <p:spPr>
          <a:xfrm>
            <a:off x="449184" y="1023353"/>
            <a:ext cx="5483533" cy="4811295"/>
          </a:xfrm>
          <a:prstGeom prst="rect">
            <a:avLst/>
          </a:prstGeom>
          <a:noFill/>
          <a:ln>
            <a:noFill/>
          </a:ln>
        </p:spPr>
      </p:pic>
      <p:sp>
        <p:nvSpPr>
          <p:cNvPr id="3" name="TextBox 2">
            <a:extLst>
              <a:ext uri="{FF2B5EF4-FFF2-40B4-BE49-F238E27FC236}">
                <a16:creationId xmlns:a16="http://schemas.microsoft.com/office/drawing/2014/main" id="{C44BE8B4-3D4A-4237-8141-B91875820433}"/>
              </a:ext>
            </a:extLst>
          </p:cNvPr>
          <p:cNvSpPr txBox="1"/>
          <p:nvPr/>
        </p:nvSpPr>
        <p:spPr>
          <a:xfrm>
            <a:off x="6929382" y="4764735"/>
            <a:ext cx="5007349" cy="400110"/>
          </a:xfrm>
          <a:prstGeom prst="rect">
            <a:avLst/>
          </a:prstGeom>
          <a:noFill/>
        </p:spPr>
        <p:txBody>
          <a:bodyPr wrap="square" rtlCol="0">
            <a:spAutoFit/>
          </a:bodyPr>
          <a:lstStyle/>
          <a:p>
            <a:pPr algn="ctr"/>
            <a:r>
              <a:rPr lang="en-US" sz="2000" dirty="0"/>
              <a:t>Recording Available: Friday, June 19</a:t>
            </a:r>
            <a:r>
              <a:rPr lang="en-US" sz="2000" baseline="30000" dirty="0"/>
              <a:t>th</a:t>
            </a:r>
            <a:r>
              <a:rPr lang="en-US" sz="2000" dirty="0"/>
              <a:t> </a:t>
            </a:r>
          </a:p>
        </p:txBody>
      </p:sp>
    </p:spTree>
    <p:extLst>
      <p:ext uri="{BB962C8B-B14F-4D97-AF65-F5344CB8AC3E}">
        <p14:creationId xmlns:p14="http://schemas.microsoft.com/office/powerpoint/2010/main" val="3160847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4205" y="1381063"/>
            <a:ext cx="6983049" cy="3554819"/>
          </a:xfrm>
          <a:prstGeom prst="rect">
            <a:avLst/>
          </a:prstGeom>
          <a:noFill/>
        </p:spPr>
        <p:txBody>
          <a:bodyPr wrap="square" rtlCol="0">
            <a:spAutoFit/>
          </a:bodyPr>
          <a:lstStyle/>
          <a:p>
            <a:pPr algn="ctr"/>
            <a:r>
              <a:rPr lang="en-US" sz="7500" b="1" spc="300" dirty="0">
                <a:solidFill>
                  <a:schemeClr val="tx2"/>
                </a:solidFill>
                <a:latin typeface="Montserrat" charset="0"/>
                <a:ea typeface="Montserrat" charset="0"/>
                <a:cs typeface="Montserrat" charset="0"/>
              </a:rPr>
              <a:t>HOW MANY DEALS CAN I EXPECT?</a:t>
            </a:r>
          </a:p>
        </p:txBody>
      </p:sp>
      <p:sp>
        <p:nvSpPr>
          <p:cNvPr id="10" name="TextBox 9">
            <a:extLst>
              <a:ext uri="{FF2B5EF4-FFF2-40B4-BE49-F238E27FC236}">
                <a16:creationId xmlns:a16="http://schemas.microsoft.com/office/drawing/2014/main" id="{F3E842DC-B47A-7942-B667-E7DFD76D3C13}"/>
              </a:ext>
            </a:extLst>
          </p:cNvPr>
          <p:cNvSpPr txBox="1"/>
          <p:nvPr/>
        </p:nvSpPr>
        <p:spPr>
          <a:xfrm>
            <a:off x="4460270" y="6254776"/>
            <a:ext cx="3550920" cy="215444"/>
          </a:xfrm>
          <a:prstGeom prst="rect">
            <a:avLst/>
          </a:prstGeom>
          <a:noFill/>
        </p:spPr>
        <p:txBody>
          <a:bodyPr wrap="square" rtlCol="0">
            <a:spAutoFit/>
          </a:bodyPr>
          <a:lstStyle/>
          <a:p>
            <a:r>
              <a:rPr lang="en-US" sz="800" spc="600" dirty="0">
                <a:latin typeface="Montserrat Hairline" pitchFamily="2" charset="77"/>
              </a:rPr>
              <a:t>WWW.GOLDENHANDOFF.COM</a:t>
            </a:r>
          </a:p>
        </p:txBody>
      </p:sp>
      <p:sp>
        <p:nvSpPr>
          <p:cNvPr id="11" name="TextBox 10">
            <a:extLst>
              <a:ext uri="{FF2B5EF4-FFF2-40B4-BE49-F238E27FC236}">
                <a16:creationId xmlns:a16="http://schemas.microsoft.com/office/drawing/2014/main" id="{324EFDF1-6BE1-F249-B77A-1647181925A8}"/>
              </a:ext>
            </a:extLst>
          </p:cNvPr>
          <p:cNvSpPr txBox="1"/>
          <p:nvPr/>
        </p:nvSpPr>
        <p:spPr>
          <a:xfrm>
            <a:off x="4529026" y="464934"/>
            <a:ext cx="3133947" cy="215444"/>
          </a:xfrm>
          <a:prstGeom prst="rect">
            <a:avLst/>
          </a:prstGeom>
          <a:noFill/>
        </p:spPr>
        <p:txBody>
          <a:bodyPr wrap="square" rtlCol="0">
            <a:spAutoFit/>
          </a:bodyPr>
          <a:lstStyle/>
          <a:p>
            <a:pPr algn="ctr"/>
            <a:r>
              <a:rPr lang="en-US" sz="800" spc="600" dirty="0">
                <a:solidFill>
                  <a:schemeClr val="tx2"/>
                </a:solidFill>
                <a:latin typeface="Montserrat" charset="0"/>
                <a:ea typeface="Montserrat" charset="0"/>
                <a:cs typeface="Montserrat" charset="0"/>
              </a:rPr>
              <a:t>THE GOLDEN HANDOFF</a:t>
            </a:r>
          </a:p>
        </p:txBody>
      </p:sp>
      <p:cxnSp>
        <p:nvCxnSpPr>
          <p:cNvPr id="8" name="Straight Connector 7">
            <a:extLst>
              <a:ext uri="{FF2B5EF4-FFF2-40B4-BE49-F238E27FC236}">
                <a16:creationId xmlns:a16="http://schemas.microsoft.com/office/drawing/2014/main" id="{331306E8-CD67-0041-90CA-E26C7D65BCFD}"/>
              </a:ext>
            </a:extLst>
          </p:cNvPr>
          <p:cNvCxnSpPr>
            <a:cxnSpLocks/>
          </p:cNvCxnSpPr>
          <p:nvPr/>
        </p:nvCxnSpPr>
        <p:spPr>
          <a:xfrm>
            <a:off x="3575684" y="5471160"/>
            <a:ext cx="504063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8808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3161" y="3986937"/>
            <a:ext cx="979539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692451" y="4139529"/>
            <a:ext cx="1435008" cy="369332"/>
          </a:xfrm>
          <a:prstGeom prst="rect">
            <a:avLst/>
          </a:prstGeom>
          <a:noFill/>
        </p:spPr>
        <p:txBody>
          <a:bodyPr wrap="none" rtlCol="0">
            <a:spAutoFit/>
          </a:bodyPr>
          <a:lstStyle/>
          <a:p>
            <a:pPr algn="ctr"/>
            <a:r>
              <a:rPr lang="en-US" b="1" spc="300" dirty="0">
                <a:solidFill>
                  <a:schemeClr val="tx2"/>
                </a:solidFill>
                <a:latin typeface="Montserrat Semi" charset="0"/>
                <a:ea typeface="Montserrat Semi" charset="0"/>
                <a:cs typeface="Montserrat Semi" charset="0"/>
              </a:rPr>
              <a:t>CLIENTS</a:t>
            </a:r>
          </a:p>
        </p:txBody>
      </p:sp>
      <p:sp>
        <p:nvSpPr>
          <p:cNvPr id="42" name="TextBox 41"/>
          <p:cNvSpPr txBox="1"/>
          <p:nvPr/>
        </p:nvSpPr>
        <p:spPr>
          <a:xfrm>
            <a:off x="2722239" y="4139529"/>
            <a:ext cx="1739579" cy="646331"/>
          </a:xfrm>
          <a:prstGeom prst="rect">
            <a:avLst/>
          </a:prstGeom>
          <a:noFill/>
        </p:spPr>
        <p:txBody>
          <a:bodyPr wrap="none" rtlCol="0">
            <a:spAutoFit/>
          </a:bodyPr>
          <a:lstStyle>
            <a:defPPr>
              <a:defRPr lang="en-US"/>
            </a:defPPr>
            <a:lvl1pPr algn="ctr">
              <a:defRPr sz="3200" b="1" spc="300">
                <a:solidFill>
                  <a:schemeClr val="tx2"/>
                </a:solidFill>
                <a:latin typeface="Montserrat Semi" charset="0"/>
                <a:ea typeface="Montserrat Semi" charset="0"/>
                <a:cs typeface="Montserrat Semi" charset="0"/>
              </a:defRPr>
            </a:lvl1pPr>
          </a:lstStyle>
          <a:p>
            <a:r>
              <a:rPr lang="en-US" sz="1800" dirty="0"/>
              <a:t>REPEAT &amp;</a:t>
            </a:r>
          </a:p>
          <a:p>
            <a:r>
              <a:rPr lang="en-US" sz="1800" dirty="0"/>
              <a:t>REFERRAL</a:t>
            </a:r>
          </a:p>
        </p:txBody>
      </p:sp>
      <p:sp>
        <p:nvSpPr>
          <p:cNvPr id="43" name="TextBox 42"/>
          <p:cNvSpPr txBox="1"/>
          <p:nvPr/>
        </p:nvSpPr>
        <p:spPr>
          <a:xfrm>
            <a:off x="5098589" y="4123586"/>
            <a:ext cx="1157689" cy="369332"/>
          </a:xfrm>
          <a:prstGeom prst="rect">
            <a:avLst/>
          </a:prstGeom>
          <a:noFill/>
        </p:spPr>
        <p:txBody>
          <a:bodyPr wrap="none" rtlCol="0">
            <a:spAutoFit/>
          </a:bodyPr>
          <a:lstStyle>
            <a:defPPr>
              <a:defRPr lang="en-US"/>
            </a:defPPr>
            <a:lvl1pPr algn="ctr">
              <a:defRPr sz="3200" b="1" spc="300">
                <a:solidFill>
                  <a:schemeClr val="tx2"/>
                </a:solidFill>
                <a:latin typeface="Montserrat Semi" charset="0"/>
                <a:ea typeface="Montserrat Semi" charset="0"/>
                <a:cs typeface="Montserrat Semi" charset="0"/>
              </a:defRPr>
            </a:lvl1pPr>
          </a:lstStyle>
          <a:p>
            <a:r>
              <a:rPr lang="en-US" sz="1800" dirty="0"/>
              <a:t>DEALS</a:t>
            </a:r>
          </a:p>
        </p:txBody>
      </p:sp>
      <p:sp>
        <p:nvSpPr>
          <p:cNvPr id="30" name="TextBox 29"/>
          <p:cNvSpPr txBox="1"/>
          <p:nvPr/>
        </p:nvSpPr>
        <p:spPr>
          <a:xfrm>
            <a:off x="873209" y="923603"/>
            <a:ext cx="9322351" cy="600164"/>
          </a:xfrm>
          <a:prstGeom prst="rect">
            <a:avLst/>
          </a:prstGeom>
          <a:noFill/>
        </p:spPr>
        <p:txBody>
          <a:bodyPr wrap="square" rtlCol="0">
            <a:spAutoFit/>
          </a:bodyPr>
          <a:lstStyle/>
          <a:p>
            <a:r>
              <a:rPr lang="en-US" sz="3300" spc="300" dirty="0">
                <a:solidFill>
                  <a:schemeClr val="tx2"/>
                </a:solidFill>
                <a:latin typeface="Montserrat" charset="0"/>
                <a:ea typeface="Montserrat" charset="0"/>
                <a:cs typeface="Montserrat" charset="0"/>
              </a:rPr>
              <a:t>DEAL FLOW</a:t>
            </a:r>
            <a:endParaRPr lang="en-US" sz="4800" spc="300" dirty="0">
              <a:latin typeface="Montserrat" charset="0"/>
              <a:ea typeface="Montserrat" charset="0"/>
              <a:cs typeface="Montserrat" charset="0"/>
            </a:endParaRPr>
          </a:p>
        </p:txBody>
      </p:sp>
      <p:sp>
        <p:nvSpPr>
          <p:cNvPr id="31" name="TextBox 30"/>
          <p:cNvSpPr txBox="1"/>
          <p:nvPr/>
        </p:nvSpPr>
        <p:spPr>
          <a:xfrm>
            <a:off x="887958" y="693534"/>
            <a:ext cx="3133947" cy="215444"/>
          </a:xfrm>
          <a:prstGeom prst="rect">
            <a:avLst/>
          </a:prstGeom>
          <a:noFill/>
        </p:spPr>
        <p:txBody>
          <a:bodyPr wrap="square" rtlCol="0">
            <a:spAutoFit/>
          </a:bodyPr>
          <a:lstStyle/>
          <a:p>
            <a:r>
              <a:rPr lang="en-US" sz="800" spc="600" dirty="0">
                <a:solidFill>
                  <a:schemeClr val="tx2"/>
                </a:solidFill>
                <a:latin typeface="Montserrat" charset="0"/>
                <a:ea typeface="Montserrat" charset="0"/>
                <a:cs typeface="Montserrat" charset="0"/>
              </a:rPr>
              <a:t>THE GOLDEN HANDOFF</a:t>
            </a:r>
          </a:p>
        </p:txBody>
      </p:sp>
      <p:sp>
        <p:nvSpPr>
          <p:cNvPr id="19" name="Rectangle 18"/>
          <p:cNvSpPr/>
          <p:nvPr/>
        </p:nvSpPr>
        <p:spPr>
          <a:xfrm>
            <a:off x="8989249" y="2670612"/>
            <a:ext cx="2290702" cy="2620581"/>
          </a:xfrm>
          <a:prstGeom prst="rect">
            <a:avLst/>
          </a:prstGeom>
          <a:solidFill>
            <a:schemeClr val="tx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Montserrat" charset="0"/>
            </a:endParaRPr>
          </a:p>
        </p:txBody>
      </p:sp>
      <p:sp>
        <p:nvSpPr>
          <p:cNvPr id="20" name="TextBox 19"/>
          <p:cNvSpPr txBox="1"/>
          <p:nvPr/>
        </p:nvSpPr>
        <p:spPr>
          <a:xfrm>
            <a:off x="9391499" y="3877919"/>
            <a:ext cx="1552028" cy="584775"/>
          </a:xfrm>
          <a:prstGeom prst="rect">
            <a:avLst/>
          </a:prstGeom>
          <a:noFill/>
        </p:spPr>
        <p:txBody>
          <a:bodyPr wrap="none" rtlCol="0">
            <a:spAutoFit/>
          </a:bodyPr>
          <a:lstStyle/>
          <a:p>
            <a:pPr algn="ctr"/>
            <a:r>
              <a:rPr lang="en-US" sz="1600" b="1" spc="300" dirty="0">
                <a:solidFill>
                  <a:schemeClr val="bg1"/>
                </a:solidFill>
                <a:latin typeface="Montserrat" charset="0"/>
                <a:ea typeface="Montserrat" charset="0"/>
                <a:cs typeface="Montserrat" charset="0"/>
              </a:rPr>
              <a:t>DEALS </a:t>
            </a:r>
          </a:p>
          <a:p>
            <a:pPr algn="ctr"/>
            <a:r>
              <a:rPr lang="en-US" sz="1600" b="1" spc="300" dirty="0">
                <a:solidFill>
                  <a:schemeClr val="bg1"/>
                </a:solidFill>
                <a:latin typeface="Montserrat" charset="0"/>
                <a:ea typeface="Montserrat" charset="0"/>
                <a:cs typeface="Montserrat" charset="0"/>
              </a:rPr>
              <a:t>PER YEAR</a:t>
            </a:r>
            <a:endParaRPr lang="en-US" sz="2400" b="1" spc="300" dirty="0">
              <a:solidFill>
                <a:schemeClr val="bg1"/>
              </a:solidFill>
              <a:latin typeface="Montserrat" charset="0"/>
              <a:ea typeface="Montserrat" charset="0"/>
              <a:cs typeface="Montserrat" charset="0"/>
            </a:endParaRPr>
          </a:p>
        </p:txBody>
      </p:sp>
      <p:sp>
        <p:nvSpPr>
          <p:cNvPr id="23" name="TextBox 22">
            <a:extLst>
              <a:ext uri="{FF2B5EF4-FFF2-40B4-BE49-F238E27FC236}">
                <a16:creationId xmlns:a16="http://schemas.microsoft.com/office/drawing/2014/main" id="{ACFA8D72-D615-194D-9764-A1CEEE131430}"/>
              </a:ext>
            </a:extLst>
          </p:cNvPr>
          <p:cNvSpPr txBox="1"/>
          <p:nvPr/>
        </p:nvSpPr>
        <p:spPr>
          <a:xfrm>
            <a:off x="4460270" y="6254776"/>
            <a:ext cx="3550920" cy="215444"/>
          </a:xfrm>
          <a:prstGeom prst="rect">
            <a:avLst/>
          </a:prstGeom>
          <a:noFill/>
        </p:spPr>
        <p:txBody>
          <a:bodyPr wrap="square" rtlCol="0">
            <a:spAutoFit/>
          </a:bodyPr>
          <a:lstStyle/>
          <a:p>
            <a:r>
              <a:rPr lang="en-US" sz="800" spc="600" dirty="0">
                <a:latin typeface="Montserrat Hairline" pitchFamily="2" charset="77"/>
              </a:rPr>
              <a:t>WWW.GOLDENHANDOFF.COM</a:t>
            </a:r>
          </a:p>
        </p:txBody>
      </p:sp>
      <p:sp>
        <p:nvSpPr>
          <p:cNvPr id="2" name="TextBox 1">
            <a:extLst>
              <a:ext uri="{FF2B5EF4-FFF2-40B4-BE49-F238E27FC236}">
                <a16:creationId xmlns:a16="http://schemas.microsoft.com/office/drawing/2014/main" id="{2716FE30-40EE-0649-9E6D-DEEB8063CCEC}"/>
              </a:ext>
            </a:extLst>
          </p:cNvPr>
          <p:cNvSpPr txBox="1"/>
          <p:nvPr/>
        </p:nvSpPr>
        <p:spPr>
          <a:xfrm>
            <a:off x="9713798" y="3003349"/>
            <a:ext cx="1567553" cy="769441"/>
          </a:xfrm>
          <a:prstGeom prst="rect">
            <a:avLst/>
          </a:prstGeom>
          <a:noFill/>
        </p:spPr>
        <p:txBody>
          <a:bodyPr wrap="square" rtlCol="0">
            <a:spAutoFit/>
          </a:bodyPr>
          <a:lstStyle/>
          <a:p>
            <a:r>
              <a:rPr lang="en-US" sz="4400" b="1" dirty="0">
                <a:solidFill>
                  <a:schemeClr val="bg1"/>
                </a:solidFill>
                <a:latin typeface="Montserrat" pitchFamily="2" charset="77"/>
              </a:rPr>
              <a:t>15</a:t>
            </a:r>
          </a:p>
        </p:txBody>
      </p:sp>
      <p:sp>
        <p:nvSpPr>
          <p:cNvPr id="29" name="TextBox 28">
            <a:extLst>
              <a:ext uri="{FF2B5EF4-FFF2-40B4-BE49-F238E27FC236}">
                <a16:creationId xmlns:a16="http://schemas.microsoft.com/office/drawing/2014/main" id="{2058CB35-FA0A-6347-8DFE-1425B34D1020}"/>
              </a:ext>
            </a:extLst>
          </p:cNvPr>
          <p:cNvSpPr txBox="1"/>
          <p:nvPr/>
        </p:nvSpPr>
        <p:spPr>
          <a:xfrm>
            <a:off x="6955211" y="4087089"/>
            <a:ext cx="1263487" cy="400110"/>
          </a:xfrm>
          <a:prstGeom prst="rect">
            <a:avLst/>
          </a:prstGeom>
          <a:noFill/>
        </p:spPr>
        <p:txBody>
          <a:bodyPr wrap="none" rtlCol="0">
            <a:spAutoFit/>
          </a:bodyPr>
          <a:lstStyle>
            <a:defPPr>
              <a:defRPr lang="en-US"/>
            </a:defPPr>
            <a:lvl1pPr algn="ctr">
              <a:defRPr sz="3200" b="1" spc="300">
                <a:solidFill>
                  <a:schemeClr val="tx2"/>
                </a:solidFill>
                <a:latin typeface="Montserrat Semi" charset="0"/>
                <a:ea typeface="Montserrat Semi" charset="0"/>
                <a:cs typeface="Montserrat Semi" charset="0"/>
              </a:defRPr>
            </a:lvl1pPr>
          </a:lstStyle>
          <a:p>
            <a:r>
              <a:rPr lang="en-US" sz="2000" dirty="0"/>
              <a:t>YEARS</a:t>
            </a:r>
          </a:p>
        </p:txBody>
      </p:sp>
      <p:sp>
        <p:nvSpPr>
          <p:cNvPr id="37" name="TextBox 36">
            <a:extLst>
              <a:ext uri="{FF2B5EF4-FFF2-40B4-BE49-F238E27FC236}">
                <a16:creationId xmlns:a16="http://schemas.microsoft.com/office/drawing/2014/main" id="{5215260E-0CBF-DA4C-82DA-36237CBF291C}"/>
              </a:ext>
            </a:extLst>
          </p:cNvPr>
          <p:cNvSpPr txBox="1"/>
          <p:nvPr/>
        </p:nvSpPr>
        <p:spPr>
          <a:xfrm>
            <a:off x="3073620" y="8465011"/>
            <a:ext cx="2448107" cy="400110"/>
          </a:xfrm>
          <a:prstGeom prst="rect">
            <a:avLst/>
          </a:prstGeom>
          <a:noFill/>
        </p:spPr>
        <p:txBody>
          <a:bodyPr wrap="none" rtlCol="0">
            <a:spAutoFit/>
          </a:bodyPr>
          <a:lstStyle/>
          <a:p>
            <a:pPr algn="ctr"/>
            <a:r>
              <a:rPr lang="en-US" sz="2000" b="1" spc="600" dirty="0">
                <a:solidFill>
                  <a:schemeClr val="tx2"/>
                </a:solidFill>
                <a:latin typeface="Montserrat Semi" charset="0"/>
                <a:ea typeface="Montserrat Semi" charset="0"/>
                <a:cs typeface="Montserrat Semi" charset="0"/>
              </a:rPr>
              <a:t>TITLE HERE</a:t>
            </a:r>
          </a:p>
        </p:txBody>
      </p:sp>
      <p:sp>
        <p:nvSpPr>
          <p:cNvPr id="32" name="TextBox 31">
            <a:extLst>
              <a:ext uri="{FF2B5EF4-FFF2-40B4-BE49-F238E27FC236}">
                <a16:creationId xmlns:a16="http://schemas.microsoft.com/office/drawing/2014/main" id="{3C168E04-82FF-1A49-AE9B-953D8B19A640}"/>
              </a:ext>
            </a:extLst>
          </p:cNvPr>
          <p:cNvSpPr txBox="1"/>
          <p:nvPr/>
        </p:nvSpPr>
        <p:spPr>
          <a:xfrm>
            <a:off x="730317" y="2987753"/>
            <a:ext cx="1534394" cy="830997"/>
          </a:xfrm>
          <a:prstGeom prst="rect">
            <a:avLst/>
          </a:prstGeom>
          <a:noFill/>
        </p:spPr>
        <p:txBody>
          <a:bodyPr wrap="none" rtlCol="0">
            <a:spAutoFit/>
          </a:bodyPr>
          <a:lstStyle/>
          <a:p>
            <a:r>
              <a:rPr lang="en-US" sz="4800" b="1" spc="300" dirty="0">
                <a:solidFill>
                  <a:schemeClr val="tx2"/>
                </a:solidFill>
                <a:latin typeface="Montserrat" charset="0"/>
                <a:ea typeface="Montserrat" charset="0"/>
                <a:cs typeface="Montserrat" charset="0"/>
              </a:rPr>
              <a:t>200</a:t>
            </a:r>
            <a:endParaRPr lang="en-US" sz="9950" b="1" spc="300" dirty="0">
              <a:solidFill>
                <a:schemeClr val="tx2"/>
              </a:solidFill>
              <a:latin typeface="Montserrat" charset="0"/>
              <a:ea typeface="Montserrat" charset="0"/>
              <a:cs typeface="Montserrat" charset="0"/>
            </a:endParaRPr>
          </a:p>
        </p:txBody>
      </p:sp>
      <p:sp>
        <p:nvSpPr>
          <p:cNvPr id="46" name="TextBox 45">
            <a:extLst>
              <a:ext uri="{FF2B5EF4-FFF2-40B4-BE49-F238E27FC236}">
                <a16:creationId xmlns:a16="http://schemas.microsoft.com/office/drawing/2014/main" id="{E32F3D50-B325-AA41-BAB7-09165ED24175}"/>
              </a:ext>
            </a:extLst>
          </p:cNvPr>
          <p:cNvSpPr txBox="1"/>
          <p:nvPr/>
        </p:nvSpPr>
        <p:spPr>
          <a:xfrm>
            <a:off x="2826957" y="2987752"/>
            <a:ext cx="1661032" cy="830997"/>
          </a:xfrm>
          <a:prstGeom prst="rect">
            <a:avLst/>
          </a:prstGeom>
          <a:noFill/>
        </p:spPr>
        <p:txBody>
          <a:bodyPr wrap="none" rtlCol="0">
            <a:spAutoFit/>
          </a:bodyPr>
          <a:lstStyle/>
          <a:p>
            <a:r>
              <a:rPr lang="en-US" sz="4800" b="1" spc="300" dirty="0">
                <a:solidFill>
                  <a:schemeClr val="tx2"/>
                </a:solidFill>
                <a:latin typeface="Montserrat" charset="0"/>
                <a:ea typeface="Montserrat" charset="0"/>
                <a:cs typeface="Montserrat" charset="0"/>
              </a:rPr>
              <a:t>75%</a:t>
            </a:r>
            <a:endParaRPr lang="en-US" sz="9950" b="1" spc="300" dirty="0">
              <a:solidFill>
                <a:schemeClr val="tx2"/>
              </a:solidFill>
              <a:latin typeface="Montserrat" charset="0"/>
              <a:ea typeface="Montserrat" charset="0"/>
              <a:cs typeface="Montserrat" charset="0"/>
            </a:endParaRPr>
          </a:p>
        </p:txBody>
      </p:sp>
      <p:sp>
        <p:nvSpPr>
          <p:cNvPr id="47" name="TextBox 46">
            <a:extLst>
              <a:ext uri="{FF2B5EF4-FFF2-40B4-BE49-F238E27FC236}">
                <a16:creationId xmlns:a16="http://schemas.microsoft.com/office/drawing/2014/main" id="{84C65F0C-2A1F-834A-BFFD-2E5658B73FF1}"/>
              </a:ext>
            </a:extLst>
          </p:cNvPr>
          <p:cNvSpPr txBox="1"/>
          <p:nvPr/>
        </p:nvSpPr>
        <p:spPr>
          <a:xfrm>
            <a:off x="5001608" y="3003349"/>
            <a:ext cx="1351652" cy="830997"/>
          </a:xfrm>
          <a:prstGeom prst="rect">
            <a:avLst/>
          </a:prstGeom>
          <a:noFill/>
        </p:spPr>
        <p:txBody>
          <a:bodyPr wrap="none" rtlCol="0">
            <a:spAutoFit/>
          </a:bodyPr>
          <a:lstStyle/>
          <a:p>
            <a:r>
              <a:rPr lang="en-US" sz="4800" b="1" spc="300" dirty="0">
                <a:solidFill>
                  <a:schemeClr val="tx2"/>
                </a:solidFill>
                <a:latin typeface="Montserrat" charset="0"/>
                <a:ea typeface="Montserrat" charset="0"/>
                <a:cs typeface="Montserrat" charset="0"/>
              </a:rPr>
              <a:t>150</a:t>
            </a:r>
            <a:endParaRPr lang="en-US" sz="9950" b="1" spc="300" dirty="0">
              <a:solidFill>
                <a:schemeClr val="tx2"/>
              </a:solidFill>
              <a:latin typeface="Montserrat" charset="0"/>
              <a:ea typeface="Montserrat" charset="0"/>
              <a:cs typeface="Montserrat" charset="0"/>
            </a:endParaRPr>
          </a:p>
        </p:txBody>
      </p:sp>
      <p:sp>
        <p:nvSpPr>
          <p:cNvPr id="48" name="TextBox 47">
            <a:extLst>
              <a:ext uri="{FF2B5EF4-FFF2-40B4-BE49-F238E27FC236}">
                <a16:creationId xmlns:a16="http://schemas.microsoft.com/office/drawing/2014/main" id="{0FC9C325-950C-8541-8BA1-A927A2C1339F}"/>
              </a:ext>
            </a:extLst>
          </p:cNvPr>
          <p:cNvSpPr txBox="1"/>
          <p:nvPr/>
        </p:nvSpPr>
        <p:spPr>
          <a:xfrm>
            <a:off x="7104941" y="2991887"/>
            <a:ext cx="947695" cy="830997"/>
          </a:xfrm>
          <a:prstGeom prst="rect">
            <a:avLst/>
          </a:prstGeom>
          <a:noFill/>
        </p:spPr>
        <p:txBody>
          <a:bodyPr wrap="none" rtlCol="0">
            <a:spAutoFit/>
          </a:bodyPr>
          <a:lstStyle/>
          <a:p>
            <a:r>
              <a:rPr lang="en-US" sz="4800" b="1" spc="300" dirty="0">
                <a:solidFill>
                  <a:schemeClr val="tx2"/>
                </a:solidFill>
                <a:latin typeface="Montserrat" charset="0"/>
                <a:ea typeface="Montserrat" charset="0"/>
                <a:cs typeface="Montserrat" charset="0"/>
              </a:rPr>
              <a:t>10</a:t>
            </a:r>
            <a:endParaRPr lang="en-US" sz="9950" b="1" spc="300" dirty="0">
              <a:solidFill>
                <a:schemeClr val="tx2"/>
              </a:solidFill>
              <a:latin typeface="Montserrat" charset="0"/>
              <a:ea typeface="Montserrat" charset="0"/>
              <a:cs typeface="Montserrat" charset="0"/>
            </a:endParaRPr>
          </a:p>
        </p:txBody>
      </p:sp>
      <p:sp>
        <p:nvSpPr>
          <p:cNvPr id="4" name="Chevron 3">
            <a:extLst>
              <a:ext uri="{FF2B5EF4-FFF2-40B4-BE49-F238E27FC236}">
                <a16:creationId xmlns:a16="http://schemas.microsoft.com/office/drawing/2014/main" id="{7FDC855E-B1FF-4B49-9FBD-5016267D7F08}"/>
              </a:ext>
            </a:extLst>
          </p:cNvPr>
          <p:cNvSpPr/>
          <p:nvPr/>
        </p:nvSpPr>
        <p:spPr>
          <a:xfrm>
            <a:off x="2307374" y="3113243"/>
            <a:ext cx="374475" cy="710482"/>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Chevron 48">
            <a:extLst>
              <a:ext uri="{FF2B5EF4-FFF2-40B4-BE49-F238E27FC236}">
                <a16:creationId xmlns:a16="http://schemas.microsoft.com/office/drawing/2014/main" id="{E56B4C06-6A46-A64E-B4AD-E2E718E3EEFC}"/>
              </a:ext>
            </a:extLst>
          </p:cNvPr>
          <p:cNvSpPr/>
          <p:nvPr/>
        </p:nvSpPr>
        <p:spPr>
          <a:xfrm>
            <a:off x="4549829" y="3108267"/>
            <a:ext cx="374475" cy="710482"/>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Chevron 49">
            <a:extLst>
              <a:ext uri="{FF2B5EF4-FFF2-40B4-BE49-F238E27FC236}">
                <a16:creationId xmlns:a16="http://schemas.microsoft.com/office/drawing/2014/main" id="{754D3D87-8895-1440-87A2-E87D93474138}"/>
              </a:ext>
            </a:extLst>
          </p:cNvPr>
          <p:cNvSpPr/>
          <p:nvPr/>
        </p:nvSpPr>
        <p:spPr>
          <a:xfrm>
            <a:off x="6496143" y="3108267"/>
            <a:ext cx="374475" cy="710482"/>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Chevron 50">
            <a:extLst>
              <a:ext uri="{FF2B5EF4-FFF2-40B4-BE49-F238E27FC236}">
                <a16:creationId xmlns:a16="http://schemas.microsoft.com/office/drawing/2014/main" id="{886B3125-C1B3-904E-BA99-41DF93633838}"/>
              </a:ext>
            </a:extLst>
          </p:cNvPr>
          <p:cNvSpPr/>
          <p:nvPr/>
        </p:nvSpPr>
        <p:spPr>
          <a:xfrm>
            <a:off x="8236709" y="3110047"/>
            <a:ext cx="374475" cy="710482"/>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TextBox 44">
            <a:extLst>
              <a:ext uri="{FF2B5EF4-FFF2-40B4-BE49-F238E27FC236}">
                <a16:creationId xmlns:a16="http://schemas.microsoft.com/office/drawing/2014/main" id="{EAD36FD1-101F-F541-9F4E-5631EF6B4599}"/>
              </a:ext>
            </a:extLst>
          </p:cNvPr>
          <p:cNvSpPr txBox="1"/>
          <p:nvPr/>
        </p:nvSpPr>
        <p:spPr>
          <a:xfrm>
            <a:off x="6664018" y="4487199"/>
            <a:ext cx="1939955" cy="400110"/>
          </a:xfrm>
          <a:prstGeom prst="rect">
            <a:avLst/>
          </a:prstGeom>
          <a:noFill/>
        </p:spPr>
        <p:txBody>
          <a:bodyPr wrap="none" rtlCol="0">
            <a:spAutoFit/>
          </a:bodyPr>
          <a:lstStyle/>
          <a:p>
            <a:pPr algn="ctr"/>
            <a:r>
              <a:rPr lang="en-US" sz="1000" spc="300" dirty="0">
                <a:solidFill>
                  <a:schemeClr val="tx2"/>
                </a:solidFill>
                <a:latin typeface="Montserrat" charset="0"/>
                <a:ea typeface="Montserrat" charset="0"/>
                <a:cs typeface="Montserrat" charset="0"/>
              </a:rPr>
              <a:t>[AVE. TIME </a:t>
            </a:r>
          </a:p>
          <a:p>
            <a:pPr algn="ctr"/>
            <a:r>
              <a:rPr lang="en-US" sz="1000" spc="300" dirty="0">
                <a:solidFill>
                  <a:schemeClr val="tx2"/>
                </a:solidFill>
                <a:latin typeface="Montserrat" charset="0"/>
                <a:ea typeface="Montserrat" charset="0"/>
                <a:cs typeface="Montserrat" charset="0"/>
              </a:rPr>
              <a:t>BETWEEN MOVES]</a:t>
            </a:r>
          </a:p>
        </p:txBody>
      </p:sp>
      <p:cxnSp>
        <p:nvCxnSpPr>
          <p:cNvPr id="6" name="Straight Connector 5">
            <a:extLst>
              <a:ext uri="{FF2B5EF4-FFF2-40B4-BE49-F238E27FC236}">
                <a16:creationId xmlns:a16="http://schemas.microsoft.com/office/drawing/2014/main" id="{4BD1EA38-F828-9B4A-8646-466D4E083E48}"/>
              </a:ext>
            </a:extLst>
          </p:cNvPr>
          <p:cNvCxnSpPr/>
          <p:nvPr/>
        </p:nvCxnSpPr>
        <p:spPr>
          <a:xfrm>
            <a:off x="2452412" y="4087089"/>
            <a:ext cx="0" cy="49114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EFA8261-8671-814E-B1E0-4A59095DF229}"/>
              </a:ext>
            </a:extLst>
          </p:cNvPr>
          <p:cNvCxnSpPr/>
          <p:nvPr/>
        </p:nvCxnSpPr>
        <p:spPr>
          <a:xfrm>
            <a:off x="4650782" y="4139529"/>
            <a:ext cx="0" cy="49114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C37B5FA-7BA5-D84D-AB80-CE51BF497B58}"/>
              </a:ext>
            </a:extLst>
          </p:cNvPr>
          <p:cNvCxnSpPr/>
          <p:nvPr/>
        </p:nvCxnSpPr>
        <p:spPr>
          <a:xfrm>
            <a:off x="6582452" y="4121171"/>
            <a:ext cx="0" cy="49114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A785FE6-419A-304A-9EBE-61147BA7A312}"/>
              </a:ext>
            </a:extLst>
          </p:cNvPr>
          <p:cNvCxnSpPr/>
          <p:nvPr/>
        </p:nvCxnSpPr>
        <p:spPr>
          <a:xfrm>
            <a:off x="8423946" y="4091591"/>
            <a:ext cx="0" cy="49114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1945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4205" y="1381063"/>
            <a:ext cx="6983049" cy="3554819"/>
          </a:xfrm>
          <a:prstGeom prst="rect">
            <a:avLst/>
          </a:prstGeom>
          <a:noFill/>
        </p:spPr>
        <p:txBody>
          <a:bodyPr wrap="square" rtlCol="0">
            <a:spAutoFit/>
          </a:bodyPr>
          <a:lstStyle/>
          <a:p>
            <a:pPr algn="ctr"/>
            <a:r>
              <a:rPr lang="en-US" sz="7500" b="1" spc="300" dirty="0">
                <a:solidFill>
                  <a:schemeClr val="tx2"/>
                </a:solidFill>
                <a:latin typeface="Montserrat" charset="0"/>
                <a:ea typeface="Montserrat" charset="0"/>
                <a:cs typeface="Montserrat" charset="0"/>
              </a:rPr>
              <a:t>FINDING RETIRING AGENTS</a:t>
            </a:r>
          </a:p>
        </p:txBody>
      </p:sp>
      <p:sp>
        <p:nvSpPr>
          <p:cNvPr id="10" name="TextBox 9">
            <a:extLst>
              <a:ext uri="{FF2B5EF4-FFF2-40B4-BE49-F238E27FC236}">
                <a16:creationId xmlns:a16="http://schemas.microsoft.com/office/drawing/2014/main" id="{F3E842DC-B47A-7942-B667-E7DFD76D3C13}"/>
              </a:ext>
            </a:extLst>
          </p:cNvPr>
          <p:cNvSpPr txBox="1"/>
          <p:nvPr/>
        </p:nvSpPr>
        <p:spPr>
          <a:xfrm>
            <a:off x="4460270" y="6254776"/>
            <a:ext cx="3550920" cy="215444"/>
          </a:xfrm>
          <a:prstGeom prst="rect">
            <a:avLst/>
          </a:prstGeom>
          <a:noFill/>
        </p:spPr>
        <p:txBody>
          <a:bodyPr wrap="square" rtlCol="0">
            <a:spAutoFit/>
          </a:bodyPr>
          <a:lstStyle/>
          <a:p>
            <a:r>
              <a:rPr lang="en-US" sz="800" spc="600" dirty="0">
                <a:latin typeface="Montserrat Hairline" pitchFamily="2" charset="77"/>
              </a:rPr>
              <a:t>WWW.GOLDENHANDOFF.COM</a:t>
            </a:r>
          </a:p>
        </p:txBody>
      </p:sp>
      <p:sp>
        <p:nvSpPr>
          <p:cNvPr id="11" name="TextBox 10">
            <a:extLst>
              <a:ext uri="{FF2B5EF4-FFF2-40B4-BE49-F238E27FC236}">
                <a16:creationId xmlns:a16="http://schemas.microsoft.com/office/drawing/2014/main" id="{324EFDF1-6BE1-F249-B77A-1647181925A8}"/>
              </a:ext>
            </a:extLst>
          </p:cNvPr>
          <p:cNvSpPr txBox="1"/>
          <p:nvPr/>
        </p:nvSpPr>
        <p:spPr>
          <a:xfrm>
            <a:off x="4529026" y="464934"/>
            <a:ext cx="3133947" cy="215444"/>
          </a:xfrm>
          <a:prstGeom prst="rect">
            <a:avLst/>
          </a:prstGeom>
          <a:noFill/>
        </p:spPr>
        <p:txBody>
          <a:bodyPr wrap="square" rtlCol="0">
            <a:spAutoFit/>
          </a:bodyPr>
          <a:lstStyle/>
          <a:p>
            <a:pPr algn="ctr"/>
            <a:r>
              <a:rPr lang="en-US" sz="800" spc="600" dirty="0">
                <a:solidFill>
                  <a:schemeClr val="tx2"/>
                </a:solidFill>
                <a:latin typeface="Montserrat" charset="0"/>
                <a:ea typeface="Montserrat" charset="0"/>
                <a:cs typeface="Montserrat" charset="0"/>
              </a:rPr>
              <a:t>THE GOLDEN HANDOFF</a:t>
            </a:r>
          </a:p>
        </p:txBody>
      </p:sp>
      <p:cxnSp>
        <p:nvCxnSpPr>
          <p:cNvPr id="8" name="Straight Connector 7">
            <a:extLst>
              <a:ext uri="{FF2B5EF4-FFF2-40B4-BE49-F238E27FC236}">
                <a16:creationId xmlns:a16="http://schemas.microsoft.com/office/drawing/2014/main" id="{331306E8-CD67-0041-90CA-E26C7D65BCFD}"/>
              </a:ext>
            </a:extLst>
          </p:cNvPr>
          <p:cNvCxnSpPr>
            <a:cxnSpLocks/>
          </p:cNvCxnSpPr>
          <p:nvPr/>
        </p:nvCxnSpPr>
        <p:spPr>
          <a:xfrm>
            <a:off x="3575684" y="5471160"/>
            <a:ext cx="504063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3008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51358" y="803023"/>
            <a:ext cx="6470736" cy="1107996"/>
          </a:xfrm>
          <a:prstGeom prst="rect">
            <a:avLst/>
          </a:prstGeom>
          <a:noFill/>
        </p:spPr>
        <p:txBody>
          <a:bodyPr wrap="square" rtlCol="0">
            <a:spAutoFit/>
          </a:bodyPr>
          <a:lstStyle/>
          <a:p>
            <a:pPr algn="ctr"/>
            <a:r>
              <a:rPr lang="en-US" sz="3300" spc="300" dirty="0">
                <a:solidFill>
                  <a:schemeClr val="tx2"/>
                </a:solidFill>
                <a:latin typeface="Montserrat" charset="0"/>
                <a:ea typeface="Montserrat" charset="0"/>
                <a:cs typeface="Montserrat" charset="0"/>
              </a:rPr>
              <a:t>FINDING RETIRING AGENTS</a:t>
            </a:r>
            <a:endParaRPr lang="en-US" sz="4800" spc="300" dirty="0">
              <a:solidFill>
                <a:schemeClr val="tx2"/>
              </a:solidFill>
              <a:latin typeface="Montserrat" charset="0"/>
              <a:ea typeface="Montserrat" charset="0"/>
              <a:cs typeface="Montserrat" charset="0"/>
            </a:endParaRPr>
          </a:p>
        </p:txBody>
      </p:sp>
      <p:sp>
        <p:nvSpPr>
          <p:cNvPr id="5" name="Oval 4"/>
          <p:cNvSpPr/>
          <p:nvPr/>
        </p:nvSpPr>
        <p:spPr>
          <a:xfrm>
            <a:off x="1849315" y="2356339"/>
            <a:ext cx="1740877" cy="174087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Montserrat" charset="0"/>
            </a:endParaRPr>
          </a:p>
        </p:txBody>
      </p:sp>
      <p:sp>
        <p:nvSpPr>
          <p:cNvPr id="6" name="Oval 5"/>
          <p:cNvSpPr/>
          <p:nvPr/>
        </p:nvSpPr>
        <p:spPr>
          <a:xfrm>
            <a:off x="5260730" y="2356339"/>
            <a:ext cx="1740877" cy="174087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Montserrat" charset="0"/>
            </a:endParaRPr>
          </a:p>
        </p:txBody>
      </p:sp>
      <p:sp>
        <p:nvSpPr>
          <p:cNvPr id="7" name="Oval 6"/>
          <p:cNvSpPr/>
          <p:nvPr/>
        </p:nvSpPr>
        <p:spPr>
          <a:xfrm>
            <a:off x="8672145" y="2356339"/>
            <a:ext cx="1740877" cy="174087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Montserrat" charset="0"/>
            </a:endParaRPr>
          </a:p>
        </p:txBody>
      </p:sp>
      <p:sp>
        <p:nvSpPr>
          <p:cNvPr id="10" name="TextBox 9"/>
          <p:cNvSpPr txBox="1"/>
          <p:nvPr/>
        </p:nvSpPr>
        <p:spPr>
          <a:xfrm>
            <a:off x="1262618" y="4389709"/>
            <a:ext cx="2808782" cy="461665"/>
          </a:xfrm>
          <a:prstGeom prst="rect">
            <a:avLst/>
          </a:prstGeom>
          <a:noFill/>
        </p:spPr>
        <p:txBody>
          <a:bodyPr wrap="none" rtlCol="0">
            <a:spAutoFit/>
          </a:bodyPr>
          <a:lstStyle/>
          <a:p>
            <a:pPr algn="ctr"/>
            <a:r>
              <a:rPr lang="en-US" sz="2400" b="1" spc="300" dirty="0">
                <a:solidFill>
                  <a:schemeClr val="tx2"/>
                </a:solidFill>
                <a:latin typeface="Montserrat" charset="0"/>
                <a:ea typeface="Montserrat" charset="0"/>
                <a:cs typeface="Montserrat" charset="0"/>
              </a:rPr>
              <a:t>NETWORKING</a:t>
            </a:r>
          </a:p>
        </p:txBody>
      </p:sp>
      <p:sp>
        <p:nvSpPr>
          <p:cNvPr id="12" name="TextBox 11"/>
          <p:cNvSpPr txBox="1"/>
          <p:nvPr/>
        </p:nvSpPr>
        <p:spPr>
          <a:xfrm>
            <a:off x="4956745" y="4390296"/>
            <a:ext cx="2464137" cy="461665"/>
          </a:xfrm>
          <a:prstGeom prst="rect">
            <a:avLst/>
          </a:prstGeom>
          <a:noFill/>
        </p:spPr>
        <p:txBody>
          <a:bodyPr wrap="none" rtlCol="0">
            <a:spAutoFit/>
          </a:bodyPr>
          <a:lstStyle/>
          <a:p>
            <a:pPr algn="ctr"/>
            <a:r>
              <a:rPr lang="en-US" sz="2400" b="1" spc="300" dirty="0">
                <a:solidFill>
                  <a:schemeClr val="tx2"/>
                </a:solidFill>
                <a:latin typeface="Montserrat" charset="0"/>
                <a:ea typeface="Montserrat" charset="0"/>
                <a:cs typeface="Montserrat" charset="0"/>
              </a:rPr>
              <a:t>MARKETING</a:t>
            </a:r>
          </a:p>
        </p:txBody>
      </p:sp>
      <p:sp>
        <p:nvSpPr>
          <p:cNvPr id="14" name="TextBox 13"/>
          <p:cNvSpPr txBox="1"/>
          <p:nvPr/>
        </p:nvSpPr>
        <p:spPr>
          <a:xfrm>
            <a:off x="8187887" y="4389708"/>
            <a:ext cx="2709396" cy="830997"/>
          </a:xfrm>
          <a:prstGeom prst="rect">
            <a:avLst/>
          </a:prstGeom>
          <a:noFill/>
        </p:spPr>
        <p:txBody>
          <a:bodyPr wrap="none" rtlCol="0">
            <a:spAutoFit/>
          </a:bodyPr>
          <a:lstStyle/>
          <a:p>
            <a:pPr algn="ctr"/>
            <a:r>
              <a:rPr lang="en-US" sz="2400" b="1" spc="300" dirty="0">
                <a:solidFill>
                  <a:schemeClr val="tx2"/>
                </a:solidFill>
                <a:latin typeface="Montserrat" charset="0"/>
                <a:ea typeface="Montserrat" charset="0"/>
                <a:cs typeface="Montserrat" charset="0"/>
              </a:rPr>
              <a:t>PRODUCTION</a:t>
            </a:r>
          </a:p>
          <a:p>
            <a:pPr algn="ctr"/>
            <a:r>
              <a:rPr lang="en-US" sz="2400" b="1" spc="300" dirty="0">
                <a:solidFill>
                  <a:schemeClr val="tx2"/>
                </a:solidFill>
                <a:latin typeface="Montserrat" charset="0"/>
                <a:ea typeface="Montserrat" charset="0"/>
                <a:cs typeface="Montserrat" charset="0"/>
              </a:rPr>
              <a:t>ANALYSIS</a:t>
            </a:r>
          </a:p>
        </p:txBody>
      </p:sp>
      <p:sp>
        <p:nvSpPr>
          <p:cNvPr id="18" name="TextBox 17">
            <a:extLst>
              <a:ext uri="{FF2B5EF4-FFF2-40B4-BE49-F238E27FC236}">
                <a16:creationId xmlns:a16="http://schemas.microsoft.com/office/drawing/2014/main" id="{9B3955D8-E715-3843-ADE5-DC481633530C}"/>
              </a:ext>
            </a:extLst>
          </p:cNvPr>
          <p:cNvSpPr txBox="1"/>
          <p:nvPr/>
        </p:nvSpPr>
        <p:spPr>
          <a:xfrm>
            <a:off x="4529026" y="6263640"/>
            <a:ext cx="3319574" cy="215444"/>
          </a:xfrm>
          <a:prstGeom prst="rect">
            <a:avLst/>
          </a:prstGeom>
          <a:noFill/>
        </p:spPr>
        <p:txBody>
          <a:bodyPr wrap="square" rtlCol="0">
            <a:spAutoFit/>
          </a:bodyPr>
          <a:lstStyle/>
          <a:p>
            <a:r>
              <a:rPr lang="en-US" sz="800" spc="600" dirty="0">
                <a:latin typeface="Montserrat Hairline" pitchFamily="2" charset="77"/>
              </a:rPr>
              <a:t>WWW.GOLDENHANDOFF.COM</a:t>
            </a:r>
          </a:p>
        </p:txBody>
      </p:sp>
      <p:sp>
        <p:nvSpPr>
          <p:cNvPr id="19" name="TextBox 18">
            <a:extLst>
              <a:ext uri="{FF2B5EF4-FFF2-40B4-BE49-F238E27FC236}">
                <a16:creationId xmlns:a16="http://schemas.microsoft.com/office/drawing/2014/main" id="{0E53642D-7FF9-FC47-B397-364EE74851CF}"/>
              </a:ext>
            </a:extLst>
          </p:cNvPr>
          <p:cNvSpPr txBox="1"/>
          <p:nvPr/>
        </p:nvSpPr>
        <p:spPr>
          <a:xfrm>
            <a:off x="4621840" y="464934"/>
            <a:ext cx="3133947" cy="215444"/>
          </a:xfrm>
          <a:prstGeom prst="rect">
            <a:avLst/>
          </a:prstGeom>
          <a:noFill/>
        </p:spPr>
        <p:txBody>
          <a:bodyPr wrap="square" rtlCol="0">
            <a:spAutoFit/>
          </a:bodyPr>
          <a:lstStyle/>
          <a:p>
            <a:pPr algn="ctr"/>
            <a:r>
              <a:rPr lang="en-US" sz="800" spc="600" dirty="0">
                <a:solidFill>
                  <a:schemeClr val="tx2"/>
                </a:solidFill>
                <a:latin typeface="Montserrat" charset="0"/>
                <a:ea typeface="Montserrat" charset="0"/>
                <a:cs typeface="Montserrat" charset="0"/>
              </a:rPr>
              <a:t>THE GOLDEN HANDOFF</a:t>
            </a:r>
          </a:p>
        </p:txBody>
      </p:sp>
      <p:sp>
        <p:nvSpPr>
          <p:cNvPr id="21" name="Shape 2619">
            <a:extLst>
              <a:ext uri="{FF2B5EF4-FFF2-40B4-BE49-F238E27FC236}">
                <a16:creationId xmlns:a16="http://schemas.microsoft.com/office/drawing/2014/main" id="{CAEADF6E-1849-3444-95A5-D7F4BA6CC602}"/>
              </a:ext>
            </a:extLst>
          </p:cNvPr>
          <p:cNvSpPr/>
          <p:nvPr/>
        </p:nvSpPr>
        <p:spPr>
          <a:xfrm>
            <a:off x="18231301" y="4845326"/>
            <a:ext cx="1640422" cy="1640411"/>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2" name="Shape 2619">
            <a:extLst>
              <a:ext uri="{FF2B5EF4-FFF2-40B4-BE49-F238E27FC236}">
                <a16:creationId xmlns:a16="http://schemas.microsoft.com/office/drawing/2014/main" id="{87ED9961-30FC-0A44-9807-583E67A35F7C}"/>
              </a:ext>
            </a:extLst>
          </p:cNvPr>
          <p:cNvSpPr/>
          <p:nvPr/>
        </p:nvSpPr>
        <p:spPr>
          <a:xfrm>
            <a:off x="18383701" y="4997726"/>
            <a:ext cx="1640422" cy="1640411"/>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3" name="Shape 2619">
            <a:extLst>
              <a:ext uri="{FF2B5EF4-FFF2-40B4-BE49-F238E27FC236}">
                <a16:creationId xmlns:a16="http://schemas.microsoft.com/office/drawing/2014/main" id="{816D5A3F-AC03-ED4D-8998-1ACE5E91D43E}"/>
              </a:ext>
            </a:extLst>
          </p:cNvPr>
          <p:cNvSpPr/>
          <p:nvPr/>
        </p:nvSpPr>
        <p:spPr>
          <a:xfrm>
            <a:off x="18536101" y="5150126"/>
            <a:ext cx="1640422" cy="1640411"/>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4" name="Shape 2619">
            <a:extLst>
              <a:ext uri="{FF2B5EF4-FFF2-40B4-BE49-F238E27FC236}">
                <a16:creationId xmlns:a16="http://schemas.microsoft.com/office/drawing/2014/main" id="{2A2A9430-CBB2-4D46-A986-93BD19133390}"/>
              </a:ext>
            </a:extLst>
          </p:cNvPr>
          <p:cNvSpPr/>
          <p:nvPr/>
        </p:nvSpPr>
        <p:spPr>
          <a:xfrm>
            <a:off x="18688501" y="5302526"/>
            <a:ext cx="1640422" cy="1640411"/>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6" name="TextBox 25">
            <a:extLst>
              <a:ext uri="{FF2B5EF4-FFF2-40B4-BE49-F238E27FC236}">
                <a16:creationId xmlns:a16="http://schemas.microsoft.com/office/drawing/2014/main" id="{72F57A8C-47C7-6C42-840C-FBCB3793D035}"/>
              </a:ext>
            </a:extLst>
          </p:cNvPr>
          <p:cNvSpPr txBox="1"/>
          <p:nvPr/>
        </p:nvSpPr>
        <p:spPr>
          <a:xfrm>
            <a:off x="1467974" y="4883283"/>
            <a:ext cx="2398070" cy="521168"/>
          </a:xfrm>
          <a:prstGeom prst="rect">
            <a:avLst/>
          </a:prstGeom>
          <a:noFill/>
        </p:spPr>
        <p:txBody>
          <a:bodyPr wrap="square" rtlCol="0">
            <a:spAutoFit/>
          </a:bodyPr>
          <a:lstStyle/>
          <a:p>
            <a:pPr algn="ctr">
              <a:lnSpc>
                <a:spcPct val="150000"/>
              </a:lnSpc>
            </a:pPr>
            <a:r>
              <a:rPr lang="en-US" sz="1000" dirty="0">
                <a:latin typeface="Montserrat Light" charset="0"/>
                <a:ea typeface="Montserrat Light" charset="0"/>
                <a:cs typeface="Montserrat Light" charset="0"/>
              </a:rPr>
              <a:t>Brokerage, Realtor Association, Community </a:t>
            </a:r>
            <a:r>
              <a:rPr lang="en-US" sz="1000" dirty="0" err="1">
                <a:latin typeface="Montserrat Light" charset="0"/>
                <a:ea typeface="Montserrat Light" charset="0"/>
                <a:cs typeface="Montserrat Light" charset="0"/>
              </a:rPr>
              <a:t>ect</a:t>
            </a:r>
            <a:r>
              <a:rPr lang="en-US" sz="1000" dirty="0">
                <a:latin typeface="Montserrat Light" charset="0"/>
                <a:ea typeface="Montserrat Light" charset="0"/>
                <a:cs typeface="Montserrat Light" charset="0"/>
              </a:rPr>
              <a:t>…</a:t>
            </a:r>
          </a:p>
        </p:txBody>
      </p:sp>
      <p:sp>
        <p:nvSpPr>
          <p:cNvPr id="27" name="TextBox 26">
            <a:extLst>
              <a:ext uri="{FF2B5EF4-FFF2-40B4-BE49-F238E27FC236}">
                <a16:creationId xmlns:a16="http://schemas.microsoft.com/office/drawing/2014/main" id="{28CE1B07-83E6-F94B-894F-80DF22C1278A}"/>
              </a:ext>
            </a:extLst>
          </p:cNvPr>
          <p:cNvSpPr txBox="1"/>
          <p:nvPr/>
        </p:nvSpPr>
        <p:spPr>
          <a:xfrm>
            <a:off x="4896965" y="4896168"/>
            <a:ext cx="2398070" cy="521168"/>
          </a:xfrm>
          <a:prstGeom prst="rect">
            <a:avLst/>
          </a:prstGeom>
          <a:noFill/>
        </p:spPr>
        <p:txBody>
          <a:bodyPr wrap="square" rtlCol="0">
            <a:spAutoFit/>
          </a:bodyPr>
          <a:lstStyle/>
          <a:p>
            <a:pPr algn="ctr">
              <a:lnSpc>
                <a:spcPct val="150000"/>
              </a:lnSpc>
            </a:pPr>
            <a:r>
              <a:rPr lang="en-US" sz="1000" dirty="0">
                <a:latin typeface="Montserrat Light" charset="0"/>
                <a:ea typeface="Montserrat Light" charset="0"/>
                <a:cs typeface="Montserrat Light" charset="0"/>
              </a:rPr>
              <a:t>Outreach, Consistent Communication.</a:t>
            </a:r>
          </a:p>
        </p:txBody>
      </p:sp>
      <p:sp>
        <p:nvSpPr>
          <p:cNvPr id="28" name="TextBox 27">
            <a:extLst>
              <a:ext uri="{FF2B5EF4-FFF2-40B4-BE49-F238E27FC236}">
                <a16:creationId xmlns:a16="http://schemas.microsoft.com/office/drawing/2014/main" id="{0B198E41-3934-EA40-A876-A54AD8D9F73E}"/>
              </a:ext>
            </a:extLst>
          </p:cNvPr>
          <p:cNvSpPr txBox="1"/>
          <p:nvPr/>
        </p:nvSpPr>
        <p:spPr>
          <a:xfrm>
            <a:off x="8343548" y="5156752"/>
            <a:ext cx="2398070" cy="290336"/>
          </a:xfrm>
          <a:prstGeom prst="rect">
            <a:avLst/>
          </a:prstGeom>
          <a:noFill/>
        </p:spPr>
        <p:txBody>
          <a:bodyPr wrap="square" rtlCol="0">
            <a:spAutoFit/>
          </a:bodyPr>
          <a:lstStyle/>
          <a:p>
            <a:pPr algn="ctr">
              <a:lnSpc>
                <a:spcPct val="150000"/>
              </a:lnSpc>
            </a:pPr>
            <a:r>
              <a:rPr lang="en-US" sz="1000" dirty="0">
                <a:latin typeface="Montserrat Light" charset="0"/>
                <a:ea typeface="Montserrat Light" charset="0"/>
                <a:cs typeface="Montserrat Light" charset="0"/>
              </a:rPr>
              <a:t>Slowing Down Before they Retire.</a:t>
            </a:r>
          </a:p>
        </p:txBody>
      </p:sp>
      <p:sp>
        <p:nvSpPr>
          <p:cNvPr id="29" name="Shape 2571">
            <a:extLst>
              <a:ext uri="{FF2B5EF4-FFF2-40B4-BE49-F238E27FC236}">
                <a16:creationId xmlns:a16="http://schemas.microsoft.com/office/drawing/2014/main" id="{566C2DC9-FF17-1D47-AAC5-C32F1B943C7E}"/>
              </a:ext>
            </a:extLst>
          </p:cNvPr>
          <p:cNvSpPr/>
          <p:nvPr/>
        </p:nvSpPr>
        <p:spPr>
          <a:xfrm>
            <a:off x="8157675" y="7119173"/>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path>
            </a:pathLst>
          </a:custGeom>
          <a:solidFill>
            <a:srgbClr val="53585F"/>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0" name="Shape 2571">
            <a:extLst>
              <a:ext uri="{FF2B5EF4-FFF2-40B4-BE49-F238E27FC236}">
                <a16:creationId xmlns:a16="http://schemas.microsoft.com/office/drawing/2014/main" id="{EF6838B9-6528-1844-B562-CFB73DFAB29E}"/>
              </a:ext>
            </a:extLst>
          </p:cNvPr>
          <p:cNvSpPr/>
          <p:nvPr/>
        </p:nvSpPr>
        <p:spPr>
          <a:xfrm>
            <a:off x="8310075" y="7271573"/>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path>
            </a:pathLst>
          </a:custGeom>
          <a:solidFill>
            <a:srgbClr val="53585F"/>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1" name="Shape 2571">
            <a:extLst>
              <a:ext uri="{FF2B5EF4-FFF2-40B4-BE49-F238E27FC236}">
                <a16:creationId xmlns:a16="http://schemas.microsoft.com/office/drawing/2014/main" id="{6CE5EE43-1755-5647-B353-ABB705BB4E41}"/>
              </a:ext>
            </a:extLst>
          </p:cNvPr>
          <p:cNvSpPr/>
          <p:nvPr/>
        </p:nvSpPr>
        <p:spPr>
          <a:xfrm>
            <a:off x="9093328" y="2797633"/>
            <a:ext cx="857531" cy="878479"/>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path>
            </a:pathLst>
          </a:custGeom>
          <a:solidFill>
            <a:srgbClr val="53585F"/>
          </a:solidFill>
          <a:ln w="12700">
            <a:solidFill>
              <a:schemeClr val="tx2"/>
            </a:solidFill>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2" name="Shape 2850">
            <a:extLst>
              <a:ext uri="{FF2B5EF4-FFF2-40B4-BE49-F238E27FC236}">
                <a16:creationId xmlns:a16="http://schemas.microsoft.com/office/drawing/2014/main" id="{95CF3328-130E-B24A-95ED-A40B926144E7}"/>
              </a:ext>
            </a:extLst>
          </p:cNvPr>
          <p:cNvSpPr/>
          <p:nvPr/>
        </p:nvSpPr>
        <p:spPr>
          <a:xfrm>
            <a:off x="2387681" y="2903220"/>
            <a:ext cx="663677" cy="619724"/>
          </a:xfrm>
          <a:custGeom>
            <a:avLst/>
            <a:gdLst/>
            <a:ahLst/>
            <a:cxnLst>
              <a:cxn ang="0">
                <a:pos x="wd2" y="hd2"/>
              </a:cxn>
              <a:cxn ang="5400000">
                <a:pos x="wd2" y="hd2"/>
              </a:cxn>
              <a:cxn ang="10800000">
                <a:pos x="wd2" y="hd2"/>
              </a:cxn>
              <a:cxn ang="16200000">
                <a:pos x="wd2" y="hd2"/>
              </a:cxn>
            </a:cxnLst>
            <a:rect l="0" t="0" r="r" b="b"/>
            <a:pathLst>
              <a:path w="21600" h="21600" extrusionOk="0">
                <a:moveTo>
                  <a:pt x="491" y="0"/>
                </a:moveTo>
                <a:cubicBezTo>
                  <a:pt x="220" y="0"/>
                  <a:pt x="0" y="220"/>
                  <a:pt x="0" y="491"/>
                </a:cubicBezTo>
                <a:cubicBezTo>
                  <a:pt x="0" y="762"/>
                  <a:pt x="220" y="982"/>
                  <a:pt x="491" y="982"/>
                </a:cubicBezTo>
                <a:cubicBezTo>
                  <a:pt x="11607" y="982"/>
                  <a:pt x="20618" y="9993"/>
                  <a:pt x="20618" y="21109"/>
                </a:cubicBezTo>
                <a:cubicBezTo>
                  <a:pt x="20618" y="21380"/>
                  <a:pt x="20838" y="21600"/>
                  <a:pt x="21109" y="21600"/>
                </a:cubicBezTo>
                <a:cubicBezTo>
                  <a:pt x="21380" y="21600"/>
                  <a:pt x="21600" y="21380"/>
                  <a:pt x="21600" y="21109"/>
                </a:cubicBezTo>
                <a:cubicBezTo>
                  <a:pt x="21600" y="9451"/>
                  <a:pt x="12149" y="0"/>
                  <a:pt x="491" y="0"/>
                </a:cubicBezTo>
                <a:moveTo>
                  <a:pt x="491" y="9818"/>
                </a:moveTo>
                <a:cubicBezTo>
                  <a:pt x="220" y="9818"/>
                  <a:pt x="0" y="10038"/>
                  <a:pt x="0" y="10309"/>
                </a:cubicBezTo>
                <a:cubicBezTo>
                  <a:pt x="0" y="10581"/>
                  <a:pt x="220" y="10800"/>
                  <a:pt x="491" y="10800"/>
                </a:cubicBezTo>
                <a:cubicBezTo>
                  <a:pt x="6184" y="10800"/>
                  <a:pt x="10800" y="15416"/>
                  <a:pt x="10800" y="21109"/>
                </a:cubicBezTo>
                <a:cubicBezTo>
                  <a:pt x="10800" y="21380"/>
                  <a:pt x="11020" y="21600"/>
                  <a:pt x="11291" y="21600"/>
                </a:cubicBezTo>
                <a:cubicBezTo>
                  <a:pt x="11562" y="21600"/>
                  <a:pt x="11782" y="21380"/>
                  <a:pt x="11782" y="21109"/>
                </a:cubicBezTo>
                <a:cubicBezTo>
                  <a:pt x="11782" y="14873"/>
                  <a:pt x="6727" y="9818"/>
                  <a:pt x="491" y="9818"/>
                </a:cubicBezTo>
                <a:moveTo>
                  <a:pt x="491" y="4909"/>
                </a:moveTo>
                <a:cubicBezTo>
                  <a:pt x="220" y="4909"/>
                  <a:pt x="0" y="5129"/>
                  <a:pt x="0" y="5400"/>
                </a:cubicBezTo>
                <a:cubicBezTo>
                  <a:pt x="0" y="5672"/>
                  <a:pt x="220" y="5891"/>
                  <a:pt x="491" y="5891"/>
                </a:cubicBezTo>
                <a:cubicBezTo>
                  <a:pt x="8896" y="5891"/>
                  <a:pt x="15709" y="12705"/>
                  <a:pt x="15709" y="21109"/>
                </a:cubicBezTo>
                <a:cubicBezTo>
                  <a:pt x="15709" y="21380"/>
                  <a:pt x="15929" y="21600"/>
                  <a:pt x="16200" y="21600"/>
                </a:cubicBezTo>
                <a:cubicBezTo>
                  <a:pt x="16471" y="21600"/>
                  <a:pt x="16691" y="21380"/>
                  <a:pt x="16691" y="21109"/>
                </a:cubicBezTo>
                <a:cubicBezTo>
                  <a:pt x="16691" y="12162"/>
                  <a:pt x="9438" y="4909"/>
                  <a:pt x="491" y="4909"/>
                </a:cubicBezTo>
                <a:moveTo>
                  <a:pt x="2945" y="20618"/>
                </a:moveTo>
                <a:cubicBezTo>
                  <a:pt x="1861" y="20618"/>
                  <a:pt x="982" y="19739"/>
                  <a:pt x="982" y="18655"/>
                </a:cubicBezTo>
                <a:cubicBezTo>
                  <a:pt x="982" y="17570"/>
                  <a:pt x="1861" y="16691"/>
                  <a:pt x="2945" y="16691"/>
                </a:cubicBezTo>
                <a:cubicBezTo>
                  <a:pt x="4030" y="16691"/>
                  <a:pt x="4909" y="17570"/>
                  <a:pt x="4909" y="18655"/>
                </a:cubicBezTo>
                <a:cubicBezTo>
                  <a:pt x="4909" y="19739"/>
                  <a:pt x="4030" y="20618"/>
                  <a:pt x="2945" y="20618"/>
                </a:cubicBezTo>
                <a:moveTo>
                  <a:pt x="2945" y="15709"/>
                </a:moveTo>
                <a:cubicBezTo>
                  <a:pt x="1319" y="15709"/>
                  <a:pt x="0" y="17028"/>
                  <a:pt x="0" y="18655"/>
                </a:cubicBezTo>
                <a:cubicBezTo>
                  <a:pt x="0" y="20281"/>
                  <a:pt x="1319" y="21600"/>
                  <a:pt x="2945" y="21600"/>
                </a:cubicBezTo>
                <a:cubicBezTo>
                  <a:pt x="4573" y="21600"/>
                  <a:pt x="5891" y="20281"/>
                  <a:pt x="5891" y="18655"/>
                </a:cubicBezTo>
                <a:cubicBezTo>
                  <a:pt x="5891" y="17028"/>
                  <a:pt x="4573" y="15709"/>
                  <a:pt x="2945" y="15709"/>
                </a:cubicBezTo>
              </a:path>
            </a:pathLst>
          </a:custGeom>
          <a:solidFill>
            <a:srgbClr val="53585F"/>
          </a:solidFill>
          <a:ln w="12700">
            <a:solidFill>
              <a:schemeClr val="tx2"/>
            </a:solidFill>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nvGrpSpPr>
          <p:cNvPr id="33" name="Group 32">
            <a:extLst>
              <a:ext uri="{FF2B5EF4-FFF2-40B4-BE49-F238E27FC236}">
                <a16:creationId xmlns:a16="http://schemas.microsoft.com/office/drawing/2014/main" id="{3B8C044F-B588-094E-8777-62066F45C7E9}"/>
              </a:ext>
            </a:extLst>
          </p:cNvPr>
          <p:cNvGrpSpPr/>
          <p:nvPr/>
        </p:nvGrpSpPr>
        <p:grpSpPr>
          <a:xfrm>
            <a:off x="5657770" y="2901460"/>
            <a:ext cx="876460" cy="598813"/>
            <a:chOff x="5604824" y="1952509"/>
            <a:chExt cx="618191" cy="410176"/>
          </a:xfrm>
        </p:grpSpPr>
        <p:sp>
          <p:nvSpPr>
            <p:cNvPr id="34" name="Freeform 237">
              <a:extLst>
                <a:ext uri="{FF2B5EF4-FFF2-40B4-BE49-F238E27FC236}">
                  <a16:creationId xmlns:a16="http://schemas.microsoft.com/office/drawing/2014/main" id="{7EDCDC05-5D18-6E49-94E6-1F454620D460}"/>
                </a:ext>
              </a:extLst>
            </p:cNvPr>
            <p:cNvSpPr>
              <a:spLocks noChangeArrowheads="1"/>
            </p:cNvSpPr>
            <p:nvPr/>
          </p:nvSpPr>
          <p:spPr bwMode="auto">
            <a:xfrm>
              <a:off x="5604824" y="2040404"/>
              <a:ext cx="521509" cy="322281"/>
            </a:xfrm>
            <a:custGeom>
              <a:avLst/>
              <a:gdLst>
                <a:gd name="T0" fmla="*/ 784 w 785"/>
                <a:gd name="T1" fmla="*/ 485 h 486"/>
                <a:gd name="T2" fmla="*/ 0 w 785"/>
                <a:gd name="T3" fmla="*/ 485 h 486"/>
                <a:gd name="T4" fmla="*/ 0 w 785"/>
                <a:gd name="T5" fmla="*/ 0 h 486"/>
                <a:gd name="T6" fmla="*/ 784 w 785"/>
                <a:gd name="T7" fmla="*/ 0 h 486"/>
                <a:gd name="T8" fmla="*/ 784 w 785"/>
                <a:gd name="T9" fmla="*/ 485 h 486"/>
              </a:gdLst>
              <a:ahLst/>
              <a:cxnLst>
                <a:cxn ang="0">
                  <a:pos x="T0" y="T1"/>
                </a:cxn>
                <a:cxn ang="0">
                  <a:pos x="T2" y="T3"/>
                </a:cxn>
                <a:cxn ang="0">
                  <a:pos x="T4" y="T5"/>
                </a:cxn>
                <a:cxn ang="0">
                  <a:pos x="T6" y="T7"/>
                </a:cxn>
                <a:cxn ang="0">
                  <a:pos x="T8" y="T9"/>
                </a:cxn>
              </a:cxnLst>
              <a:rect l="0" t="0" r="r" b="b"/>
              <a:pathLst>
                <a:path w="785" h="486">
                  <a:moveTo>
                    <a:pt x="784" y="485"/>
                  </a:moveTo>
                  <a:lnTo>
                    <a:pt x="0" y="485"/>
                  </a:lnTo>
                  <a:lnTo>
                    <a:pt x="0" y="0"/>
                  </a:lnTo>
                  <a:lnTo>
                    <a:pt x="784" y="0"/>
                  </a:lnTo>
                  <a:lnTo>
                    <a:pt x="784" y="485"/>
                  </a:lnTo>
                </a:path>
              </a:pathLst>
            </a:custGeom>
            <a:noFill/>
            <a:ln w="38100" cap="flat">
              <a:solidFill>
                <a:schemeClr val="tx2"/>
              </a:solidFill>
              <a:bevel/>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dirty="0">
                <a:latin typeface="Montserrat Light" charset="0"/>
              </a:endParaRPr>
            </a:p>
          </p:txBody>
        </p:sp>
        <p:sp>
          <p:nvSpPr>
            <p:cNvPr id="35" name="Freeform 238">
              <a:extLst>
                <a:ext uri="{FF2B5EF4-FFF2-40B4-BE49-F238E27FC236}">
                  <a16:creationId xmlns:a16="http://schemas.microsoft.com/office/drawing/2014/main" id="{C7D302AD-FF89-0A48-8D50-CAC95808A880}"/>
                </a:ext>
              </a:extLst>
            </p:cNvPr>
            <p:cNvSpPr>
              <a:spLocks noChangeArrowheads="1"/>
            </p:cNvSpPr>
            <p:nvPr/>
          </p:nvSpPr>
          <p:spPr bwMode="auto">
            <a:xfrm>
              <a:off x="5692719" y="1952509"/>
              <a:ext cx="530296" cy="319352"/>
            </a:xfrm>
            <a:custGeom>
              <a:avLst/>
              <a:gdLst>
                <a:gd name="T0" fmla="*/ 0 w 800"/>
                <a:gd name="T1" fmla="*/ 104 h 479"/>
                <a:gd name="T2" fmla="*/ 0 w 800"/>
                <a:gd name="T3" fmla="*/ 0 h 479"/>
                <a:gd name="T4" fmla="*/ 799 w 800"/>
                <a:gd name="T5" fmla="*/ 0 h 479"/>
                <a:gd name="T6" fmla="*/ 799 w 800"/>
                <a:gd name="T7" fmla="*/ 478 h 479"/>
                <a:gd name="T8" fmla="*/ 680 w 800"/>
                <a:gd name="T9" fmla="*/ 478 h 479"/>
              </a:gdLst>
              <a:ahLst/>
              <a:cxnLst>
                <a:cxn ang="0">
                  <a:pos x="T0" y="T1"/>
                </a:cxn>
                <a:cxn ang="0">
                  <a:pos x="T2" y="T3"/>
                </a:cxn>
                <a:cxn ang="0">
                  <a:pos x="T4" y="T5"/>
                </a:cxn>
                <a:cxn ang="0">
                  <a:pos x="T6" y="T7"/>
                </a:cxn>
                <a:cxn ang="0">
                  <a:pos x="T8" y="T9"/>
                </a:cxn>
              </a:cxnLst>
              <a:rect l="0" t="0" r="r" b="b"/>
              <a:pathLst>
                <a:path w="800" h="479">
                  <a:moveTo>
                    <a:pt x="0" y="104"/>
                  </a:moveTo>
                  <a:lnTo>
                    <a:pt x="0" y="0"/>
                  </a:lnTo>
                  <a:lnTo>
                    <a:pt x="799" y="0"/>
                  </a:lnTo>
                  <a:lnTo>
                    <a:pt x="799" y="478"/>
                  </a:lnTo>
                  <a:lnTo>
                    <a:pt x="680" y="478"/>
                  </a:lnTo>
                </a:path>
              </a:pathLst>
            </a:custGeom>
            <a:noFill/>
            <a:ln w="38100" cap="flat">
              <a:solidFill>
                <a:schemeClr val="tx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dirty="0">
                <a:latin typeface="Montserrat Light" charset="0"/>
              </a:endParaRPr>
            </a:p>
          </p:txBody>
        </p:sp>
        <p:sp>
          <p:nvSpPr>
            <p:cNvPr id="36" name="Freeform 239">
              <a:extLst>
                <a:ext uri="{FF2B5EF4-FFF2-40B4-BE49-F238E27FC236}">
                  <a16:creationId xmlns:a16="http://schemas.microsoft.com/office/drawing/2014/main" id="{8C564CEE-82C6-6E49-8DDD-7C401922F585}"/>
                </a:ext>
              </a:extLst>
            </p:cNvPr>
            <p:cNvSpPr>
              <a:spLocks noChangeArrowheads="1"/>
            </p:cNvSpPr>
            <p:nvPr/>
          </p:nvSpPr>
          <p:spPr bwMode="auto">
            <a:xfrm>
              <a:off x="5604824" y="2040404"/>
              <a:ext cx="521509" cy="149422"/>
            </a:xfrm>
            <a:custGeom>
              <a:avLst/>
              <a:gdLst>
                <a:gd name="T0" fmla="*/ 0 w 785"/>
                <a:gd name="T1" fmla="*/ 0 h 225"/>
                <a:gd name="T2" fmla="*/ 396 w 785"/>
                <a:gd name="T3" fmla="*/ 224 h 225"/>
                <a:gd name="T4" fmla="*/ 784 w 785"/>
                <a:gd name="T5" fmla="*/ 0 h 225"/>
              </a:gdLst>
              <a:ahLst/>
              <a:cxnLst>
                <a:cxn ang="0">
                  <a:pos x="T0" y="T1"/>
                </a:cxn>
                <a:cxn ang="0">
                  <a:pos x="T2" y="T3"/>
                </a:cxn>
                <a:cxn ang="0">
                  <a:pos x="T4" y="T5"/>
                </a:cxn>
              </a:cxnLst>
              <a:rect l="0" t="0" r="r" b="b"/>
              <a:pathLst>
                <a:path w="785" h="225">
                  <a:moveTo>
                    <a:pt x="0" y="0"/>
                  </a:moveTo>
                  <a:lnTo>
                    <a:pt x="396" y="224"/>
                  </a:lnTo>
                  <a:lnTo>
                    <a:pt x="784" y="0"/>
                  </a:lnTo>
                </a:path>
              </a:pathLst>
            </a:custGeom>
            <a:noFill/>
            <a:ln w="38100" cap="flat">
              <a:solidFill>
                <a:schemeClr val="tx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dirty="0">
                <a:latin typeface="Montserrat Light" charset="0"/>
              </a:endParaRPr>
            </a:p>
          </p:txBody>
        </p:sp>
      </p:grpSp>
    </p:spTree>
    <p:extLst>
      <p:ext uri="{BB962C8B-B14F-4D97-AF65-F5344CB8AC3E}">
        <p14:creationId xmlns:p14="http://schemas.microsoft.com/office/powerpoint/2010/main" val="3095624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4205" y="1381063"/>
            <a:ext cx="6983049" cy="3554819"/>
          </a:xfrm>
          <a:prstGeom prst="rect">
            <a:avLst/>
          </a:prstGeom>
          <a:noFill/>
        </p:spPr>
        <p:txBody>
          <a:bodyPr wrap="square" rtlCol="0">
            <a:spAutoFit/>
          </a:bodyPr>
          <a:lstStyle/>
          <a:p>
            <a:pPr algn="ctr"/>
            <a:r>
              <a:rPr lang="en-US" sz="7500" b="1" spc="300" dirty="0">
                <a:solidFill>
                  <a:schemeClr val="tx2"/>
                </a:solidFill>
                <a:latin typeface="Montserrat" charset="0"/>
                <a:ea typeface="Montserrat" charset="0"/>
                <a:cs typeface="Montserrat" charset="0"/>
              </a:rPr>
              <a:t>FINDING ADOPTING AGENTS</a:t>
            </a:r>
          </a:p>
        </p:txBody>
      </p:sp>
      <p:sp>
        <p:nvSpPr>
          <p:cNvPr id="10" name="TextBox 9">
            <a:extLst>
              <a:ext uri="{FF2B5EF4-FFF2-40B4-BE49-F238E27FC236}">
                <a16:creationId xmlns:a16="http://schemas.microsoft.com/office/drawing/2014/main" id="{F3E842DC-B47A-7942-B667-E7DFD76D3C13}"/>
              </a:ext>
            </a:extLst>
          </p:cNvPr>
          <p:cNvSpPr txBox="1"/>
          <p:nvPr/>
        </p:nvSpPr>
        <p:spPr>
          <a:xfrm>
            <a:off x="4460270" y="6254776"/>
            <a:ext cx="3550920" cy="215444"/>
          </a:xfrm>
          <a:prstGeom prst="rect">
            <a:avLst/>
          </a:prstGeom>
          <a:noFill/>
        </p:spPr>
        <p:txBody>
          <a:bodyPr wrap="square" rtlCol="0">
            <a:spAutoFit/>
          </a:bodyPr>
          <a:lstStyle/>
          <a:p>
            <a:r>
              <a:rPr lang="en-US" sz="800" spc="600" dirty="0">
                <a:latin typeface="Montserrat Hairline" pitchFamily="2" charset="77"/>
              </a:rPr>
              <a:t>WWW.GOLDENHANDOFF.COM</a:t>
            </a:r>
          </a:p>
        </p:txBody>
      </p:sp>
      <p:sp>
        <p:nvSpPr>
          <p:cNvPr id="11" name="TextBox 10">
            <a:extLst>
              <a:ext uri="{FF2B5EF4-FFF2-40B4-BE49-F238E27FC236}">
                <a16:creationId xmlns:a16="http://schemas.microsoft.com/office/drawing/2014/main" id="{324EFDF1-6BE1-F249-B77A-1647181925A8}"/>
              </a:ext>
            </a:extLst>
          </p:cNvPr>
          <p:cNvSpPr txBox="1"/>
          <p:nvPr/>
        </p:nvSpPr>
        <p:spPr>
          <a:xfrm>
            <a:off x="4529026" y="464934"/>
            <a:ext cx="3133947" cy="215444"/>
          </a:xfrm>
          <a:prstGeom prst="rect">
            <a:avLst/>
          </a:prstGeom>
          <a:noFill/>
        </p:spPr>
        <p:txBody>
          <a:bodyPr wrap="square" rtlCol="0">
            <a:spAutoFit/>
          </a:bodyPr>
          <a:lstStyle/>
          <a:p>
            <a:pPr algn="ctr"/>
            <a:r>
              <a:rPr lang="en-US" sz="800" spc="600" dirty="0">
                <a:solidFill>
                  <a:schemeClr val="tx2"/>
                </a:solidFill>
                <a:latin typeface="Montserrat" charset="0"/>
                <a:ea typeface="Montserrat" charset="0"/>
                <a:cs typeface="Montserrat" charset="0"/>
              </a:rPr>
              <a:t>THE GOLDEN HANDOFF</a:t>
            </a:r>
          </a:p>
        </p:txBody>
      </p:sp>
      <p:cxnSp>
        <p:nvCxnSpPr>
          <p:cNvPr id="8" name="Straight Connector 7">
            <a:extLst>
              <a:ext uri="{FF2B5EF4-FFF2-40B4-BE49-F238E27FC236}">
                <a16:creationId xmlns:a16="http://schemas.microsoft.com/office/drawing/2014/main" id="{331306E8-CD67-0041-90CA-E26C7D65BCFD}"/>
              </a:ext>
            </a:extLst>
          </p:cNvPr>
          <p:cNvCxnSpPr>
            <a:cxnSpLocks/>
          </p:cNvCxnSpPr>
          <p:nvPr/>
        </p:nvCxnSpPr>
        <p:spPr>
          <a:xfrm>
            <a:off x="3575684" y="5471160"/>
            <a:ext cx="504063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2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51358" y="803023"/>
            <a:ext cx="6470736" cy="1107996"/>
          </a:xfrm>
          <a:prstGeom prst="rect">
            <a:avLst/>
          </a:prstGeom>
          <a:noFill/>
        </p:spPr>
        <p:txBody>
          <a:bodyPr wrap="square" rtlCol="0">
            <a:spAutoFit/>
          </a:bodyPr>
          <a:lstStyle/>
          <a:p>
            <a:pPr algn="ctr"/>
            <a:r>
              <a:rPr lang="en-US" sz="3300" spc="300" dirty="0">
                <a:solidFill>
                  <a:schemeClr val="tx2"/>
                </a:solidFill>
                <a:latin typeface="Montserrat" charset="0"/>
                <a:ea typeface="Montserrat" charset="0"/>
                <a:cs typeface="Montserrat" charset="0"/>
              </a:rPr>
              <a:t>FINDING ADOPTING AGENTS</a:t>
            </a:r>
            <a:endParaRPr lang="en-US" sz="4800" spc="300" dirty="0">
              <a:solidFill>
                <a:schemeClr val="tx2"/>
              </a:solidFill>
              <a:latin typeface="Montserrat" charset="0"/>
              <a:ea typeface="Montserrat" charset="0"/>
              <a:cs typeface="Montserrat" charset="0"/>
            </a:endParaRPr>
          </a:p>
        </p:txBody>
      </p:sp>
      <p:sp>
        <p:nvSpPr>
          <p:cNvPr id="10" name="TextBox 9"/>
          <p:cNvSpPr txBox="1"/>
          <p:nvPr/>
        </p:nvSpPr>
        <p:spPr>
          <a:xfrm>
            <a:off x="640424" y="3554809"/>
            <a:ext cx="2608407" cy="461665"/>
          </a:xfrm>
          <a:prstGeom prst="rect">
            <a:avLst/>
          </a:prstGeom>
          <a:noFill/>
        </p:spPr>
        <p:txBody>
          <a:bodyPr wrap="none" rtlCol="0">
            <a:spAutoFit/>
          </a:bodyPr>
          <a:lstStyle/>
          <a:p>
            <a:pPr algn="ctr"/>
            <a:r>
              <a:rPr lang="en-US" sz="2400" b="1" spc="300" dirty="0">
                <a:solidFill>
                  <a:schemeClr val="tx2"/>
                </a:solidFill>
                <a:latin typeface="Montserrat" charset="0"/>
                <a:ea typeface="Montserrat" charset="0"/>
                <a:cs typeface="Montserrat" charset="0"/>
              </a:rPr>
              <a:t>EXPERIENCE</a:t>
            </a:r>
          </a:p>
        </p:txBody>
      </p:sp>
      <p:sp>
        <p:nvSpPr>
          <p:cNvPr id="12" name="TextBox 11"/>
          <p:cNvSpPr txBox="1"/>
          <p:nvPr/>
        </p:nvSpPr>
        <p:spPr>
          <a:xfrm>
            <a:off x="3507443" y="3554809"/>
            <a:ext cx="2483373" cy="461665"/>
          </a:xfrm>
          <a:prstGeom prst="rect">
            <a:avLst/>
          </a:prstGeom>
          <a:noFill/>
        </p:spPr>
        <p:txBody>
          <a:bodyPr wrap="none" rtlCol="0">
            <a:spAutoFit/>
          </a:bodyPr>
          <a:lstStyle/>
          <a:p>
            <a:pPr algn="ctr"/>
            <a:r>
              <a:rPr lang="en-US" sz="2400" b="1" spc="300" dirty="0">
                <a:solidFill>
                  <a:schemeClr val="tx2"/>
                </a:solidFill>
                <a:latin typeface="Montserrat" charset="0"/>
                <a:ea typeface="Montserrat" charset="0"/>
                <a:cs typeface="Montserrat" charset="0"/>
              </a:rPr>
              <a:t>RESOURCES</a:t>
            </a:r>
          </a:p>
        </p:txBody>
      </p:sp>
      <p:sp>
        <p:nvSpPr>
          <p:cNvPr id="14" name="TextBox 13"/>
          <p:cNvSpPr txBox="1"/>
          <p:nvPr/>
        </p:nvSpPr>
        <p:spPr>
          <a:xfrm>
            <a:off x="6643773" y="3554809"/>
            <a:ext cx="1561646" cy="461665"/>
          </a:xfrm>
          <a:prstGeom prst="rect">
            <a:avLst/>
          </a:prstGeom>
          <a:noFill/>
        </p:spPr>
        <p:txBody>
          <a:bodyPr wrap="none" rtlCol="0">
            <a:spAutoFit/>
          </a:bodyPr>
          <a:lstStyle/>
          <a:p>
            <a:pPr algn="ctr"/>
            <a:r>
              <a:rPr lang="en-US" sz="2400" b="1" spc="300" dirty="0">
                <a:solidFill>
                  <a:schemeClr val="tx2"/>
                </a:solidFill>
                <a:latin typeface="Montserrat" charset="0"/>
                <a:ea typeface="Montserrat" charset="0"/>
                <a:cs typeface="Montserrat" charset="0"/>
              </a:rPr>
              <a:t>ETHICS</a:t>
            </a:r>
          </a:p>
        </p:txBody>
      </p:sp>
      <p:sp>
        <p:nvSpPr>
          <p:cNvPr id="18" name="TextBox 17">
            <a:extLst>
              <a:ext uri="{FF2B5EF4-FFF2-40B4-BE49-F238E27FC236}">
                <a16:creationId xmlns:a16="http://schemas.microsoft.com/office/drawing/2014/main" id="{9B3955D8-E715-3843-ADE5-DC481633530C}"/>
              </a:ext>
            </a:extLst>
          </p:cNvPr>
          <p:cNvSpPr txBox="1"/>
          <p:nvPr/>
        </p:nvSpPr>
        <p:spPr>
          <a:xfrm>
            <a:off x="4626939" y="6263640"/>
            <a:ext cx="3319574" cy="215444"/>
          </a:xfrm>
          <a:prstGeom prst="rect">
            <a:avLst/>
          </a:prstGeom>
          <a:noFill/>
        </p:spPr>
        <p:txBody>
          <a:bodyPr wrap="square" rtlCol="0">
            <a:spAutoFit/>
          </a:bodyPr>
          <a:lstStyle/>
          <a:p>
            <a:r>
              <a:rPr lang="en-US" sz="800" spc="600" dirty="0">
                <a:latin typeface="Montserrat Hairline" pitchFamily="2" charset="77"/>
              </a:rPr>
              <a:t>WWW.GOLDENHANDOFF.COM</a:t>
            </a:r>
          </a:p>
        </p:txBody>
      </p:sp>
      <p:sp>
        <p:nvSpPr>
          <p:cNvPr id="19" name="TextBox 18">
            <a:extLst>
              <a:ext uri="{FF2B5EF4-FFF2-40B4-BE49-F238E27FC236}">
                <a16:creationId xmlns:a16="http://schemas.microsoft.com/office/drawing/2014/main" id="{0E53642D-7FF9-FC47-B397-364EE74851CF}"/>
              </a:ext>
            </a:extLst>
          </p:cNvPr>
          <p:cNvSpPr txBox="1"/>
          <p:nvPr/>
        </p:nvSpPr>
        <p:spPr>
          <a:xfrm>
            <a:off x="4719753" y="464934"/>
            <a:ext cx="3133947" cy="215444"/>
          </a:xfrm>
          <a:prstGeom prst="rect">
            <a:avLst/>
          </a:prstGeom>
          <a:noFill/>
        </p:spPr>
        <p:txBody>
          <a:bodyPr wrap="square" rtlCol="0">
            <a:spAutoFit/>
          </a:bodyPr>
          <a:lstStyle/>
          <a:p>
            <a:pPr algn="ctr"/>
            <a:r>
              <a:rPr lang="en-US" sz="800" spc="600" dirty="0">
                <a:solidFill>
                  <a:schemeClr val="tx2"/>
                </a:solidFill>
                <a:latin typeface="Montserrat" charset="0"/>
                <a:ea typeface="Montserrat" charset="0"/>
                <a:cs typeface="Montserrat" charset="0"/>
              </a:rPr>
              <a:t>THE GOLDEN HANDOFF</a:t>
            </a:r>
          </a:p>
        </p:txBody>
      </p:sp>
      <p:sp>
        <p:nvSpPr>
          <p:cNvPr id="21" name="Shape 2619">
            <a:extLst>
              <a:ext uri="{FF2B5EF4-FFF2-40B4-BE49-F238E27FC236}">
                <a16:creationId xmlns:a16="http://schemas.microsoft.com/office/drawing/2014/main" id="{CAEADF6E-1849-3444-95A5-D7F4BA6CC602}"/>
              </a:ext>
            </a:extLst>
          </p:cNvPr>
          <p:cNvSpPr/>
          <p:nvPr/>
        </p:nvSpPr>
        <p:spPr>
          <a:xfrm>
            <a:off x="18231301" y="4845326"/>
            <a:ext cx="1640422" cy="1640411"/>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2" name="Shape 2619">
            <a:extLst>
              <a:ext uri="{FF2B5EF4-FFF2-40B4-BE49-F238E27FC236}">
                <a16:creationId xmlns:a16="http://schemas.microsoft.com/office/drawing/2014/main" id="{87ED9961-30FC-0A44-9807-583E67A35F7C}"/>
              </a:ext>
            </a:extLst>
          </p:cNvPr>
          <p:cNvSpPr/>
          <p:nvPr/>
        </p:nvSpPr>
        <p:spPr>
          <a:xfrm>
            <a:off x="18383701" y="4997726"/>
            <a:ext cx="1640422" cy="1640411"/>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3" name="Shape 2619">
            <a:extLst>
              <a:ext uri="{FF2B5EF4-FFF2-40B4-BE49-F238E27FC236}">
                <a16:creationId xmlns:a16="http://schemas.microsoft.com/office/drawing/2014/main" id="{816D5A3F-AC03-ED4D-8998-1ACE5E91D43E}"/>
              </a:ext>
            </a:extLst>
          </p:cNvPr>
          <p:cNvSpPr/>
          <p:nvPr/>
        </p:nvSpPr>
        <p:spPr>
          <a:xfrm>
            <a:off x="18536101" y="5150126"/>
            <a:ext cx="1640422" cy="1640411"/>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4" name="Shape 2619">
            <a:extLst>
              <a:ext uri="{FF2B5EF4-FFF2-40B4-BE49-F238E27FC236}">
                <a16:creationId xmlns:a16="http://schemas.microsoft.com/office/drawing/2014/main" id="{2A2A9430-CBB2-4D46-A986-93BD19133390}"/>
              </a:ext>
            </a:extLst>
          </p:cNvPr>
          <p:cNvSpPr/>
          <p:nvPr/>
        </p:nvSpPr>
        <p:spPr>
          <a:xfrm>
            <a:off x="18688501" y="5302526"/>
            <a:ext cx="1640422" cy="1640411"/>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6" name="TextBox 25">
            <a:extLst>
              <a:ext uri="{FF2B5EF4-FFF2-40B4-BE49-F238E27FC236}">
                <a16:creationId xmlns:a16="http://schemas.microsoft.com/office/drawing/2014/main" id="{72F57A8C-47C7-6C42-840C-FBCB3793D035}"/>
              </a:ext>
            </a:extLst>
          </p:cNvPr>
          <p:cNvSpPr txBox="1"/>
          <p:nvPr/>
        </p:nvSpPr>
        <p:spPr>
          <a:xfrm>
            <a:off x="745591" y="4031178"/>
            <a:ext cx="2398070" cy="329962"/>
          </a:xfrm>
          <a:prstGeom prst="rect">
            <a:avLst/>
          </a:prstGeom>
          <a:noFill/>
        </p:spPr>
        <p:txBody>
          <a:bodyPr wrap="square" rtlCol="0">
            <a:spAutoFit/>
          </a:bodyPr>
          <a:lstStyle/>
          <a:p>
            <a:pPr algn="ctr">
              <a:lnSpc>
                <a:spcPct val="150000"/>
              </a:lnSpc>
            </a:pPr>
            <a:r>
              <a:rPr lang="en-US" sz="1200" dirty="0">
                <a:latin typeface="Montserrat Light" charset="0"/>
                <a:ea typeface="Montserrat Light" charset="0"/>
                <a:cs typeface="Montserrat Light" charset="0"/>
              </a:rPr>
              <a:t>Can They List and Sell?</a:t>
            </a:r>
          </a:p>
        </p:txBody>
      </p:sp>
      <p:sp>
        <p:nvSpPr>
          <p:cNvPr id="27" name="TextBox 26">
            <a:extLst>
              <a:ext uri="{FF2B5EF4-FFF2-40B4-BE49-F238E27FC236}">
                <a16:creationId xmlns:a16="http://schemas.microsoft.com/office/drawing/2014/main" id="{28CE1B07-83E6-F94B-894F-80DF22C1278A}"/>
              </a:ext>
            </a:extLst>
          </p:cNvPr>
          <p:cNvSpPr txBox="1"/>
          <p:nvPr/>
        </p:nvSpPr>
        <p:spPr>
          <a:xfrm>
            <a:off x="3549801" y="4031178"/>
            <a:ext cx="2398070" cy="329962"/>
          </a:xfrm>
          <a:prstGeom prst="rect">
            <a:avLst/>
          </a:prstGeom>
          <a:noFill/>
        </p:spPr>
        <p:txBody>
          <a:bodyPr wrap="square" rtlCol="0">
            <a:spAutoFit/>
          </a:bodyPr>
          <a:lstStyle/>
          <a:p>
            <a:pPr algn="ctr">
              <a:lnSpc>
                <a:spcPct val="150000"/>
              </a:lnSpc>
            </a:pPr>
            <a:r>
              <a:rPr lang="en-US" sz="1200" dirty="0">
                <a:latin typeface="Montserrat Light" charset="0"/>
                <a:ea typeface="Montserrat Light" charset="0"/>
                <a:cs typeface="Montserrat Light" charset="0"/>
              </a:rPr>
              <a:t>Time, Money, Team.</a:t>
            </a:r>
          </a:p>
        </p:txBody>
      </p:sp>
      <p:sp>
        <p:nvSpPr>
          <p:cNvPr id="28" name="TextBox 27">
            <a:extLst>
              <a:ext uri="{FF2B5EF4-FFF2-40B4-BE49-F238E27FC236}">
                <a16:creationId xmlns:a16="http://schemas.microsoft.com/office/drawing/2014/main" id="{0B198E41-3934-EA40-A876-A54AD8D9F73E}"/>
              </a:ext>
            </a:extLst>
          </p:cNvPr>
          <p:cNvSpPr txBox="1"/>
          <p:nvPr/>
        </p:nvSpPr>
        <p:spPr>
          <a:xfrm>
            <a:off x="6225561" y="4031178"/>
            <a:ext cx="2398070" cy="329962"/>
          </a:xfrm>
          <a:prstGeom prst="rect">
            <a:avLst/>
          </a:prstGeom>
          <a:noFill/>
        </p:spPr>
        <p:txBody>
          <a:bodyPr wrap="square" rtlCol="0">
            <a:spAutoFit/>
          </a:bodyPr>
          <a:lstStyle/>
          <a:p>
            <a:pPr algn="ctr">
              <a:lnSpc>
                <a:spcPct val="150000"/>
              </a:lnSpc>
            </a:pPr>
            <a:r>
              <a:rPr lang="en-US" sz="1200" dirty="0">
                <a:latin typeface="Montserrat Light" charset="0"/>
                <a:ea typeface="Montserrat Light" charset="0"/>
                <a:cs typeface="Montserrat Light" charset="0"/>
              </a:rPr>
              <a:t>Honest Dealings</a:t>
            </a:r>
          </a:p>
        </p:txBody>
      </p:sp>
      <p:sp>
        <p:nvSpPr>
          <p:cNvPr id="29" name="Shape 2571">
            <a:extLst>
              <a:ext uri="{FF2B5EF4-FFF2-40B4-BE49-F238E27FC236}">
                <a16:creationId xmlns:a16="http://schemas.microsoft.com/office/drawing/2014/main" id="{566C2DC9-FF17-1D47-AAC5-C32F1B943C7E}"/>
              </a:ext>
            </a:extLst>
          </p:cNvPr>
          <p:cNvSpPr/>
          <p:nvPr/>
        </p:nvSpPr>
        <p:spPr>
          <a:xfrm>
            <a:off x="8157675" y="7119173"/>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path>
            </a:pathLst>
          </a:custGeom>
          <a:solidFill>
            <a:srgbClr val="53585F"/>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0" name="Shape 2571">
            <a:extLst>
              <a:ext uri="{FF2B5EF4-FFF2-40B4-BE49-F238E27FC236}">
                <a16:creationId xmlns:a16="http://schemas.microsoft.com/office/drawing/2014/main" id="{EF6838B9-6528-1844-B562-CFB73DFAB29E}"/>
              </a:ext>
            </a:extLst>
          </p:cNvPr>
          <p:cNvSpPr/>
          <p:nvPr/>
        </p:nvSpPr>
        <p:spPr>
          <a:xfrm>
            <a:off x="8310075" y="7271573"/>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path>
            </a:pathLst>
          </a:custGeom>
          <a:solidFill>
            <a:srgbClr val="53585F"/>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7" name="TextBox 36">
            <a:extLst>
              <a:ext uri="{FF2B5EF4-FFF2-40B4-BE49-F238E27FC236}">
                <a16:creationId xmlns:a16="http://schemas.microsoft.com/office/drawing/2014/main" id="{FDC18972-50CC-0140-A374-D8E58F1FB38D}"/>
              </a:ext>
            </a:extLst>
          </p:cNvPr>
          <p:cNvSpPr txBox="1"/>
          <p:nvPr/>
        </p:nvSpPr>
        <p:spPr>
          <a:xfrm>
            <a:off x="9347018" y="3554809"/>
            <a:ext cx="1733168" cy="461665"/>
          </a:xfrm>
          <a:prstGeom prst="rect">
            <a:avLst/>
          </a:prstGeom>
          <a:noFill/>
        </p:spPr>
        <p:txBody>
          <a:bodyPr wrap="none" rtlCol="0">
            <a:spAutoFit/>
          </a:bodyPr>
          <a:lstStyle/>
          <a:p>
            <a:pPr algn="ctr"/>
            <a:r>
              <a:rPr lang="en-US" sz="2400" b="1" spc="300" dirty="0">
                <a:solidFill>
                  <a:schemeClr val="tx2"/>
                </a:solidFill>
                <a:latin typeface="Montserrat" charset="0"/>
                <a:ea typeface="Montserrat" charset="0"/>
                <a:cs typeface="Montserrat" charset="0"/>
              </a:rPr>
              <a:t>ENERGY</a:t>
            </a:r>
          </a:p>
        </p:txBody>
      </p:sp>
      <p:sp>
        <p:nvSpPr>
          <p:cNvPr id="40" name="TextBox 39">
            <a:extLst>
              <a:ext uri="{FF2B5EF4-FFF2-40B4-BE49-F238E27FC236}">
                <a16:creationId xmlns:a16="http://schemas.microsoft.com/office/drawing/2014/main" id="{AD5992EB-2EEA-EA4D-994F-5033A157AEAE}"/>
              </a:ext>
            </a:extLst>
          </p:cNvPr>
          <p:cNvSpPr txBox="1"/>
          <p:nvPr/>
        </p:nvSpPr>
        <p:spPr>
          <a:xfrm>
            <a:off x="9014567" y="4031178"/>
            <a:ext cx="2398070" cy="329962"/>
          </a:xfrm>
          <a:prstGeom prst="rect">
            <a:avLst/>
          </a:prstGeom>
          <a:noFill/>
        </p:spPr>
        <p:txBody>
          <a:bodyPr wrap="square" rtlCol="0">
            <a:spAutoFit/>
          </a:bodyPr>
          <a:lstStyle/>
          <a:p>
            <a:pPr algn="ctr">
              <a:lnSpc>
                <a:spcPct val="150000"/>
              </a:lnSpc>
            </a:pPr>
            <a:r>
              <a:rPr lang="en-US" sz="1200" dirty="0">
                <a:latin typeface="Montserrat Light" charset="0"/>
                <a:ea typeface="Montserrat Light" charset="0"/>
                <a:cs typeface="Montserrat Light" charset="0"/>
              </a:rPr>
              <a:t>Do You Like Them?</a:t>
            </a:r>
          </a:p>
        </p:txBody>
      </p:sp>
      <p:sp>
        <p:nvSpPr>
          <p:cNvPr id="41" name="TextBox 40">
            <a:extLst>
              <a:ext uri="{FF2B5EF4-FFF2-40B4-BE49-F238E27FC236}">
                <a16:creationId xmlns:a16="http://schemas.microsoft.com/office/drawing/2014/main" id="{D3FDF373-649D-D944-BFEC-30BFADB65650}"/>
              </a:ext>
            </a:extLst>
          </p:cNvPr>
          <p:cNvSpPr txBox="1"/>
          <p:nvPr/>
        </p:nvSpPr>
        <p:spPr>
          <a:xfrm>
            <a:off x="1686704" y="2748485"/>
            <a:ext cx="476412" cy="830997"/>
          </a:xfrm>
          <a:prstGeom prst="rect">
            <a:avLst/>
          </a:prstGeom>
          <a:noFill/>
        </p:spPr>
        <p:txBody>
          <a:bodyPr wrap="none" rtlCol="0">
            <a:spAutoFit/>
          </a:bodyPr>
          <a:lstStyle/>
          <a:p>
            <a:r>
              <a:rPr lang="en-US" sz="4800" b="1" spc="300" dirty="0">
                <a:solidFill>
                  <a:schemeClr val="tx2"/>
                </a:solidFill>
                <a:latin typeface="Montserrat" charset="0"/>
                <a:ea typeface="Montserrat" charset="0"/>
                <a:cs typeface="Montserrat" charset="0"/>
              </a:rPr>
              <a:t>1</a:t>
            </a:r>
            <a:endParaRPr lang="en-US" sz="9950" b="1" spc="300" dirty="0">
              <a:solidFill>
                <a:schemeClr val="tx2"/>
              </a:solidFill>
              <a:latin typeface="Montserrat" charset="0"/>
              <a:ea typeface="Montserrat" charset="0"/>
              <a:cs typeface="Montserrat" charset="0"/>
            </a:endParaRPr>
          </a:p>
        </p:txBody>
      </p:sp>
      <p:sp>
        <p:nvSpPr>
          <p:cNvPr id="42" name="TextBox 41">
            <a:extLst>
              <a:ext uri="{FF2B5EF4-FFF2-40B4-BE49-F238E27FC236}">
                <a16:creationId xmlns:a16="http://schemas.microsoft.com/office/drawing/2014/main" id="{E7E9C20E-F203-B944-91DB-81D31C68CED8}"/>
              </a:ext>
            </a:extLst>
          </p:cNvPr>
          <p:cNvSpPr txBox="1"/>
          <p:nvPr/>
        </p:nvSpPr>
        <p:spPr>
          <a:xfrm>
            <a:off x="4413057" y="2748485"/>
            <a:ext cx="591829" cy="830997"/>
          </a:xfrm>
          <a:prstGeom prst="rect">
            <a:avLst/>
          </a:prstGeom>
          <a:noFill/>
        </p:spPr>
        <p:txBody>
          <a:bodyPr wrap="none" rtlCol="0">
            <a:spAutoFit/>
          </a:bodyPr>
          <a:lstStyle/>
          <a:p>
            <a:r>
              <a:rPr lang="en-US" sz="4800" b="1" spc="300" dirty="0">
                <a:solidFill>
                  <a:schemeClr val="tx2"/>
                </a:solidFill>
                <a:latin typeface="Montserrat" charset="0"/>
                <a:ea typeface="Montserrat" charset="0"/>
                <a:cs typeface="Montserrat" charset="0"/>
              </a:rPr>
              <a:t>2</a:t>
            </a:r>
            <a:endParaRPr lang="en-US" sz="9950" b="1" spc="300" dirty="0">
              <a:solidFill>
                <a:schemeClr val="tx2"/>
              </a:solidFill>
              <a:latin typeface="Montserrat" charset="0"/>
              <a:ea typeface="Montserrat" charset="0"/>
              <a:cs typeface="Montserrat" charset="0"/>
            </a:endParaRPr>
          </a:p>
        </p:txBody>
      </p:sp>
      <p:sp>
        <p:nvSpPr>
          <p:cNvPr id="43" name="TextBox 42">
            <a:extLst>
              <a:ext uri="{FF2B5EF4-FFF2-40B4-BE49-F238E27FC236}">
                <a16:creationId xmlns:a16="http://schemas.microsoft.com/office/drawing/2014/main" id="{A34D6CCD-BEF4-D248-9004-F8D5A88F7E4C}"/>
              </a:ext>
            </a:extLst>
          </p:cNvPr>
          <p:cNvSpPr txBox="1"/>
          <p:nvPr/>
        </p:nvSpPr>
        <p:spPr>
          <a:xfrm>
            <a:off x="7141505" y="2748485"/>
            <a:ext cx="566181" cy="830997"/>
          </a:xfrm>
          <a:prstGeom prst="rect">
            <a:avLst/>
          </a:prstGeom>
          <a:noFill/>
        </p:spPr>
        <p:txBody>
          <a:bodyPr wrap="none" rtlCol="0">
            <a:spAutoFit/>
          </a:bodyPr>
          <a:lstStyle/>
          <a:p>
            <a:r>
              <a:rPr lang="en-US" sz="4800" b="1" spc="300" dirty="0">
                <a:solidFill>
                  <a:schemeClr val="tx2"/>
                </a:solidFill>
                <a:latin typeface="Montserrat" charset="0"/>
                <a:ea typeface="Montserrat" charset="0"/>
                <a:cs typeface="Montserrat" charset="0"/>
              </a:rPr>
              <a:t>3</a:t>
            </a:r>
            <a:endParaRPr lang="en-US" sz="9950" b="1" spc="300" dirty="0">
              <a:solidFill>
                <a:schemeClr val="tx2"/>
              </a:solidFill>
              <a:latin typeface="Montserrat" charset="0"/>
              <a:ea typeface="Montserrat" charset="0"/>
              <a:cs typeface="Montserrat" charset="0"/>
            </a:endParaRPr>
          </a:p>
        </p:txBody>
      </p:sp>
      <p:sp>
        <p:nvSpPr>
          <p:cNvPr id="44" name="TextBox 43">
            <a:extLst>
              <a:ext uri="{FF2B5EF4-FFF2-40B4-BE49-F238E27FC236}">
                <a16:creationId xmlns:a16="http://schemas.microsoft.com/office/drawing/2014/main" id="{D2955A3C-CC4A-D74A-8F15-D23171FFCEE0}"/>
              </a:ext>
            </a:extLst>
          </p:cNvPr>
          <p:cNvSpPr txBox="1"/>
          <p:nvPr/>
        </p:nvSpPr>
        <p:spPr>
          <a:xfrm>
            <a:off x="9907268" y="2748485"/>
            <a:ext cx="612668" cy="830997"/>
          </a:xfrm>
          <a:prstGeom prst="rect">
            <a:avLst/>
          </a:prstGeom>
          <a:noFill/>
        </p:spPr>
        <p:txBody>
          <a:bodyPr wrap="none" rtlCol="0">
            <a:spAutoFit/>
          </a:bodyPr>
          <a:lstStyle/>
          <a:p>
            <a:r>
              <a:rPr lang="en-US" sz="4800" b="1" spc="300" dirty="0">
                <a:solidFill>
                  <a:schemeClr val="tx2"/>
                </a:solidFill>
                <a:latin typeface="Montserrat" charset="0"/>
                <a:ea typeface="Montserrat" charset="0"/>
                <a:cs typeface="Montserrat" charset="0"/>
              </a:rPr>
              <a:t>4</a:t>
            </a:r>
            <a:endParaRPr lang="en-US" sz="9950" b="1" spc="300" dirty="0">
              <a:solidFill>
                <a:schemeClr val="tx2"/>
              </a:solidFill>
              <a:latin typeface="Montserrat" charset="0"/>
              <a:ea typeface="Montserrat" charset="0"/>
              <a:cs typeface="Montserrat" charset="0"/>
            </a:endParaRPr>
          </a:p>
        </p:txBody>
      </p:sp>
      <p:sp>
        <p:nvSpPr>
          <p:cNvPr id="48" name="Rectangle 47">
            <a:extLst>
              <a:ext uri="{FF2B5EF4-FFF2-40B4-BE49-F238E27FC236}">
                <a16:creationId xmlns:a16="http://schemas.microsoft.com/office/drawing/2014/main" id="{6B316139-5755-4649-840F-89F5B3C10615}"/>
              </a:ext>
            </a:extLst>
          </p:cNvPr>
          <p:cNvSpPr/>
          <p:nvPr/>
        </p:nvSpPr>
        <p:spPr>
          <a:xfrm>
            <a:off x="613731" y="2667083"/>
            <a:ext cx="2661789" cy="1923528"/>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A01F586-9B82-6B42-A8A5-F1BE14A7806B}"/>
              </a:ext>
            </a:extLst>
          </p:cNvPr>
          <p:cNvSpPr/>
          <p:nvPr/>
        </p:nvSpPr>
        <p:spPr>
          <a:xfrm>
            <a:off x="3359000" y="2667339"/>
            <a:ext cx="2661790" cy="1923528"/>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B13D52B2-4412-D34B-838A-D44EC50817D7}"/>
              </a:ext>
            </a:extLst>
          </p:cNvPr>
          <p:cNvSpPr/>
          <p:nvPr/>
        </p:nvSpPr>
        <p:spPr>
          <a:xfrm>
            <a:off x="6115366" y="2667339"/>
            <a:ext cx="2661790" cy="1923528"/>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1585583C-16FB-EA49-BCFB-3397D960496D}"/>
              </a:ext>
            </a:extLst>
          </p:cNvPr>
          <p:cNvSpPr/>
          <p:nvPr/>
        </p:nvSpPr>
        <p:spPr>
          <a:xfrm>
            <a:off x="8879361" y="2667340"/>
            <a:ext cx="2661790" cy="1923528"/>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4167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51358" y="803023"/>
            <a:ext cx="6470736" cy="600164"/>
          </a:xfrm>
          <a:prstGeom prst="rect">
            <a:avLst/>
          </a:prstGeom>
          <a:noFill/>
        </p:spPr>
        <p:txBody>
          <a:bodyPr wrap="square" rtlCol="0">
            <a:spAutoFit/>
          </a:bodyPr>
          <a:lstStyle/>
          <a:p>
            <a:pPr algn="ctr"/>
            <a:r>
              <a:rPr lang="en-US" sz="3300" spc="300" dirty="0">
                <a:solidFill>
                  <a:schemeClr val="tx2"/>
                </a:solidFill>
                <a:latin typeface="Montserrat" charset="0"/>
                <a:ea typeface="Montserrat" charset="0"/>
                <a:cs typeface="Montserrat" charset="0"/>
              </a:rPr>
              <a:t>WHO NOT TO HIRE</a:t>
            </a:r>
            <a:endParaRPr lang="en-US" sz="4800" spc="300" dirty="0">
              <a:solidFill>
                <a:schemeClr val="tx2"/>
              </a:solidFill>
              <a:latin typeface="Montserrat" charset="0"/>
              <a:ea typeface="Montserrat" charset="0"/>
              <a:cs typeface="Montserrat" charset="0"/>
            </a:endParaRPr>
          </a:p>
        </p:txBody>
      </p:sp>
      <p:sp>
        <p:nvSpPr>
          <p:cNvPr id="18" name="TextBox 17">
            <a:extLst>
              <a:ext uri="{FF2B5EF4-FFF2-40B4-BE49-F238E27FC236}">
                <a16:creationId xmlns:a16="http://schemas.microsoft.com/office/drawing/2014/main" id="{9B3955D8-E715-3843-ADE5-DC481633530C}"/>
              </a:ext>
            </a:extLst>
          </p:cNvPr>
          <p:cNvSpPr txBox="1"/>
          <p:nvPr/>
        </p:nvSpPr>
        <p:spPr>
          <a:xfrm>
            <a:off x="4626939" y="6263640"/>
            <a:ext cx="3319574" cy="215444"/>
          </a:xfrm>
          <a:prstGeom prst="rect">
            <a:avLst/>
          </a:prstGeom>
          <a:noFill/>
        </p:spPr>
        <p:txBody>
          <a:bodyPr wrap="square" rtlCol="0">
            <a:spAutoFit/>
          </a:bodyPr>
          <a:lstStyle/>
          <a:p>
            <a:r>
              <a:rPr lang="en-US" sz="800" spc="600" dirty="0">
                <a:latin typeface="Montserrat Hairline" pitchFamily="2" charset="77"/>
              </a:rPr>
              <a:t>WWW.GOLDENHANDOFF.COM</a:t>
            </a:r>
          </a:p>
        </p:txBody>
      </p:sp>
      <p:sp>
        <p:nvSpPr>
          <p:cNvPr id="19" name="TextBox 18">
            <a:extLst>
              <a:ext uri="{FF2B5EF4-FFF2-40B4-BE49-F238E27FC236}">
                <a16:creationId xmlns:a16="http://schemas.microsoft.com/office/drawing/2014/main" id="{0E53642D-7FF9-FC47-B397-364EE74851CF}"/>
              </a:ext>
            </a:extLst>
          </p:cNvPr>
          <p:cNvSpPr txBox="1"/>
          <p:nvPr/>
        </p:nvSpPr>
        <p:spPr>
          <a:xfrm>
            <a:off x="4719753" y="464934"/>
            <a:ext cx="3133947" cy="215444"/>
          </a:xfrm>
          <a:prstGeom prst="rect">
            <a:avLst/>
          </a:prstGeom>
          <a:noFill/>
        </p:spPr>
        <p:txBody>
          <a:bodyPr wrap="square" rtlCol="0">
            <a:spAutoFit/>
          </a:bodyPr>
          <a:lstStyle/>
          <a:p>
            <a:pPr algn="ctr"/>
            <a:r>
              <a:rPr lang="en-US" sz="800" spc="600" dirty="0">
                <a:solidFill>
                  <a:schemeClr val="tx2"/>
                </a:solidFill>
                <a:latin typeface="Montserrat" charset="0"/>
                <a:ea typeface="Montserrat" charset="0"/>
                <a:cs typeface="Montserrat" charset="0"/>
              </a:rPr>
              <a:t>THE GOLDEN HANDOFF</a:t>
            </a:r>
          </a:p>
        </p:txBody>
      </p:sp>
      <p:sp>
        <p:nvSpPr>
          <p:cNvPr id="21" name="Shape 2619">
            <a:extLst>
              <a:ext uri="{FF2B5EF4-FFF2-40B4-BE49-F238E27FC236}">
                <a16:creationId xmlns:a16="http://schemas.microsoft.com/office/drawing/2014/main" id="{CAEADF6E-1849-3444-95A5-D7F4BA6CC602}"/>
              </a:ext>
            </a:extLst>
          </p:cNvPr>
          <p:cNvSpPr/>
          <p:nvPr/>
        </p:nvSpPr>
        <p:spPr>
          <a:xfrm>
            <a:off x="18231301" y="4845326"/>
            <a:ext cx="1640422" cy="1640411"/>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2" name="Shape 2619">
            <a:extLst>
              <a:ext uri="{FF2B5EF4-FFF2-40B4-BE49-F238E27FC236}">
                <a16:creationId xmlns:a16="http://schemas.microsoft.com/office/drawing/2014/main" id="{87ED9961-30FC-0A44-9807-583E67A35F7C}"/>
              </a:ext>
            </a:extLst>
          </p:cNvPr>
          <p:cNvSpPr/>
          <p:nvPr/>
        </p:nvSpPr>
        <p:spPr>
          <a:xfrm>
            <a:off x="18383701" y="4997726"/>
            <a:ext cx="1640422" cy="1640411"/>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3" name="Shape 2619">
            <a:extLst>
              <a:ext uri="{FF2B5EF4-FFF2-40B4-BE49-F238E27FC236}">
                <a16:creationId xmlns:a16="http://schemas.microsoft.com/office/drawing/2014/main" id="{816D5A3F-AC03-ED4D-8998-1ACE5E91D43E}"/>
              </a:ext>
            </a:extLst>
          </p:cNvPr>
          <p:cNvSpPr/>
          <p:nvPr/>
        </p:nvSpPr>
        <p:spPr>
          <a:xfrm>
            <a:off x="18536101" y="5150126"/>
            <a:ext cx="1640422" cy="1640411"/>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4" name="Shape 2619">
            <a:extLst>
              <a:ext uri="{FF2B5EF4-FFF2-40B4-BE49-F238E27FC236}">
                <a16:creationId xmlns:a16="http://schemas.microsoft.com/office/drawing/2014/main" id="{2A2A9430-CBB2-4D46-A986-93BD19133390}"/>
              </a:ext>
            </a:extLst>
          </p:cNvPr>
          <p:cNvSpPr/>
          <p:nvPr/>
        </p:nvSpPr>
        <p:spPr>
          <a:xfrm>
            <a:off x="18688501" y="5302526"/>
            <a:ext cx="1640422" cy="1640411"/>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9" name="Shape 2571">
            <a:extLst>
              <a:ext uri="{FF2B5EF4-FFF2-40B4-BE49-F238E27FC236}">
                <a16:creationId xmlns:a16="http://schemas.microsoft.com/office/drawing/2014/main" id="{566C2DC9-FF17-1D47-AAC5-C32F1B943C7E}"/>
              </a:ext>
            </a:extLst>
          </p:cNvPr>
          <p:cNvSpPr/>
          <p:nvPr/>
        </p:nvSpPr>
        <p:spPr>
          <a:xfrm>
            <a:off x="8157675" y="7119173"/>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path>
            </a:pathLst>
          </a:custGeom>
          <a:solidFill>
            <a:srgbClr val="53585F"/>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0" name="Shape 2571">
            <a:extLst>
              <a:ext uri="{FF2B5EF4-FFF2-40B4-BE49-F238E27FC236}">
                <a16:creationId xmlns:a16="http://schemas.microsoft.com/office/drawing/2014/main" id="{EF6838B9-6528-1844-B562-CFB73DFAB29E}"/>
              </a:ext>
            </a:extLst>
          </p:cNvPr>
          <p:cNvSpPr/>
          <p:nvPr/>
        </p:nvSpPr>
        <p:spPr>
          <a:xfrm>
            <a:off x="8310075" y="7271573"/>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path>
            </a:pathLst>
          </a:custGeom>
          <a:solidFill>
            <a:srgbClr val="53585F"/>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3" name="Rectangle 12">
            <a:extLst>
              <a:ext uri="{FF2B5EF4-FFF2-40B4-BE49-F238E27FC236}">
                <a16:creationId xmlns:a16="http://schemas.microsoft.com/office/drawing/2014/main" id="{7C5C36C5-D422-1544-8514-9799F1EBFA43}"/>
              </a:ext>
            </a:extLst>
          </p:cNvPr>
          <p:cNvSpPr/>
          <p:nvPr/>
        </p:nvSpPr>
        <p:spPr>
          <a:xfrm>
            <a:off x="1941100" y="2063359"/>
            <a:ext cx="4071674" cy="83099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358790E5-4635-5045-8000-81F65DF281BC}"/>
              </a:ext>
            </a:extLst>
          </p:cNvPr>
          <p:cNvSpPr txBox="1"/>
          <p:nvPr/>
        </p:nvSpPr>
        <p:spPr>
          <a:xfrm>
            <a:off x="2556917" y="2140304"/>
            <a:ext cx="2050561" cy="338554"/>
          </a:xfrm>
          <a:prstGeom prst="rect">
            <a:avLst/>
          </a:prstGeom>
          <a:noFill/>
        </p:spPr>
        <p:txBody>
          <a:bodyPr wrap="none" rtlCol="0">
            <a:spAutoFit/>
          </a:bodyPr>
          <a:lstStyle/>
          <a:p>
            <a:r>
              <a:rPr lang="en-US" sz="1600" spc="300" dirty="0">
                <a:solidFill>
                  <a:schemeClr val="bg1"/>
                </a:solidFill>
                <a:latin typeface="Montserrat" charset="0"/>
                <a:ea typeface="Montserrat" charset="0"/>
                <a:cs typeface="Montserrat" charset="0"/>
              </a:rPr>
              <a:t>YOUR FRIEND</a:t>
            </a:r>
          </a:p>
        </p:txBody>
      </p:sp>
      <p:sp>
        <p:nvSpPr>
          <p:cNvPr id="47" name="TextBox 46">
            <a:extLst>
              <a:ext uri="{FF2B5EF4-FFF2-40B4-BE49-F238E27FC236}">
                <a16:creationId xmlns:a16="http://schemas.microsoft.com/office/drawing/2014/main" id="{653D5032-76FC-7542-A8BA-9F23B3933C9C}"/>
              </a:ext>
            </a:extLst>
          </p:cNvPr>
          <p:cNvSpPr txBox="1"/>
          <p:nvPr/>
        </p:nvSpPr>
        <p:spPr>
          <a:xfrm>
            <a:off x="2027777" y="1974304"/>
            <a:ext cx="476412" cy="830997"/>
          </a:xfrm>
          <a:prstGeom prst="rect">
            <a:avLst/>
          </a:prstGeom>
          <a:noFill/>
        </p:spPr>
        <p:txBody>
          <a:bodyPr wrap="none" rtlCol="0">
            <a:spAutoFit/>
          </a:bodyPr>
          <a:lstStyle/>
          <a:p>
            <a:r>
              <a:rPr lang="en-US" sz="4800" b="1" spc="300" dirty="0">
                <a:solidFill>
                  <a:schemeClr val="bg1"/>
                </a:solidFill>
                <a:latin typeface="Montserrat" charset="0"/>
                <a:ea typeface="Montserrat" charset="0"/>
                <a:cs typeface="Montserrat" charset="0"/>
              </a:rPr>
              <a:t>1</a:t>
            </a:r>
            <a:endParaRPr lang="en-US" sz="9950" b="1" spc="300" dirty="0">
              <a:solidFill>
                <a:schemeClr val="bg1"/>
              </a:solidFill>
              <a:latin typeface="Montserrat" charset="0"/>
              <a:ea typeface="Montserrat" charset="0"/>
              <a:cs typeface="Montserrat" charset="0"/>
            </a:endParaRPr>
          </a:p>
        </p:txBody>
      </p:sp>
      <p:sp>
        <p:nvSpPr>
          <p:cNvPr id="54" name="Rectangle 53">
            <a:extLst>
              <a:ext uri="{FF2B5EF4-FFF2-40B4-BE49-F238E27FC236}">
                <a16:creationId xmlns:a16="http://schemas.microsoft.com/office/drawing/2014/main" id="{C801951A-F949-9743-96F8-297BF19D3657}"/>
              </a:ext>
            </a:extLst>
          </p:cNvPr>
          <p:cNvSpPr/>
          <p:nvPr/>
        </p:nvSpPr>
        <p:spPr>
          <a:xfrm>
            <a:off x="1941099" y="3200562"/>
            <a:ext cx="4071673" cy="83099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A4148BC9-79D3-784A-BE5E-9F87C2FEDF25}"/>
              </a:ext>
            </a:extLst>
          </p:cNvPr>
          <p:cNvSpPr/>
          <p:nvPr/>
        </p:nvSpPr>
        <p:spPr>
          <a:xfrm>
            <a:off x="1930694" y="4305407"/>
            <a:ext cx="4082078" cy="83099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D4C0DC44-4958-F443-A17D-CCF781999E12}"/>
              </a:ext>
            </a:extLst>
          </p:cNvPr>
          <p:cNvSpPr txBox="1"/>
          <p:nvPr/>
        </p:nvSpPr>
        <p:spPr>
          <a:xfrm>
            <a:off x="2556917" y="3347762"/>
            <a:ext cx="2868093" cy="584775"/>
          </a:xfrm>
          <a:prstGeom prst="rect">
            <a:avLst/>
          </a:prstGeom>
          <a:noFill/>
        </p:spPr>
        <p:txBody>
          <a:bodyPr wrap="none" rtlCol="0">
            <a:spAutoFit/>
          </a:bodyPr>
          <a:lstStyle/>
          <a:p>
            <a:r>
              <a:rPr lang="en-US" sz="1600" spc="300" dirty="0">
                <a:solidFill>
                  <a:schemeClr val="bg1"/>
                </a:solidFill>
                <a:latin typeface="Montserrat" charset="0"/>
                <a:ea typeface="Montserrat" charset="0"/>
                <a:cs typeface="Montserrat" charset="0"/>
              </a:rPr>
              <a:t>THE CHARASMATIC </a:t>
            </a:r>
          </a:p>
          <a:p>
            <a:r>
              <a:rPr lang="en-US" sz="1600" spc="300" dirty="0">
                <a:solidFill>
                  <a:schemeClr val="bg1"/>
                </a:solidFill>
                <a:latin typeface="Montserrat" charset="0"/>
                <a:ea typeface="Montserrat" charset="0"/>
                <a:cs typeface="Montserrat" charset="0"/>
              </a:rPr>
              <a:t>NEW AGENT</a:t>
            </a:r>
          </a:p>
        </p:txBody>
      </p:sp>
      <p:sp>
        <p:nvSpPr>
          <p:cNvPr id="49" name="TextBox 48">
            <a:extLst>
              <a:ext uri="{FF2B5EF4-FFF2-40B4-BE49-F238E27FC236}">
                <a16:creationId xmlns:a16="http://schemas.microsoft.com/office/drawing/2014/main" id="{81BA462E-0BB6-D445-A62E-AA37AB61A808}"/>
              </a:ext>
            </a:extLst>
          </p:cNvPr>
          <p:cNvSpPr txBox="1"/>
          <p:nvPr/>
        </p:nvSpPr>
        <p:spPr>
          <a:xfrm>
            <a:off x="1985675" y="3232441"/>
            <a:ext cx="566181" cy="830997"/>
          </a:xfrm>
          <a:prstGeom prst="rect">
            <a:avLst/>
          </a:prstGeom>
          <a:noFill/>
        </p:spPr>
        <p:txBody>
          <a:bodyPr wrap="none" rtlCol="0">
            <a:spAutoFit/>
          </a:bodyPr>
          <a:lstStyle/>
          <a:p>
            <a:r>
              <a:rPr lang="en-US" sz="4800" b="1" spc="300" dirty="0">
                <a:solidFill>
                  <a:schemeClr val="bg1"/>
                </a:solidFill>
                <a:latin typeface="Montserrat" charset="0"/>
                <a:ea typeface="Montserrat" charset="0"/>
                <a:cs typeface="Montserrat" charset="0"/>
              </a:rPr>
              <a:t>3</a:t>
            </a:r>
            <a:endParaRPr lang="en-US" sz="9950" b="1" spc="300" dirty="0">
              <a:solidFill>
                <a:schemeClr val="bg1"/>
              </a:solidFill>
              <a:latin typeface="Montserrat" charset="0"/>
              <a:ea typeface="Montserrat" charset="0"/>
              <a:cs typeface="Montserrat" charset="0"/>
            </a:endParaRPr>
          </a:p>
        </p:txBody>
      </p:sp>
      <p:sp>
        <p:nvSpPr>
          <p:cNvPr id="51" name="TextBox 50">
            <a:extLst>
              <a:ext uri="{FF2B5EF4-FFF2-40B4-BE49-F238E27FC236}">
                <a16:creationId xmlns:a16="http://schemas.microsoft.com/office/drawing/2014/main" id="{DDAFF4BC-CB6B-F948-9BE4-BA0247359B96}"/>
              </a:ext>
            </a:extLst>
          </p:cNvPr>
          <p:cNvSpPr txBox="1"/>
          <p:nvPr/>
        </p:nvSpPr>
        <p:spPr>
          <a:xfrm>
            <a:off x="2551856" y="4533902"/>
            <a:ext cx="1345240" cy="338554"/>
          </a:xfrm>
          <a:prstGeom prst="rect">
            <a:avLst/>
          </a:prstGeom>
          <a:noFill/>
        </p:spPr>
        <p:txBody>
          <a:bodyPr wrap="none" rtlCol="0">
            <a:spAutoFit/>
          </a:bodyPr>
          <a:lstStyle/>
          <a:p>
            <a:r>
              <a:rPr lang="en-US" sz="1600" spc="300" dirty="0">
                <a:solidFill>
                  <a:schemeClr val="bg1"/>
                </a:solidFill>
                <a:latin typeface="Montserrat" charset="0"/>
                <a:ea typeface="Montserrat" charset="0"/>
                <a:cs typeface="Montserrat" charset="0"/>
              </a:rPr>
              <a:t>NOBODY</a:t>
            </a:r>
          </a:p>
        </p:txBody>
      </p:sp>
      <p:sp>
        <p:nvSpPr>
          <p:cNvPr id="52" name="TextBox 51">
            <a:extLst>
              <a:ext uri="{FF2B5EF4-FFF2-40B4-BE49-F238E27FC236}">
                <a16:creationId xmlns:a16="http://schemas.microsoft.com/office/drawing/2014/main" id="{1A2147D3-D234-FD42-BA35-33DE892ABDBE}"/>
              </a:ext>
            </a:extLst>
          </p:cNvPr>
          <p:cNvSpPr txBox="1"/>
          <p:nvPr/>
        </p:nvSpPr>
        <p:spPr>
          <a:xfrm>
            <a:off x="1980614" y="4353929"/>
            <a:ext cx="588623" cy="830997"/>
          </a:xfrm>
          <a:prstGeom prst="rect">
            <a:avLst/>
          </a:prstGeom>
          <a:noFill/>
        </p:spPr>
        <p:txBody>
          <a:bodyPr wrap="none" rtlCol="0">
            <a:spAutoFit/>
          </a:bodyPr>
          <a:lstStyle/>
          <a:p>
            <a:r>
              <a:rPr lang="en-US" sz="4800" b="1" spc="300" dirty="0">
                <a:solidFill>
                  <a:schemeClr val="bg1"/>
                </a:solidFill>
                <a:latin typeface="Montserrat" charset="0"/>
                <a:ea typeface="Montserrat" charset="0"/>
                <a:cs typeface="Montserrat" charset="0"/>
              </a:rPr>
              <a:t>5</a:t>
            </a:r>
            <a:endParaRPr lang="en-US" sz="9950" b="1" spc="300" dirty="0">
              <a:solidFill>
                <a:schemeClr val="bg1"/>
              </a:solidFill>
              <a:latin typeface="Montserrat" charset="0"/>
              <a:ea typeface="Montserrat" charset="0"/>
              <a:cs typeface="Montserrat" charset="0"/>
            </a:endParaRPr>
          </a:p>
        </p:txBody>
      </p:sp>
      <p:sp>
        <p:nvSpPr>
          <p:cNvPr id="56" name="Rectangle 55">
            <a:extLst>
              <a:ext uri="{FF2B5EF4-FFF2-40B4-BE49-F238E27FC236}">
                <a16:creationId xmlns:a16="http://schemas.microsoft.com/office/drawing/2014/main" id="{6C9FA249-16BB-4B44-A600-47610C0E23D6}"/>
              </a:ext>
            </a:extLst>
          </p:cNvPr>
          <p:cNvSpPr/>
          <p:nvPr/>
        </p:nvSpPr>
        <p:spPr>
          <a:xfrm>
            <a:off x="6506522" y="3218665"/>
            <a:ext cx="4071676" cy="83099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53638187-6BC7-084C-A4EB-3A9D6876671B}"/>
              </a:ext>
            </a:extLst>
          </p:cNvPr>
          <p:cNvSpPr/>
          <p:nvPr/>
        </p:nvSpPr>
        <p:spPr>
          <a:xfrm>
            <a:off x="6506522" y="2062180"/>
            <a:ext cx="4071675" cy="83099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538856A6-C372-9848-ADCC-15D08ADBA438}"/>
              </a:ext>
            </a:extLst>
          </p:cNvPr>
          <p:cNvSpPr txBox="1"/>
          <p:nvPr/>
        </p:nvSpPr>
        <p:spPr>
          <a:xfrm>
            <a:off x="7126373" y="2140304"/>
            <a:ext cx="2528256" cy="338554"/>
          </a:xfrm>
          <a:prstGeom prst="rect">
            <a:avLst/>
          </a:prstGeom>
          <a:noFill/>
        </p:spPr>
        <p:txBody>
          <a:bodyPr wrap="none" rtlCol="0">
            <a:spAutoFit/>
          </a:bodyPr>
          <a:lstStyle/>
          <a:p>
            <a:r>
              <a:rPr lang="en-US" sz="1600" spc="300" dirty="0">
                <a:solidFill>
                  <a:schemeClr val="bg1"/>
                </a:solidFill>
                <a:latin typeface="Montserrat" charset="0"/>
                <a:ea typeface="Montserrat" charset="0"/>
                <a:cs typeface="Montserrat" charset="0"/>
              </a:rPr>
              <a:t>YOUR ASSISTANT</a:t>
            </a:r>
          </a:p>
        </p:txBody>
      </p:sp>
      <p:sp>
        <p:nvSpPr>
          <p:cNvPr id="46" name="TextBox 45">
            <a:extLst>
              <a:ext uri="{FF2B5EF4-FFF2-40B4-BE49-F238E27FC236}">
                <a16:creationId xmlns:a16="http://schemas.microsoft.com/office/drawing/2014/main" id="{8A4B6B6A-4FBC-A641-8504-EC08F099855F}"/>
              </a:ext>
            </a:extLst>
          </p:cNvPr>
          <p:cNvSpPr txBox="1"/>
          <p:nvPr/>
        </p:nvSpPr>
        <p:spPr>
          <a:xfrm>
            <a:off x="7153863" y="3347762"/>
            <a:ext cx="3424335" cy="584775"/>
          </a:xfrm>
          <a:prstGeom prst="rect">
            <a:avLst/>
          </a:prstGeom>
          <a:noFill/>
        </p:spPr>
        <p:txBody>
          <a:bodyPr wrap="none" rtlCol="0">
            <a:spAutoFit/>
          </a:bodyPr>
          <a:lstStyle/>
          <a:p>
            <a:r>
              <a:rPr lang="en-US" sz="1600" spc="300" dirty="0">
                <a:solidFill>
                  <a:schemeClr val="bg1"/>
                </a:solidFill>
                <a:latin typeface="Montserrat" charset="0"/>
                <a:ea typeface="Montserrat" charset="0"/>
                <a:cs typeface="Montserrat" charset="0"/>
              </a:rPr>
              <a:t>THE AGENT THAT </a:t>
            </a:r>
          </a:p>
          <a:p>
            <a:r>
              <a:rPr lang="en-US" sz="1600" spc="300" dirty="0">
                <a:solidFill>
                  <a:schemeClr val="bg1"/>
                </a:solidFill>
                <a:latin typeface="Montserrat" charset="0"/>
                <a:ea typeface="Montserrat" charset="0"/>
                <a:cs typeface="Montserrat" charset="0"/>
              </a:rPr>
              <a:t>NEEDS MORE BUSINESS</a:t>
            </a:r>
          </a:p>
        </p:txBody>
      </p:sp>
      <p:sp>
        <p:nvSpPr>
          <p:cNvPr id="48" name="TextBox 47">
            <a:extLst>
              <a:ext uri="{FF2B5EF4-FFF2-40B4-BE49-F238E27FC236}">
                <a16:creationId xmlns:a16="http://schemas.microsoft.com/office/drawing/2014/main" id="{F47C6969-D2A8-8542-8505-7F64DF659DA6}"/>
              </a:ext>
            </a:extLst>
          </p:cNvPr>
          <p:cNvSpPr txBox="1"/>
          <p:nvPr/>
        </p:nvSpPr>
        <p:spPr>
          <a:xfrm>
            <a:off x="6506523" y="1974303"/>
            <a:ext cx="591829" cy="830997"/>
          </a:xfrm>
          <a:prstGeom prst="rect">
            <a:avLst/>
          </a:prstGeom>
          <a:noFill/>
        </p:spPr>
        <p:txBody>
          <a:bodyPr wrap="none" rtlCol="0">
            <a:spAutoFit/>
          </a:bodyPr>
          <a:lstStyle/>
          <a:p>
            <a:r>
              <a:rPr lang="en-US" sz="4800" b="1" spc="300" dirty="0">
                <a:solidFill>
                  <a:schemeClr val="bg1"/>
                </a:solidFill>
                <a:latin typeface="Montserrat" charset="0"/>
                <a:ea typeface="Montserrat" charset="0"/>
                <a:cs typeface="Montserrat" charset="0"/>
              </a:rPr>
              <a:t>2</a:t>
            </a:r>
            <a:endParaRPr lang="en-US" sz="9950" b="1" spc="300" dirty="0">
              <a:solidFill>
                <a:schemeClr val="bg1"/>
              </a:solidFill>
              <a:latin typeface="Montserrat" charset="0"/>
              <a:ea typeface="Montserrat" charset="0"/>
              <a:cs typeface="Montserrat" charset="0"/>
            </a:endParaRPr>
          </a:p>
        </p:txBody>
      </p:sp>
      <p:sp>
        <p:nvSpPr>
          <p:cNvPr id="50" name="TextBox 49">
            <a:extLst>
              <a:ext uri="{FF2B5EF4-FFF2-40B4-BE49-F238E27FC236}">
                <a16:creationId xmlns:a16="http://schemas.microsoft.com/office/drawing/2014/main" id="{5E15788A-24E5-594C-8929-8EA41C02B519}"/>
              </a:ext>
            </a:extLst>
          </p:cNvPr>
          <p:cNvSpPr txBox="1"/>
          <p:nvPr/>
        </p:nvSpPr>
        <p:spPr>
          <a:xfrm>
            <a:off x="6550012" y="3259636"/>
            <a:ext cx="612668" cy="830997"/>
          </a:xfrm>
          <a:prstGeom prst="rect">
            <a:avLst/>
          </a:prstGeom>
          <a:noFill/>
        </p:spPr>
        <p:txBody>
          <a:bodyPr wrap="none" rtlCol="0">
            <a:spAutoFit/>
          </a:bodyPr>
          <a:lstStyle/>
          <a:p>
            <a:r>
              <a:rPr lang="en-US" sz="4800" b="1" spc="300" dirty="0">
                <a:solidFill>
                  <a:schemeClr val="bg1"/>
                </a:solidFill>
                <a:latin typeface="Montserrat" charset="0"/>
                <a:ea typeface="Montserrat" charset="0"/>
                <a:cs typeface="Montserrat" charset="0"/>
              </a:rPr>
              <a:t>4</a:t>
            </a:r>
            <a:endParaRPr lang="en-US" sz="9950" b="1" spc="300" dirty="0">
              <a:solidFill>
                <a:schemeClr val="bg1"/>
              </a:solidFill>
              <a:latin typeface="Montserrat" charset="0"/>
              <a:ea typeface="Montserrat" charset="0"/>
              <a:cs typeface="Montserrat" charset="0"/>
            </a:endParaRPr>
          </a:p>
        </p:txBody>
      </p:sp>
    </p:spTree>
    <p:extLst>
      <p:ext uri="{BB962C8B-B14F-4D97-AF65-F5344CB8AC3E}">
        <p14:creationId xmlns:p14="http://schemas.microsoft.com/office/powerpoint/2010/main" val="2307214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4205" y="1381063"/>
            <a:ext cx="6983049" cy="2400657"/>
          </a:xfrm>
          <a:prstGeom prst="rect">
            <a:avLst/>
          </a:prstGeom>
          <a:noFill/>
        </p:spPr>
        <p:txBody>
          <a:bodyPr wrap="square" rtlCol="0">
            <a:spAutoFit/>
          </a:bodyPr>
          <a:lstStyle/>
          <a:p>
            <a:pPr algn="ctr"/>
            <a:r>
              <a:rPr lang="en-US" sz="7500" b="1" spc="300" dirty="0">
                <a:solidFill>
                  <a:schemeClr val="tx2"/>
                </a:solidFill>
                <a:latin typeface="Montserrat" charset="0"/>
                <a:ea typeface="Montserrat" charset="0"/>
                <a:cs typeface="Montserrat" charset="0"/>
              </a:rPr>
              <a:t>HOW IT WORKS</a:t>
            </a:r>
          </a:p>
        </p:txBody>
      </p:sp>
      <p:sp>
        <p:nvSpPr>
          <p:cNvPr id="10" name="TextBox 9">
            <a:extLst>
              <a:ext uri="{FF2B5EF4-FFF2-40B4-BE49-F238E27FC236}">
                <a16:creationId xmlns:a16="http://schemas.microsoft.com/office/drawing/2014/main" id="{F3E842DC-B47A-7942-B667-E7DFD76D3C13}"/>
              </a:ext>
            </a:extLst>
          </p:cNvPr>
          <p:cNvSpPr txBox="1"/>
          <p:nvPr/>
        </p:nvSpPr>
        <p:spPr>
          <a:xfrm>
            <a:off x="4460269" y="6254776"/>
            <a:ext cx="3550920" cy="215444"/>
          </a:xfrm>
          <a:prstGeom prst="rect">
            <a:avLst/>
          </a:prstGeom>
          <a:noFill/>
        </p:spPr>
        <p:txBody>
          <a:bodyPr wrap="square" rtlCol="0">
            <a:spAutoFit/>
          </a:bodyPr>
          <a:lstStyle/>
          <a:p>
            <a:r>
              <a:rPr lang="en-US" sz="800" spc="600" dirty="0">
                <a:latin typeface="Montserrat Hairline" pitchFamily="2" charset="77"/>
              </a:rPr>
              <a:t>WWW.GOLDENHANDOFF.COM</a:t>
            </a:r>
          </a:p>
        </p:txBody>
      </p:sp>
      <p:sp>
        <p:nvSpPr>
          <p:cNvPr id="11" name="TextBox 10">
            <a:extLst>
              <a:ext uri="{FF2B5EF4-FFF2-40B4-BE49-F238E27FC236}">
                <a16:creationId xmlns:a16="http://schemas.microsoft.com/office/drawing/2014/main" id="{324EFDF1-6BE1-F249-B77A-1647181925A8}"/>
              </a:ext>
            </a:extLst>
          </p:cNvPr>
          <p:cNvSpPr txBox="1"/>
          <p:nvPr/>
        </p:nvSpPr>
        <p:spPr>
          <a:xfrm>
            <a:off x="4668756" y="464934"/>
            <a:ext cx="3133947" cy="215444"/>
          </a:xfrm>
          <a:prstGeom prst="rect">
            <a:avLst/>
          </a:prstGeom>
          <a:noFill/>
        </p:spPr>
        <p:txBody>
          <a:bodyPr wrap="square" rtlCol="0">
            <a:spAutoFit/>
          </a:bodyPr>
          <a:lstStyle/>
          <a:p>
            <a:pPr algn="ctr"/>
            <a:r>
              <a:rPr lang="en-US" sz="800" spc="600" dirty="0">
                <a:solidFill>
                  <a:schemeClr val="tx2"/>
                </a:solidFill>
                <a:latin typeface="Montserrat" charset="0"/>
                <a:ea typeface="Montserrat" charset="0"/>
                <a:cs typeface="Montserrat" charset="0"/>
              </a:rPr>
              <a:t>THE GOLDEN HANDOFF</a:t>
            </a:r>
          </a:p>
        </p:txBody>
      </p:sp>
      <p:cxnSp>
        <p:nvCxnSpPr>
          <p:cNvPr id="8" name="Straight Connector 7">
            <a:extLst>
              <a:ext uri="{FF2B5EF4-FFF2-40B4-BE49-F238E27FC236}">
                <a16:creationId xmlns:a16="http://schemas.microsoft.com/office/drawing/2014/main" id="{331306E8-CD67-0041-90CA-E26C7D65BCFD}"/>
              </a:ext>
            </a:extLst>
          </p:cNvPr>
          <p:cNvCxnSpPr>
            <a:cxnSpLocks/>
          </p:cNvCxnSpPr>
          <p:nvPr/>
        </p:nvCxnSpPr>
        <p:spPr>
          <a:xfrm>
            <a:off x="3758277" y="4128135"/>
            <a:ext cx="504063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2963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15092" y="923603"/>
            <a:ext cx="5361816" cy="600164"/>
          </a:xfrm>
          <a:prstGeom prst="rect">
            <a:avLst/>
          </a:prstGeom>
          <a:noFill/>
        </p:spPr>
        <p:txBody>
          <a:bodyPr wrap="square" rtlCol="0">
            <a:spAutoFit/>
          </a:bodyPr>
          <a:lstStyle/>
          <a:p>
            <a:pPr algn="ctr"/>
            <a:r>
              <a:rPr lang="en-US" sz="3300" spc="300" dirty="0">
                <a:solidFill>
                  <a:schemeClr val="tx2"/>
                </a:solidFill>
                <a:latin typeface="Montserrat" charset="0"/>
                <a:ea typeface="Montserrat" charset="0"/>
                <a:cs typeface="Montserrat" charset="0"/>
              </a:rPr>
              <a:t>HOW IT WORKS</a:t>
            </a:r>
            <a:endParaRPr lang="en-US" sz="4800" spc="300" dirty="0">
              <a:solidFill>
                <a:schemeClr val="tx2"/>
              </a:solidFill>
              <a:latin typeface="Montserrat" charset="0"/>
              <a:ea typeface="Montserrat" charset="0"/>
              <a:cs typeface="Montserrat" charset="0"/>
            </a:endParaRPr>
          </a:p>
        </p:txBody>
      </p:sp>
      <p:grpSp>
        <p:nvGrpSpPr>
          <p:cNvPr id="2" name="Group 1"/>
          <p:cNvGrpSpPr/>
          <p:nvPr/>
        </p:nvGrpSpPr>
        <p:grpSpPr>
          <a:xfrm>
            <a:off x="1849534" y="1983243"/>
            <a:ext cx="8536361" cy="624652"/>
            <a:chOff x="3276792" y="4309397"/>
            <a:chExt cx="17072722" cy="1249304"/>
          </a:xfrm>
        </p:grpSpPr>
        <p:sp>
          <p:nvSpPr>
            <p:cNvPr id="9" name="TextBox 8"/>
            <p:cNvSpPr txBox="1"/>
            <p:nvPr/>
          </p:nvSpPr>
          <p:spPr>
            <a:xfrm>
              <a:off x="4103022" y="4898777"/>
              <a:ext cx="16246492" cy="659924"/>
            </a:xfrm>
            <a:prstGeom prst="rect">
              <a:avLst/>
            </a:prstGeom>
            <a:noFill/>
          </p:spPr>
          <p:txBody>
            <a:bodyPr wrap="square" rtlCol="0">
              <a:spAutoFit/>
            </a:bodyPr>
            <a:lstStyle/>
            <a:p>
              <a:pPr algn="just">
                <a:lnSpc>
                  <a:spcPct val="150000"/>
                </a:lnSpc>
              </a:pPr>
              <a:r>
                <a:rPr lang="en-US" sz="1200" dirty="0">
                  <a:latin typeface="Montserrat Light" charset="0"/>
                  <a:ea typeface="Montserrat Light" charset="0"/>
                  <a:cs typeface="Montserrat Light" charset="0"/>
                </a:rPr>
                <a:t>You connect with a successful agent to adopt your clients. This person is your Adopting Agent. </a:t>
              </a:r>
            </a:p>
          </p:txBody>
        </p:sp>
        <p:sp>
          <p:nvSpPr>
            <p:cNvPr id="6" name="TextBox 5"/>
            <p:cNvSpPr txBox="1"/>
            <p:nvPr/>
          </p:nvSpPr>
          <p:spPr>
            <a:xfrm>
              <a:off x="4103022" y="4309397"/>
              <a:ext cx="7938712" cy="677108"/>
            </a:xfrm>
            <a:prstGeom prst="rect">
              <a:avLst/>
            </a:prstGeom>
            <a:noFill/>
          </p:spPr>
          <p:txBody>
            <a:bodyPr wrap="none" rtlCol="0">
              <a:spAutoFit/>
            </a:bodyPr>
            <a:lstStyle/>
            <a:p>
              <a:r>
                <a:rPr lang="en-US" sz="1600" spc="300" dirty="0">
                  <a:solidFill>
                    <a:schemeClr val="tx2"/>
                  </a:solidFill>
                  <a:latin typeface="Montserrat" charset="0"/>
                  <a:ea typeface="Montserrat" charset="0"/>
                  <a:cs typeface="Montserrat" charset="0"/>
                </a:rPr>
                <a:t>ADOPTING AGENT CONTACT</a:t>
              </a:r>
              <a:endParaRPr lang="en-US" sz="2400" spc="300" dirty="0">
                <a:solidFill>
                  <a:schemeClr val="tx2"/>
                </a:solidFill>
                <a:latin typeface="Montserrat" charset="0"/>
                <a:ea typeface="Montserrat" charset="0"/>
                <a:cs typeface="Montserrat" charset="0"/>
              </a:endParaRPr>
            </a:p>
          </p:txBody>
        </p:sp>
        <p:sp>
          <p:nvSpPr>
            <p:cNvPr id="7" name="Shape 2906"/>
            <p:cNvSpPr/>
            <p:nvPr/>
          </p:nvSpPr>
          <p:spPr>
            <a:xfrm>
              <a:off x="3276792" y="4322456"/>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grpSp>
        <p:nvGrpSpPr>
          <p:cNvPr id="10" name="Group 9"/>
          <p:cNvGrpSpPr/>
          <p:nvPr/>
        </p:nvGrpSpPr>
        <p:grpSpPr>
          <a:xfrm>
            <a:off x="1849534" y="2843197"/>
            <a:ext cx="8536361" cy="696092"/>
            <a:chOff x="3276792" y="3623583"/>
            <a:chExt cx="17072722" cy="1392184"/>
          </a:xfrm>
        </p:grpSpPr>
        <p:sp>
          <p:nvSpPr>
            <p:cNvPr id="11" name="TextBox 10"/>
            <p:cNvSpPr txBox="1"/>
            <p:nvPr/>
          </p:nvSpPr>
          <p:spPr>
            <a:xfrm>
              <a:off x="4103022" y="4355843"/>
              <a:ext cx="16246492" cy="659924"/>
            </a:xfrm>
            <a:prstGeom prst="rect">
              <a:avLst/>
            </a:prstGeom>
            <a:noFill/>
          </p:spPr>
          <p:txBody>
            <a:bodyPr wrap="square" rtlCol="0">
              <a:spAutoFit/>
            </a:bodyPr>
            <a:lstStyle/>
            <a:p>
              <a:pPr algn="just">
                <a:lnSpc>
                  <a:spcPct val="150000"/>
                </a:lnSpc>
              </a:pPr>
              <a:r>
                <a:rPr lang="en-US" sz="1200" dirty="0">
                  <a:latin typeface="Montserrat Light" charset="0"/>
                  <a:ea typeface="Montserrat Light" charset="0"/>
                  <a:cs typeface="Montserrat Light" charset="0"/>
                </a:rPr>
                <a:t>You announce you are retiring and the Adopting Agent will be taking care of your clients going forward. </a:t>
              </a:r>
            </a:p>
          </p:txBody>
        </p:sp>
        <p:sp>
          <p:nvSpPr>
            <p:cNvPr id="12" name="TextBox 11"/>
            <p:cNvSpPr txBox="1"/>
            <p:nvPr/>
          </p:nvSpPr>
          <p:spPr>
            <a:xfrm>
              <a:off x="4103022" y="3623583"/>
              <a:ext cx="4976364" cy="677108"/>
            </a:xfrm>
            <a:prstGeom prst="rect">
              <a:avLst/>
            </a:prstGeom>
            <a:noFill/>
          </p:spPr>
          <p:txBody>
            <a:bodyPr wrap="none" rtlCol="0">
              <a:spAutoFit/>
            </a:bodyPr>
            <a:lstStyle/>
            <a:p>
              <a:r>
                <a:rPr lang="en-US" sz="1600" spc="300" dirty="0">
                  <a:solidFill>
                    <a:schemeClr val="tx2"/>
                  </a:solidFill>
                  <a:latin typeface="Montserrat" charset="0"/>
                  <a:ea typeface="Montserrat" charset="0"/>
                  <a:cs typeface="Montserrat" charset="0"/>
                </a:rPr>
                <a:t>ANNOUNCEMENT</a:t>
              </a:r>
              <a:endParaRPr lang="en-US" sz="2400" spc="300" dirty="0">
                <a:solidFill>
                  <a:schemeClr val="tx2"/>
                </a:solidFill>
                <a:latin typeface="Montserrat" charset="0"/>
                <a:ea typeface="Montserrat" charset="0"/>
                <a:cs typeface="Montserrat" charset="0"/>
              </a:endParaRPr>
            </a:p>
          </p:txBody>
        </p:sp>
        <p:sp>
          <p:nvSpPr>
            <p:cNvPr id="13" name="Shape 2906"/>
            <p:cNvSpPr/>
            <p:nvPr/>
          </p:nvSpPr>
          <p:spPr>
            <a:xfrm>
              <a:off x="3276792" y="3722369"/>
              <a:ext cx="558656" cy="55865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grpSp>
        <p:nvGrpSpPr>
          <p:cNvPr id="14" name="Group 13"/>
          <p:cNvGrpSpPr/>
          <p:nvPr/>
        </p:nvGrpSpPr>
        <p:grpSpPr>
          <a:xfrm>
            <a:off x="1849534" y="3796326"/>
            <a:ext cx="8536361" cy="696092"/>
            <a:chOff x="3276792" y="4309397"/>
            <a:chExt cx="17072722" cy="1392184"/>
          </a:xfrm>
        </p:grpSpPr>
        <p:sp>
          <p:nvSpPr>
            <p:cNvPr id="15" name="TextBox 14"/>
            <p:cNvSpPr txBox="1"/>
            <p:nvPr/>
          </p:nvSpPr>
          <p:spPr>
            <a:xfrm>
              <a:off x="4103022" y="5041657"/>
              <a:ext cx="16246492" cy="659924"/>
            </a:xfrm>
            <a:prstGeom prst="rect">
              <a:avLst/>
            </a:prstGeom>
            <a:noFill/>
          </p:spPr>
          <p:txBody>
            <a:bodyPr wrap="square" rtlCol="0">
              <a:spAutoFit/>
            </a:bodyPr>
            <a:lstStyle/>
            <a:p>
              <a:pPr algn="just">
                <a:lnSpc>
                  <a:spcPct val="150000"/>
                </a:lnSpc>
              </a:pPr>
              <a:r>
                <a:rPr lang="en-US" sz="1200" dirty="0">
                  <a:latin typeface="Montserrat Light" charset="0"/>
                  <a:ea typeface="Montserrat Light" charset="0"/>
                  <a:cs typeface="Montserrat Light" charset="0"/>
                </a:rPr>
                <a:t>The Adopting Agent calls, emails and pro-actively communicates with your clients.  </a:t>
              </a:r>
            </a:p>
          </p:txBody>
        </p:sp>
        <p:sp>
          <p:nvSpPr>
            <p:cNvPr id="16" name="TextBox 15"/>
            <p:cNvSpPr txBox="1"/>
            <p:nvPr/>
          </p:nvSpPr>
          <p:spPr>
            <a:xfrm>
              <a:off x="4103022" y="4309397"/>
              <a:ext cx="5114220" cy="677108"/>
            </a:xfrm>
            <a:prstGeom prst="rect">
              <a:avLst/>
            </a:prstGeom>
            <a:noFill/>
          </p:spPr>
          <p:txBody>
            <a:bodyPr wrap="none" rtlCol="0">
              <a:spAutoFit/>
            </a:bodyPr>
            <a:lstStyle/>
            <a:p>
              <a:r>
                <a:rPr lang="en-US" sz="1600" spc="300" dirty="0">
                  <a:solidFill>
                    <a:schemeClr val="tx2"/>
                  </a:solidFill>
                  <a:latin typeface="Montserrat" charset="0"/>
                  <a:ea typeface="Montserrat" charset="0"/>
                  <a:cs typeface="Montserrat" charset="0"/>
                </a:rPr>
                <a:t>COMMUNICATION</a:t>
              </a:r>
              <a:endParaRPr lang="en-US" sz="2400" spc="300" dirty="0">
                <a:solidFill>
                  <a:schemeClr val="tx2"/>
                </a:solidFill>
                <a:latin typeface="Montserrat" charset="0"/>
                <a:ea typeface="Montserrat" charset="0"/>
                <a:cs typeface="Montserrat" charset="0"/>
              </a:endParaRPr>
            </a:p>
          </p:txBody>
        </p:sp>
        <p:sp>
          <p:nvSpPr>
            <p:cNvPr id="17" name="Shape 2906"/>
            <p:cNvSpPr/>
            <p:nvPr/>
          </p:nvSpPr>
          <p:spPr>
            <a:xfrm>
              <a:off x="3276792" y="4322456"/>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sp>
        <p:nvSpPr>
          <p:cNvPr id="18" name="TextBox 17">
            <a:extLst>
              <a:ext uri="{FF2B5EF4-FFF2-40B4-BE49-F238E27FC236}">
                <a16:creationId xmlns:a16="http://schemas.microsoft.com/office/drawing/2014/main" id="{133204AB-C95D-FC43-B81A-4BFC19FEBCB7}"/>
              </a:ext>
            </a:extLst>
          </p:cNvPr>
          <p:cNvSpPr txBox="1"/>
          <p:nvPr/>
        </p:nvSpPr>
        <p:spPr>
          <a:xfrm>
            <a:off x="4460269" y="6254776"/>
            <a:ext cx="3550920" cy="215444"/>
          </a:xfrm>
          <a:prstGeom prst="rect">
            <a:avLst/>
          </a:prstGeom>
          <a:noFill/>
        </p:spPr>
        <p:txBody>
          <a:bodyPr wrap="square" rtlCol="0">
            <a:spAutoFit/>
          </a:bodyPr>
          <a:lstStyle/>
          <a:p>
            <a:r>
              <a:rPr lang="en-US" sz="800" spc="600" dirty="0">
                <a:latin typeface="Montserrat Hairline" pitchFamily="2" charset="77"/>
              </a:rPr>
              <a:t>WWW.GOLDENHANDOFF.COM</a:t>
            </a:r>
          </a:p>
        </p:txBody>
      </p:sp>
      <p:sp>
        <p:nvSpPr>
          <p:cNvPr id="19" name="TextBox 18">
            <a:extLst>
              <a:ext uri="{FF2B5EF4-FFF2-40B4-BE49-F238E27FC236}">
                <a16:creationId xmlns:a16="http://schemas.microsoft.com/office/drawing/2014/main" id="{95A0F082-0493-5C4F-8620-A146197D3AF7}"/>
              </a:ext>
            </a:extLst>
          </p:cNvPr>
          <p:cNvSpPr txBox="1"/>
          <p:nvPr/>
        </p:nvSpPr>
        <p:spPr>
          <a:xfrm>
            <a:off x="4668756" y="464934"/>
            <a:ext cx="3133947" cy="215444"/>
          </a:xfrm>
          <a:prstGeom prst="rect">
            <a:avLst/>
          </a:prstGeom>
          <a:noFill/>
        </p:spPr>
        <p:txBody>
          <a:bodyPr wrap="square" rtlCol="0">
            <a:spAutoFit/>
          </a:bodyPr>
          <a:lstStyle/>
          <a:p>
            <a:pPr algn="ctr"/>
            <a:r>
              <a:rPr lang="en-US" sz="800" spc="600" dirty="0">
                <a:solidFill>
                  <a:schemeClr val="tx2"/>
                </a:solidFill>
                <a:latin typeface="Montserrat" charset="0"/>
                <a:ea typeface="Montserrat" charset="0"/>
                <a:cs typeface="Montserrat" charset="0"/>
              </a:rPr>
              <a:t>THE GOLDEN HANDOFF</a:t>
            </a:r>
          </a:p>
        </p:txBody>
      </p:sp>
      <p:sp>
        <p:nvSpPr>
          <p:cNvPr id="20" name="TextBox 19">
            <a:extLst>
              <a:ext uri="{FF2B5EF4-FFF2-40B4-BE49-F238E27FC236}">
                <a16:creationId xmlns:a16="http://schemas.microsoft.com/office/drawing/2014/main" id="{9F26D1E3-A907-724E-9D0E-6375869F52EE}"/>
              </a:ext>
            </a:extLst>
          </p:cNvPr>
          <p:cNvSpPr txBox="1"/>
          <p:nvPr/>
        </p:nvSpPr>
        <p:spPr>
          <a:xfrm>
            <a:off x="2262649" y="5115585"/>
            <a:ext cx="8123246" cy="329962"/>
          </a:xfrm>
          <a:prstGeom prst="rect">
            <a:avLst/>
          </a:prstGeom>
          <a:noFill/>
        </p:spPr>
        <p:txBody>
          <a:bodyPr wrap="square" rtlCol="0">
            <a:spAutoFit/>
          </a:bodyPr>
          <a:lstStyle/>
          <a:p>
            <a:pPr algn="just">
              <a:lnSpc>
                <a:spcPct val="150000"/>
              </a:lnSpc>
            </a:pPr>
            <a:r>
              <a:rPr lang="en-US" sz="1200" dirty="0">
                <a:latin typeface="Montserrat Light" charset="0"/>
                <a:ea typeface="Montserrat Light" charset="0"/>
                <a:cs typeface="Montserrat Light" charset="0"/>
              </a:rPr>
              <a:t>You collect referral fees on any closed deals from your clients for the next three years!</a:t>
            </a:r>
          </a:p>
        </p:txBody>
      </p:sp>
      <p:sp>
        <p:nvSpPr>
          <p:cNvPr id="21" name="TextBox 20">
            <a:extLst>
              <a:ext uri="{FF2B5EF4-FFF2-40B4-BE49-F238E27FC236}">
                <a16:creationId xmlns:a16="http://schemas.microsoft.com/office/drawing/2014/main" id="{4E95287A-607D-774D-90F0-D14C6C64C16A}"/>
              </a:ext>
            </a:extLst>
          </p:cNvPr>
          <p:cNvSpPr txBox="1"/>
          <p:nvPr/>
        </p:nvSpPr>
        <p:spPr>
          <a:xfrm>
            <a:off x="2262649" y="4749455"/>
            <a:ext cx="1883849" cy="338554"/>
          </a:xfrm>
          <a:prstGeom prst="rect">
            <a:avLst/>
          </a:prstGeom>
          <a:noFill/>
        </p:spPr>
        <p:txBody>
          <a:bodyPr wrap="none" rtlCol="0">
            <a:spAutoFit/>
          </a:bodyPr>
          <a:lstStyle/>
          <a:p>
            <a:r>
              <a:rPr lang="en-US" sz="1600" spc="300" dirty="0">
                <a:solidFill>
                  <a:schemeClr val="tx2"/>
                </a:solidFill>
                <a:latin typeface="Montserrat" charset="0"/>
                <a:ea typeface="Montserrat" charset="0"/>
                <a:cs typeface="Montserrat" charset="0"/>
              </a:rPr>
              <a:t>COLLECTION</a:t>
            </a:r>
            <a:endParaRPr lang="en-US" sz="2400" spc="300" dirty="0">
              <a:solidFill>
                <a:schemeClr val="tx2"/>
              </a:solidFill>
              <a:latin typeface="Montserrat" charset="0"/>
              <a:ea typeface="Montserrat" charset="0"/>
              <a:cs typeface="Montserrat" charset="0"/>
            </a:endParaRPr>
          </a:p>
        </p:txBody>
      </p:sp>
      <p:sp>
        <p:nvSpPr>
          <p:cNvPr id="22" name="Shape 2906">
            <a:extLst>
              <a:ext uri="{FF2B5EF4-FFF2-40B4-BE49-F238E27FC236}">
                <a16:creationId xmlns:a16="http://schemas.microsoft.com/office/drawing/2014/main" id="{5A342855-16CF-F54A-A563-77BB9B56ACBC}"/>
              </a:ext>
            </a:extLst>
          </p:cNvPr>
          <p:cNvSpPr/>
          <p:nvPr/>
        </p:nvSpPr>
        <p:spPr>
          <a:xfrm>
            <a:off x="1859054" y="476966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Tree>
    <p:extLst>
      <p:ext uri="{BB962C8B-B14F-4D97-AF65-F5344CB8AC3E}">
        <p14:creationId xmlns:p14="http://schemas.microsoft.com/office/powerpoint/2010/main" val="1932704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51176" y="695003"/>
            <a:ext cx="5361816" cy="600164"/>
          </a:xfrm>
          <a:prstGeom prst="rect">
            <a:avLst/>
          </a:prstGeom>
          <a:noFill/>
        </p:spPr>
        <p:txBody>
          <a:bodyPr wrap="square" rtlCol="0">
            <a:spAutoFit/>
          </a:bodyPr>
          <a:lstStyle/>
          <a:p>
            <a:pPr algn="ctr"/>
            <a:r>
              <a:rPr lang="en-US" sz="3300" spc="300" dirty="0">
                <a:solidFill>
                  <a:schemeClr val="tx2"/>
                </a:solidFill>
                <a:latin typeface="Montserrat" charset="0"/>
                <a:ea typeface="Montserrat" charset="0"/>
                <a:cs typeface="Montserrat" charset="0"/>
              </a:rPr>
              <a:t>THE DATABASE</a:t>
            </a:r>
            <a:endParaRPr lang="en-US" sz="4800" spc="300" dirty="0">
              <a:solidFill>
                <a:schemeClr val="tx2"/>
              </a:solidFill>
              <a:latin typeface="Montserrat" charset="0"/>
              <a:ea typeface="Montserrat" charset="0"/>
              <a:cs typeface="Montserrat" charset="0"/>
            </a:endParaRPr>
          </a:p>
        </p:txBody>
      </p:sp>
      <p:sp>
        <p:nvSpPr>
          <p:cNvPr id="5" name="Rectangle 4"/>
          <p:cNvSpPr/>
          <p:nvPr/>
        </p:nvSpPr>
        <p:spPr>
          <a:xfrm>
            <a:off x="1695051" y="1982960"/>
            <a:ext cx="9081356" cy="37970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Montserrat" charset="0"/>
            </a:endParaRPr>
          </a:p>
        </p:txBody>
      </p:sp>
      <p:grpSp>
        <p:nvGrpSpPr>
          <p:cNvPr id="26" name="Group 25"/>
          <p:cNvGrpSpPr/>
          <p:nvPr/>
        </p:nvGrpSpPr>
        <p:grpSpPr>
          <a:xfrm>
            <a:off x="1956796" y="2226163"/>
            <a:ext cx="8798327" cy="420075"/>
            <a:chOff x="3880920" y="4452326"/>
            <a:chExt cx="17596651" cy="840150"/>
          </a:xfrm>
        </p:grpSpPr>
        <p:sp>
          <p:nvSpPr>
            <p:cNvPr id="11" name="TextBox 10"/>
            <p:cNvSpPr txBox="1"/>
            <p:nvPr/>
          </p:nvSpPr>
          <p:spPr>
            <a:xfrm>
              <a:off x="3880920" y="4553812"/>
              <a:ext cx="3801657" cy="738664"/>
            </a:xfrm>
            <a:prstGeom prst="rect">
              <a:avLst/>
            </a:prstGeom>
            <a:noFill/>
          </p:spPr>
          <p:txBody>
            <a:bodyPr wrap="square" rtlCol="0">
              <a:spAutoFit/>
            </a:bodyPr>
            <a:lstStyle/>
            <a:p>
              <a:pPr algn="r"/>
              <a:r>
                <a:rPr lang="en-US" b="1" spc="300" dirty="0">
                  <a:solidFill>
                    <a:schemeClr val="bg1"/>
                  </a:solidFill>
                  <a:latin typeface="Montserrat Semi" charset="0"/>
                  <a:ea typeface="Montserrat Semi" charset="0"/>
                  <a:cs typeface="Montserrat Semi" charset="0"/>
                </a:rPr>
                <a:t>CATEGORY:</a:t>
              </a:r>
              <a:endParaRPr lang="en-US" spc="300" dirty="0">
                <a:solidFill>
                  <a:schemeClr val="bg1"/>
                </a:solidFill>
                <a:latin typeface="Montserrat Semi" charset="0"/>
                <a:ea typeface="Montserrat Semi" charset="0"/>
                <a:cs typeface="Montserrat Semi" charset="0"/>
              </a:endParaRPr>
            </a:p>
          </p:txBody>
        </p:sp>
        <p:sp>
          <p:nvSpPr>
            <p:cNvPr id="18" name="TextBox 17"/>
            <p:cNvSpPr txBox="1"/>
            <p:nvPr/>
          </p:nvSpPr>
          <p:spPr>
            <a:xfrm>
              <a:off x="7682575" y="4452326"/>
              <a:ext cx="13794996" cy="818172"/>
            </a:xfrm>
            <a:prstGeom prst="rect">
              <a:avLst/>
            </a:prstGeom>
            <a:noFill/>
          </p:spPr>
          <p:txBody>
            <a:bodyPr wrap="square" rtlCol="0">
              <a:spAutoFit/>
            </a:bodyPr>
            <a:lstStyle/>
            <a:p>
              <a:pPr>
                <a:lnSpc>
                  <a:spcPct val="150000"/>
                </a:lnSpc>
              </a:pPr>
              <a:r>
                <a:rPr lang="en-US" sz="1600" dirty="0">
                  <a:solidFill>
                    <a:schemeClr val="bg1"/>
                  </a:solidFill>
                  <a:latin typeface="Montserrat Light" pitchFamily="2" charset="77"/>
                  <a:ea typeface="Montserrat Semi" charset="0"/>
                  <a:cs typeface="Montserrat Semi" charset="0"/>
                </a:rPr>
                <a:t>A, B, C, Investor, Client, Friend, Relative, Past Client</a:t>
              </a:r>
              <a:endParaRPr lang="en-US" sz="1600" dirty="0">
                <a:solidFill>
                  <a:schemeClr val="bg2"/>
                </a:solidFill>
                <a:latin typeface="Montserrat Light" pitchFamily="2" charset="77"/>
                <a:ea typeface="Montserrat Light" charset="0"/>
                <a:cs typeface="Montserrat Light" charset="0"/>
              </a:endParaRPr>
            </a:p>
          </p:txBody>
        </p:sp>
      </p:grpSp>
      <p:sp>
        <p:nvSpPr>
          <p:cNvPr id="25" name="TextBox 24">
            <a:extLst>
              <a:ext uri="{FF2B5EF4-FFF2-40B4-BE49-F238E27FC236}">
                <a16:creationId xmlns:a16="http://schemas.microsoft.com/office/drawing/2014/main" id="{2FF571B4-F8D7-8446-BDBF-FFA0DD092A30}"/>
              </a:ext>
            </a:extLst>
          </p:cNvPr>
          <p:cNvSpPr txBox="1"/>
          <p:nvPr/>
        </p:nvSpPr>
        <p:spPr>
          <a:xfrm>
            <a:off x="4460269" y="6254776"/>
            <a:ext cx="3550920" cy="215444"/>
          </a:xfrm>
          <a:prstGeom prst="rect">
            <a:avLst/>
          </a:prstGeom>
          <a:noFill/>
        </p:spPr>
        <p:txBody>
          <a:bodyPr wrap="square" rtlCol="0">
            <a:spAutoFit/>
          </a:bodyPr>
          <a:lstStyle/>
          <a:p>
            <a:r>
              <a:rPr lang="en-US" sz="800" spc="600" dirty="0">
                <a:latin typeface="Montserrat Hairline" pitchFamily="2" charset="77"/>
              </a:rPr>
              <a:t>WWW.GOLDENHANDOFF.COM</a:t>
            </a:r>
          </a:p>
        </p:txBody>
      </p:sp>
      <p:sp>
        <p:nvSpPr>
          <p:cNvPr id="27" name="TextBox 26">
            <a:extLst>
              <a:ext uri="{FF2B5EF4-FFF2-40B4-BE49-F238E27FC236}">
                <a16:creationId xmlns:a16="http://schemas.microsoft.com/office/drawing/2014/main" id="{9E6B8268-8E0D-B24E-A0EB-B1A0FB608E09}"/>
              </a:ext>
            </a:extLst>
          </p:cNvPr>
          <p:cNvSpPr txBox="1"/>
          <p:nvPr/>
        </p:nvSpPr>
        <p:spPr>
          <a:xfrm>
            <a:off x="4565111" y="464934"/>
            <a:ext cx="3133947" cy="215444"/>
          </a:xfrm>
          <a:prstGeom prst="rect">
            <a:avLst/>
          </a:prstGeom>
          <a:noFill/>
        </p:spPr>
        <p:txBody>
          <a:bodyPr wrap="square" rtlCol="0">
            <a:spAutoFit/>
          </a:bodyPr>
          <a:lstStyle/>
          <a:p>
            <a:pPr algn="ctr"/>
            <a:r>
              <a:rPr lang="en-US" sz="800" spc="600" dirty="0">
                <a:solidFill>
                  <a:schemeClr val="tx2"/>
                </a:solidFill>
                <a:latin typeface="Montserrat" charset="0"/>
                <a:ea typeface="Montserrat" charset="0"/>
                <a:cs typeface="Montserrat" charset="0"/>
              </a:rPr>
              <a:t>THE GOLDEN HANDOFF</a:t>
            </a:r>
          </a:p>
        </p:txBody>
      </p:sp>
      <p:sp>
        <p:nvSpPr>
          <p:cNvPr id="28" name="TextBox 27">
            <a:extLst>
              <a:ext uri="{FF2B5EF4-FFF2-40B4-BE49-F238E27FC236}">
                <a16:creationId xmlns:a16="http://schemas.microsoft.com/office/drawing/2014/main" id="{9F651202-AC51-1646-A46E-E5C5A2F30BB6}"/>
              </a:ext>
            </a:extLst>
          </p:cNvPr>
          <p:cNvSpPr txBox="1"/>
          <p:nvPr/>
        </p:nvSpPr>
        <p:spPr>
          <a:xfrm>
            <a:off x="1956796" y="2737110"/>
            <a:ext cx="1900829" cy="369332"/>
          </a:xfrm>
          <a:prstGeom prst="rect">
            <a:avLst/>
          </a:prstGeom>
          <a:noFill/>
        </p:spPr>
        <p:txBody>
          <a:bodyPr wrap="square" rtlCol="0">
            <a:spAutoFit/>
          </a:bodyPr>
          <a:lstStyle/>
          <a:p>
            <a:pPr algn="r"/>
            <a:r>
              <a:rPr lang="en-US" b="1" spc="300" dirty="0">
                <a:solidFill>
                  <a:schemeClr val="bg1"/>
                </a:solidFill>
                <a:latin typeface="Montserrat Semi" charset="0"/>
                <a:ea typeface="Montserrat Semi" charset="0"/>
                <a:cs typeface="Montserrat Semi" charset="0"/>
              </a:rPr>
              <a:t>NAME:</a:t>
            </a:r>
            <a:endParaRPr lang="en-US" spc="300" dirty="0">
              <a:solidFill>
                <a:schemeClr val="bg1"/>
              </a:solidFill>
              <a:latin typeface="Montserrat Semi" charset="0"/>
              <a:ea typeface="Montserrat Semi" charset="0"/>
              <a:cs typeface="Montserrat Semi" charset="0"/>
            </a:endParaRPr>
          </a:p>
        </p:txBody>
      </p:sp>
      <p:sp>
        <p:nvSpPr>
          <p:cNvPr id="29" name="TextBox 28">
            <a:extLst>
              <a:ext uri="{FF2B5EF4-FFF2-40B4-BE49-F238E27FC236}">
                <a16:creationId xmlns:a16="http://schemas.microsoft.com/office/drawing/2014/main" id="{C520E323-396C-8E4B-B81F-F11FD749D27E}"/>
              </a:ext>
            </a:extLst>
          </p:cNvPr>
          <p:cNvSpPr txBox="1"/>
          <p:nvPr/>
        </p:nvSpPr>
        <p:spPr>
          <a:xfrm>
            <a:off x="1956796" y="3197314"/>
            <a:ext cx="1900829" cy="369332"/>
          </a:xfrm>
          <a:prstGeom prst="rect">
            <a:avLst/>
          </a:prstGeom>
          <a:noFill/>
        </p:spPr>
        <p:txBody>
          <a:bodyPr wrap="square" rtlCol="0">
            <a:spAutoFit/>
          </a:bodyPr>
          <a:lstStyle/>
          <a:p>
            <a:pPr algn="r"/>
            <a:r>
              <a:rPr lang="en-US" b="1" spc="300" dirty="0">
                <a:solidFill>
                  <a:schemeClr val="bg1"/>
                </a:solidFill>
                <a:latin typeface="Montserrat Semi" charset="0"/>
                <a:ea typeface="Montserrat Semi" charset="0"/>
                <a:cs typeface="Montserrat Semi" charset="0"/>
              </a:rPr>
              <a:t>PHONE:</a:t>
            </a:r>
            <a:endParaRPr lang="en-US" spc="300" dirty="0">
              <a:solidFill>
                <a:schemeClr val="bg1"/>
              </a:solidFill>
              <a:latin typeface="Montserrat Semi" charset="0"/>
              <a:ea typeface="Montserrat Semi" charset="0"/>
              <a:cs typeface="Montserrat Semi" charset="0"/>
            </a:endParaRPr>
          </a:p>
        </p:txBody>
      </p:sp>
      <p:sp>
        <p:nvSpPr>
          <p:cNvPr id="30" name="TextBox 29">
            <a:extLst>
              <a:ext uri="{FF2B5EF4-FFF2-40B4-BE49-F238E27FC236}">
                <a16:creationId xmlns:a16="http://schemas.microsoft.com/office/drawing/2014/main" id="{CEB6F2DE-B9F3-574A-8355-3CD0F9C7ABA6}"/>
              </a:ext>
            </a:extLst>
          </p:cNvPr>
          <p:cNvSpPr txBox="1"/>
          <p:nvPr/>
        </p:nvSpPr>
        <p:spPr>
          <a:xfrm>
            <a:off x="1956796" y="3659124"/>
            <a:ext cx="1900829" cy="369332"/>
          </a:xfrm>
          <a:prstGeom prst="rect">
            <a:avLst/>
          </a:prstGeom>
          <a:noFill/>
        </p:spPr>
        <p:txBody>
          <a:bodyPr wrap="square" rtlCol="0">
            <a:spAutoFit/>
          </a:bodyPr>
          <a:lstStyle/>
          <a:p>
            <a:pPr algn="r"/>
            <a:r>
              <a:rPr lang="en-US" b="1" spc="300" dirty="0">
                <a:solidFill>
                  <a:schemeClr val="bg1"/>
                </a:solidFill>
                <a:latin typeface="Montserrat Semi" charset="0"/>
                <a:ea typeface="Montserrat Semi" charset="0"/>
                <a:cs typeface="Montserrat Semi" charset="0"/>
              </a:rPr>
              <a:t>EMAIL:</a:t>
            </a:r>
            <a:endParaRPr lang="en-US" spc="300" dirty="0">
              <a:solidFill>
                <a:schemeClr val="bg1"/>
              </a:solidFill>
              <a:latin typeface="Montserrat Semi" charset="0"/>
              <a:ea typeface="Montserrat Semi" charset="0"/>
              <a:cs typeface="Montserrat Semi" charset="0"/>
            </a:endParaRPr>
          </a:p>
        </p:txBody>
      </p:sp>
      <p:sp>
        <p:nvSpPr>
          <p:cNvPr id="31" name="TextBox 30">
            <a:extLst>
              <a:ext uri="{FF2B5EF4-FFF2-40B4-BE49-F238E27FC236}">
                <a16:creationId xmlns:a16="http://schemas.microsoft.com/office/drawing/2014/main" id="{66E5BA1C-B0EE-884C-B44B-6188D472A868}"/>
              </a:ext>
            </a:extLst>
          </p:cNvPr>
          <p:cNvSpPr txBox="1"/>
          <p:nvPr/>
        </p:nvSpPr>
        <p:spPr>
          <a:xfrm>
            <a:off x="1956795" y="4120934"/>
            <a:ext cx="1900829" cy="369332"/>
          </a:xfrm>
          <a:prstGeom prst="rect">
            <a:avLst/>
          </a:prstGeom>
          <a:noFill/>
        </p:spPr>
        <p:txBody>
          <a:bodyPr wrap="square" rtlCol="0">
            <a:spAutoFit/>
          </a:bodyPr>
          <a:lstStyle/>
          <a:p>
            <a:pPr algn="r"/>
            <a:r>
              <a:rPr lang="en-US" b="1" spc="300" dirty="0">
                <a:solidFill>
                  <a:schemeClr val="bg1"/>
                </a:solidFill>
                <a:latin typeface="Montserrat Semi" charset="0"/>
                <a:ea typeface="Montserrat Semi" charset="0"/>
                <a:cs typeface="Montserrat Semi" charset="0"/>
              </a:rPr>
              <a:t>ADDRESS:</a:t>
            </a:r>
            <a:endParaRPr lang="en-US" spc="300" dirty="0">
              <a:solidFill>
                <a:schemeClr val="bg1"/>
              </a:solidFill>
              <a:latin typeface="Montserrat Semi" charset="0"/>
              <a:ea typeface="Montserrat Semi" charset="0"/>
              <a:cs typeface="Montserrat Semi" charset="0"/>
            </a:endParaRPr>
          </a:p>
        </p:txBody>
      </p:sp>
      <p:sp>
        <p:nvSpPr>
          <p:cNvPr id="32" name="TextBox 31">
            <a:extLst>
              <a:ext uri="{FF2B5EF4-FFF2-40B4-BE49-F238E27FC236}">
                <a16:creationId xmlns:a16="http://schemas.microsoft.com/office/drawing/2014/main" id="{831B016E-1781-6245-A42F-9F51DF438DD9}"/>
              </a:ext>
            </a:extLst>
          </p:cNvPr>
          <p:cNvSpPr txBox="1"/>
          <p:nvPr/>
        </p:nvSpPr>
        <p:spPr>
          <a:xfrm>
            <a:off x="1956795" y="4581138"/>
            <a:ext cx="1900829" cy="369332"/>
          </a:xfrm>
          <a:prstGeom prst="rect">
            <a:avLst/>
          </a:prstGeom>
          <a:noFill/>
        </p:spPr>
        <p:txBody>
          <a:bodyPr wrap="square" rtlCol="0">
            <a:spAutoFit/>
          </a:bodyPr>
          <a:lstStyle/>
          <a:p>
            <a:pPr algn="r"/>
            <a:r>
              <a:rPr lang="en-US" b="1" spc="300" dirty="0">
                <a:solidFill>
                  <a:schemeClr val="bg1"/>
                </a:solidFill>
                <a:latin typeface="Montserrat Semi" charset="0"/>
                <a:ea typeface="Montserrat Semi" charset="0"/>
                <a:cs typeface="Montserrat Semi" charset="0"/>
              </a:rPr>
              <a:t>NOTES:</a:t>
            </a:r>
            <a:endParaRPr lang="en-US" spc="300" dirty="0">
              <a:solidFill>
                <a:schemeClr val="bg1"/>
              </a:solidFill>
              <a:latin typeface="Montserrat Semi" charset="0"/>
              <a:ea typeface="Montserrat Semi" charset="0"/>
              <a:cs typeface="Montserrat Semi" charset="0"/>
            </a:endParaRPr>
          </a:p>
        </p:txBody>
      </p:sp>
      <p:sp>
        <p:nvSpPr>
          <p:cNvPr id="33" name="TextBox 32">
            <a:extLst>
              <a:ext uri="{FF2B5EF4-FFF2-40B4-BE49-F238E27FC236}">
                <a16:creationId xmlns:a16="http://schemas.microsoft.com/office/drawing/2014/main" id="{2C35BEA3-357B-704E-97A5-3D01FA50D952}"/>
              </a:ext>
            </a:extLst>
          </p:cNvPr>
          <p:cNvSpPr txBox="1"/>
          <p:nvPr/>
        </p:nvSpPr>
        <p:spPr>
          <a:xfrm>
            <a:off x="3802778" y="2690662"/>
            <a:ext cx="6897499" cy="409086"/>
          </a:xfrm>
          <a:prstGeom prst="rect">
            <a:avLst/>
          </a:prstGeom>
          <a:noFill/>
        </p:spPr>
        <p:txBody>
          <a:bodyPr wrap="square" rtlCol="0">
            <a:spAutoFit/>
          </a:bodyPr>
          <a:lstStyle/>
          <a:p>
            <a:pPr>
              <a:lnSpc>
                <a:spcPct val="150000"/>
              </a:lnSpc>
            </a:pPr>
            <a:r>
              <a:rPr lang="en-US" sz="1600" dirty="0">
                <a:solidFill>
                  <a:schemeClr val="bg1"/>
                </a:solidFill>
                <a:latin typeface="Montserrat Light" pitchFamily="2" charset="77"/>
                <a:ea typeface="Montserrat Semi" charset="0"/>
                <a:cs typeface="Montserrat Semi" charset="0"/>
              </a:rPr>
              <a:t>Johnny Homes</a:t>
            </a:r>
            <a:endParaRPr lang="en-US" sz="1600" dirty="0">
              <a:solidFill>
                <a:schemeClr val="bg2"/>
              </a:solidFill>
              <a:latin typeface="Montserrat Light" pitchFamily="2" charset="77"/>
              <a:ea typeface="Montserrat Light" charset="0"/>
              <a:cs typeface="Montserrat Light" charset="0"/>
            </a:endParaRPr>
          </a:p>
        </p:txBody>
      </p:sp>
      <p:sp>
        <p:nvSpPr>
          <p:cNvPr id="34" name="TextBox 33">
            <a:extLst>
              <a:ext uri="{FF2B5EF4-FFF2-40B4-BE49-F238E27FC236}">
                <a16:creationId xmlns:a16="http://schemas.microsoft.com/office/drawing/2014/main" id="{83F0F227-02F2-DB49-BC8B-3B6CBDF64BA2}"/>
              </a:ext>
            </a:extLst>
          </p:cNvPr>
          <p:cNvSpPr txBox="1"/>
          <p:nvPr/>
        </p:nvSpPr>
        <p:spPr>
          <a:xfrm>
            <a:off x="3802778" y="3136190"/>
            <a:ext cx="6897499" cy="409086"/>
          </a:xfrm>
          <a:prstGeom prst="rect">
            <a:avLst/>
          </a:prstGeom>
          <a:noFill/>
        </p:spPr>
        <p:txBody>
          <a:bodyPr wrap="square" rtlCol="0">
            <a:spAutoFit/>
          </a:bodyPr>
          <a:lstStyle/>
          <a:p>
            <a:pPr>
              <a:lnSpc>
                <a:spcPct val="150000"/>
              </a:lnSpc>
            </a:pPr>
            <a:r>
              <a:rPr lang="en-US" sz="1600" dirty="0">
                <a:solidFill>
                  <a:schemeClr val="bg1"/>
                </a:solidFill>
                <a:latin typeface="Montserrat Light" pitchFamily="2" charset="77"/>
                <a:ea typeface="Montserrat Semi" charset="0"/>
                <a:cs typeface="Montserrat Semi" charset="0"/>
              </a:rPr>
              <a:t>503-555-1234</a:t>
            </a:r>
            <a:endParaRPr lang="en-US" sz="1600" dirty="0">
              <a:solidFill>
                <a:schemeClr val="bg2"/>
              </a:solidFill>
              <a:latin typeface="Montserrat Light" pitchFamily="2" charset="77"/>
              <a:ea typeface="Montserrat Light" charset="0"/>
              <a:cs typeface="Montserrat Light" charset="0"/>
            </a:endParaRPr>
          </a:p>
        </p:txBody>
      </p:sp>
      <p:sp>
        <p:nvSpPr>
          <p:cNvPr id="35" name="TextBox 34">
            <a:extLst>
              <a:ext uri="{FF2B5EF4-FFF2-40B4-BE49-F238E27FC236}">
                <a16:creationId xmlns:a16="http://schemas.microsoft.com/office/drawing/2014/main" id="{E08B6E06-3916-294B-A035-6D01793BAB04}"/>
              </a:ext>
            </a:extLst>
          </p:cNvPr>
          <p:cNvSpPr txBox="1"/>
          <p:nvPr/>
        </p:nvSpPr>
        <p:spPr>
          <a:xfrm>
            <a:off x="3802778" y="3574518"/>
            <a:ext cx="6897499" cy="409086"/>
          </a:xfrm>
          <a:prstGeom prst="rect">
            <a:avLst/>
          </a:prstGeom>
          <a:noFill/>
        </p:spPr>
        <p:txBody>
          <a:bodyPr wrap="square" rtlCol="0">
            <a:spAutoFit/>
          </a:bodyPr>
          <a:lstStyle/>
          <a:p>
            <a:pPr>
              <a:lnSpc>
                <a:spcPct val="150000"/>
              </a:lnSpc>
            </a:pPr>
            <a:r>
              <a:rPr lang="en-US" sz="1600" dirty="0" err="1">
                <a:solidFill>
                  <a:schemeClr val="bg1"/>
                </a:solidFill>
                <a:latin typeface="Montserrat Light" pitchFamily="2" charset="77"/>
                <a:ea typeface="Montserrat Semi" charset="0"/>
                <a:cs typeface="Montserrat Semi" charset="0"/>
              </a:rPr>
              <a:t>Johnnyhomes@aol.com</a:t>
            </a:r>
            <a:endParaRPr lang="en-US" sz="1600" dirty="0">
              <a:solidFill>
                <a:schemeClr val="bg2"/>
              </a:solidFill>
              <a:latin typeface="Montserrat Light" pitchFamily="2" charset="77"/>
              <a:ea typeface="Montserrat Light" charset="0"/>
              <a:cs typeface="Montserrat Light" charset="0"/>
            </a:endParaRPr>
          </a:p>
        </p:txBody>
      </p:sp>
      <p:sp>
        <p:nvSpPr>
          <p:cNvPr id="36" name="TextBox 35">
            <a:extLst>
              <a:ext uri="{FF2B5EF4-FFF2-40B4-BE49-F238E27FC236}">
                <a16:creationId xmlns:a16="http://schemas.microsoft.com/office/drawing/2014/main" id="{6B220E9A-D542-2943-BD51-CA11EC4CFE4A}"/>
              </a:ext>
            </a:extLst>
          </p:cNvPr>
          <p:cNvSpPr txBox="1"/>
          <p:nvPr/>
        </p:nvSpPr>
        <p:spPr>
          <a:xfrm>
            <a:off x="3802778" y="4068210"/>
            <a:ext cx="6027022" cy="409086"/>
          </a:xfrm>
          <a:prstGeom prst="rect">
            <a:avLst/>
          </a:prstGeom>
          <a:noFill/>
        </p:spPr>
        <p:txBody>
          <a:bodyPr wrap="square" rtlCol="0">
            <a:spAutoFit/>
          </a:bodyPr>
          <a:lstStyle/>
          <a:p>
            <a:pPr>
              <a:lnSpc>
                <a:spcPct val="150000"/>
              </a:lnSpc>
            </a:pPr>
            <a:r>
              <a:rPr lang="en-US" sz="1600" dirty="0">
                <a:solidFill>
                  <a:schemeClr val="bg1"/>
                </a:solidFill>
                <a:latin typeface="Montserrat Light" pitchFamily="2" charset="77"/>
                <a:ea typeface="Montserrat Semi" charset="0"/>
                <a:cs typeface="Montserrat Semi" charset="0"/>
              </a:rPr>
              <a:t>123 Main St. Portland, OR 97214</a:t>
            </a:r>
            <a:endParaRPr lang="en-US" sz="1600" dirty="0">
              <a:solidFill>
                <a:schemeClr val="bg2"/>
              </a:solidFill>
              <a:latin typeface="Montserrat Light" pitchFamily="2" charset="77"/>
              <a:ea typeface="Montserrat Light" charset="0"/>
              <a:cs typeface="Montserrat Light" charset="0"/>
            </a:endParaRPr>
          </a:p>
        </p:txBody>
      </p:sp>
      <p:sp>
        <p:nvSpPr>
          <p:cNvPr id="37" name="TextBox 36">
            <a:extLst>
              <a:ext uri="{FF2B5EF4-FFF2-40B4-BE49-F238E27FC236}">
                <a16:creationId xmlns:a16="http://schemas.microsoft.com/office/drawing/2014/main" id="{48338DCC-6B2F-0F47-929C-19E59AC871CB}"/>
              </a:ext>
            </a:extLst>
          </p:cNvPr>
          <p:cNvSpPr txBox="1"/>
          <p:nvPr/>
        </p:nvSpPr>
        <p:spPr>
          <a:xfrm>
            <a:off x="3802778" y="4537892"/>
            <a:ext cx="6897499" cy="778418"/>
          </a:xfrm>
          <a:prstGeom prst="rect">
            <a:avLst/>
          </a:prstGeom>
          <a:noFill/>
        </p:spPr>
        <p:txBody>
          <a:bodyPr wrap="square" rtlCol="0">
            <a:spAutoFit/>
          </a:bodyPr>
          <a:lstStyle/>
          <a:p>
            <a:pPr>
              <a:lnSpc>
                <a:spcPct val="150000"/>
              </a:lnSpc>
            </a:pPr>
            <a:r>
              <a:rPr lang="en-US" sz="1600" dirty="0">
                <a:solidFill>
                  <a:schemeClr val="bg1"/>
                </a:solidFill>
                <a:latin typeface="Montserrat Light" pitchFamily="2" charset="77"/>
                <a:ea typeface="Montserrat Semi" charset="0"/>
                <a:cs typeface="Montserrat Semi" charset="0"/>
              </a:rPr>
              <a:t>Bought house in 2012, might buy again in 2016, asked about an investment property. </a:t>
            </a:r>
            <a:endParaRPr lang="en-US" sz="1600" dirty="0">
              <a:solidFill>
                <a:schemeClr val="bg2"/>
              </a:solidFill>
              <a:latin typeface="Montserrat Light" pitchFamily="2" charset="77"/>
              <a:ea typeface="Montserrat Light" charset="0"/>
              <a:cs typeface="Montserrat Light" charset="0"/>
            </a:endParaRPr>
          </a:p>
        </p:txBody>
      </p:sp>
      <p:sp>
        <p:nvSpPr>
          <p:cNvPr id="7" name="Rectangle 6">
            <a:extLst>
              <a:ext uri="{FF2B5EF4-FFF2-40B4-BE49-F238E27FC236}">
                <a16:creationId xmlns:a16="http://schemas.microsoft.com/office/drawing/2014/main" id="{1FF4008C-132C-764B-B0D5-9276543D2A7B}"/>
              </a:ext>
            </a:extLst>
          </p:cNvPr>
          <p:cNvSpPr/>
          <p:nvPr/>
        </p:nvSpPr>
        <p:spPr>
          <a:xfrm>
            <a:off x="1956795" y="2114550"/>
            <a:ext cx="8615955" cy="34861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2963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623168" y="139408"/>
            <a:ext cx="8821677" cy="65171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Subtitle 2"/>
          <p:cNvSpPr>
            <a:spLocks noGrp="1"/>
          </p:cNvSpPr>
          <p:nvPr>
            <p:ph type="subTitle" idx="1"/>
          </p:nvPr>
        </p:nvSpPr>
        <p:spPr>
          <a:xfrm>
            <a:off x="1623168" y="4581256"/>
            <a:ext cx="8825658" cy="861420"/>
          </a:xfrm>
        </p:spPr>
        <p:txBody>
          <a:bodyPr/>
          <a:lstStyle/>
          <a:p>
            <a:pPr algn="ctr"/>
            <a:r>
              <a:rPr lang="en-US" b="1" dirty="0" err="1">
                <a:solidFill>
                  <a:schemeClr val="tx1">
                    <a:lumMod val="95000"/>
                  </a:schemeClr>
                </a:solidFill>
              </a:rPr>
              <a:t>NAR.realtor</a:t>
            </a:r>
            <a:r>
              <a:rPr lang="en-US" b="1" dirty="0">
                <a:solidFill>
                  <a:schemeClr val="tx1">
                    <a:lumMod val="95000"/>
                  </a:schemeClr>
                </a:solidFill>
              </a:rPr>
              <a:t>/cffw/webinars</a:t>
            </a:r>
          </a:p>
        </p:txBody>
      </p:sp>
    </p:spTree>
    <p:extLst>
      <p:ext uri="{BB962C8B-B14F-4D97-AF65-F5344CB8AC3E}">
        <p14:creationId xmlns:p14="http://schemas.microsoft.com/office/powerpoint/2010/main" val="3637055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57112" y="1257978"/>
            <a:ext cx="8757233" cy="3323987"/>
          </a:xfrm>
          <a:prstGeom prst="rect">
            <a:avLst/>
          </a:prstGeom>
          <a:noFill/>
        </p:spPr>
        <p:txBody>
          <a:bodyPr wrap="square" rtlCol="0">
            <a:spAutoFit/>
          </a:bodyPr>
          <a:lstStyle/>
          <a:p>
            <a:r>
              <a:rPr lang="en-US" sz="7000" b="1" spc="300" dirty="0">
                <a:solidFill>
                  <a:schemeClr val="tx2"/>
                </a:solidFill>
                <a:latin typeface="Montserrat" charset="0"/>
                <a:ea typeface="Montserrat" charset="0"/>
                <a:cs typeface="Montserrat" charset="0"/>
              </a:rPr>
              <a:t>THE CONTRACT</a:t>
            </a:r>
          </a:p>
          <a:p>
            <a:r>
              <a:rPr lang="en-US" sz="7000" b="1" spc="300" dirty="0">
                <a:solidFill>
                  <a:schemeClr val="tx2"/>
                </a:solidFill>
                <a:latin typeface="Montserrat" charset="0"/>
                <a:ea typeface="Montserrat" charset="0"/>
                <a:cs typeface="Montserrat" charset="0"/>
              </a:rPr>
              <a:t>THE LETTER</a:t>
            </a:r>
          </a:p>
          <a:p>
            <a:r>
              <a:rPr lang="en-US" sz="7000" b="1" spc="300" dirty="0">
                <a:solidFill>
                  <a:schemeClr val="tx2"/>
                </a:solidFill>
                <a:latin typeface="Montserrat" charset="0"/>
                <a:ea typeface="Montserrat" charset="0"/>
                <a:cs typeface="Montserrat" charset="0"/>
              </a:rPr>
              <a:t>THE SCRIPT</a:t>
            </a:r>
          </a:p>
        </p:txBody>
      </p:sp>
      <p:sp>
        <p:nvSpPr>
          <p:cNvPr id="10" name="TextBox 9">
            <a:extLst>
              <a:ext uri="{FF2B5EF4-FFF2-40B4-BE49-F238E27FC236}">
                <a16:creationId xmlns:a16="http://schemas.microsoft.com/office/drawing/2014/main" id="{F3E842DC-B47A-7942-B667-E7DFD76D3C13}"/>
              </a:ext>
            </a:extLst>
          </p:cNvPr>
          <p:cNvSpPr txBox="1"/>
          <p:nvPr/>
        </p:nvSpPr>
        <p:spPr>
          <a:xfrm>
            <a:off x="4460269" y="6254776"/>
            <a:ext cx="3550920" cy="215444"/>
          </a:xfrm>
          <a:prstGeom prst="rect">
            <a:avLst/>
          </a:prstGeom>
          <a:noFill/>
        </p:spPr>
        <p:txBody>
          <a:bodyPr wrap="square" rtlCol="0">
            <a:spAutoFit/>
          </a:bodyPr>
          <a:lstStyle/>
          <a:p>
            <a:r>
              <a:rPr lang="en-US" sz="800" spc="600" dirty="0">
                <a:latin typeface="Montserrat Hairline" pitchFamily="2" charset="77"/>
              </a:rPr>
              <a:t>WWW.GOLDENHANDOFF.COM</a:t>
            </a:r>
          </a:p>
        </p:txBody>
      </p:sp>
      <p:sp>
        <p:nvSpPr>
          <p:cNvPr id="11" name="TextBox 10">
            <a:extLst>
              <a:ext uri="{FF2B5EF4-FFF2-40B4-BE49-F238E27FC236}">
                <a16:creationId xmlns:a16="http://schemas.microsoft.com/office/drawing/2014/main" id="{324EFDF1-6BE1-F249-B77A-1647181925A8}"/>
              </a:ext>
            </a:extLst>
          </p:cNvPr>
          <p:cNvSpPr txBox="1"/>
          <p:nvPr/>
        </p:nvSpPr>
        <p:spPr>
          <a:xfrm>
            <a:off x="4668756" y="464934"/>
            <a:ext cx="3133947" cy="215444"/>
          </a:xfrm>
          <a:prstGeom prst="rect">
            <a:avLst/>
          </a:prstGeom>
          <a:noFill/>
        </p:spPr>
        <p:txBody>
          <a:bodyPr wrap="square" rtlCol="0">
            <a:spAutoFit/>
          </a:bodyPr>
          <a:lstStyle/>
          <a:p>
            <a:pPr algn="ctr"/>
            <a:r>
              <a:rPr lang="en-US" sz="800" spc="600" dirty="0">
                <a:solidFill>
                  <a:schemeClr val="tx2"/>
                </a:solidFill>
                <a:latin typeface="Montserrat" charset="0"/>
                <a:ea typeface="Montserrat" charset="0"/>
                <a:cs typeface="Montserrat" charset="0"/>
              </a:rPr>
              <a:t>THE GOLDEN HANDOFF</a:t>
            </a:r>
          </a:p>
        </p:txBody>
      </p:sp>
      <p:cxnSp>
        <p:nvCxnSpPr>
          <p:cNvPr id="8" name="Straight Connector 7">
            <a:extLst>
              <a:ext uri="{FF2B5EF4-FFF2-40B4-BE49-F238E27FC236}">
                <a16:creationId xmlns:a16="http://schemas.microsoft.com/office/drawing/2014/main" id="{331306E8-CD67-0041-90CA-E26C7D65BCFD}"/>
              </a:ext>
            </a:extLst>
          </p:cNvPr>
          <p:cNvCxnSpPr>
            <a:cxnSpLocks/>
          </p:cNvCxnSpPr>
          <p:nvPr/>
        </p:nvCxnSpPr>
        <p:spPr>
          <a:xfrm>
            <a:off x="1939953" y="4828219"/>
            <a:ext cx="624678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1B9D6EB-E1AF-C64F-AE34-1B35A8D75636}"/>
              </a:ext>
            </a:extLst>
          </p:cNvPr>
          <p:cNvSpPr txBox="1"/>
          <p:nvPr/>
        </p:nvSpPr>
        <p:spPr>
          <a:xfrm>
            <a:off x="1907279" y="5006199"/>
            <a:ext cx="10252047" cy="400110"/>
          </a:xfrm>
          <a:prstGeom prst="rect">
            <a:avLst/>
          </a:prstGeom>
          <a:noFill/>
        </p:spPr>
        <p:txBody>
          <a:bodyPr wrap="square" rtlCol="0">
            <a:spAutoFit/>
          </a:bodyPr>
          <a:lstStyle/>
          <a:p>
            <a:r>
              <a:rPr lang="en-US" sz="2000" spc="300" dirty="0">
                <a:solidFill>
                  <a:schemeClr val="tx2"/>
                </a:solidFill>
                <a:latin typeface="Montserrat" charset="0"/>
                <a:ea typeface="Montserrat" charset="0"/>
                <a:cs typeface="Montserrat" charset="0"/>
              </a:rPr>
              <a:t>IT’S EASIER THAN YOU THINK</a:t>
            </a:r>
          </a:p>
        </p:txBody>
      </p:sp>
    </p:spTree>
    <p:extLst>
      <p:ext uri="{BB962C8B-B14F-4D97-AF65-F5344CB8AC3E}">
        <p14:creationId xmlns:p14="http://schemas.microsoft.com/office/powerpoint/2010/main" val="27625996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E3C640-EA37-C14D-867E-7B3905BD7F11}"/>
              </a:ext>
            </a:extLst>
          </p:cNvPr>
          <p:cNvSpPr/>
          <p:nvPr/>
        </p:nvSpPr>
        <p:spPr>
          <a:xfrm>
            <a:off x="1673851" y="1628775"/>
            <a:ext cx="9081356" cy="430562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Montserrat" charset="0"/>
              <a:ea typeface="+mn-ea"/>
              <a:cs typeface="+mn-cs"/>
            </a:endParaRPr>
          </a:p>
        </p:txBody>
      </p:sp>
      <p:sp>
        <p:nvSpPr>
          <p:cNvPr id="5" name="TextBox 4"/>
          <p:cNvSpPr txBox="1"/>
          <p:nvPr/>
        </p:nvSpPr>
        <p:spPr>
          <a:xfrm>
            <a:off x="3415092" y="923603"/>
            <a:ext cx="5361816"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300" normalizeH="0" baseline="0" noProof="0" dirty="0">
                <a:ln>
                  <a:noFill/>
                </a:ln>
                <a:solidFill>
                  <a:srgbClr val="44546A"/>
                </a:solidFill>
                <a:effectLst/>
                <a:uLnTx/>
                <a:uFillTx/>
                <a:latin typeface="Montserrat" charset="0"/>
                <a:ea typeface="Montserrat" charset="0"/>
                <a:cs typeface="Montserrat" charset="0"/>
              </a:rPr>
              <a:t>SAMPLE CONTRACT</a:t>
            </a:r>
            <a:endParaRPr kumimoji="0" lang="en-US" sz="4800" b="0" i="0" u="none" strike="noStrike" kern="1200" cap="none" spc="300" normalizeH="0" baseline="0" noProof="0" dirty="0">
              <a:ln>
                <a:noFill/>
              </a:ln>
              <a:solidFill>
                <a:srgbClr val="44546A"/>
              </a:solidFill>
              <a:effectLst/>
              <a:uLnTx/>
              <a:uFillTx/>
              <a:latin typeface="Montserrat" charset="0"/>
              <a:ea typeface="Montserrat" charset="0"/>
              <a:cs typeface="Montserrat" charset="0"/>
            </a:endParaRPr>
          </a:p>
        </p:txBody>
      </p:sp>
      <p:sp>
        <p:nvSpPr>
          <p:cNvPr id="6" name="TextBox 5">
            <a:extLst>
              <a:ext uri="{FF2B5EF4-FFF2-40B4-BE49-F238E27FC236}">
                <a16:creationId xmlns:a16="http://schemas.microsoft.com/office/drawing/2014/main" id="{8A77404D-08D7-1442-B22D-DC3CAC9FFC51}"/>
              </a:ext>
            </a:extLst>
          </p:cNvPr>
          <p:cNvSpPr txBox="1"/>
          <p:nvPr/>
        </p:nvSpPr>
        <p:spPr>
          <a:xfrm>
            <a:off x="4320540" y="6254776"/>
            <a:ext cx="355092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600" normalizeH="0" baseline="0" noProof="0" dirty="0">
                <a:ln>
                  <a:noFill/>
                </a:ln>
                <a:solidFill>
                  <a:prstClr val="black"/>
                </a:solidFill>
                <a:effectLst/>
                <a:uLnTx/>
                <a:uFillTx/>
                <a:latin typeface="Montserrat Hairline" pitchFamily="2" charset="77"/>
                <a:ea typeface="+mn-ea"/>
                <a:cs typeface="+mn-cs"/>
              </a:rPr>
              <a:t>WWW.GOLDENHANDOFF.COM</a:t>
            </a:r>
          </a:p>
        </p:txBody>
      </p:sp>
      <p:sp>
        <p:nvSpPr>
          <p:cNvPr id="7" name="TextBox 6">
            <a:extLst>
              <a:ext uri="{FF2B5EF4-FFF2-40B4-BE49-F238E27FC236}">
                <a16:creationId xmlns:a16="http://schemas.microsoft.com/office/drawing/2014/main" id="{C14DADC8-3AF0-1847-A6E4-9E29ACB33FFB}"/>
              </a:ext>
            </a:extLst>
          </p:cNvPr>
          <p:cNvSpPr txBox="1"/>
          <p:nvPr/>
        </p:nvSpPr>
        <p:spPr>
          <a:xfrm>
            <a:off x="4529027" y="464934"/>
            <a:ext cx="3133947"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600" normalizeH="0" baseline="0" noProof="0" dirty="0">
                <a:ln>
                  <a:noFill/>
                </a:ln>
                <a:solidFill>
                  <a:srgbClr val="44546A"/>
                </a:solidFill>
                <a:effectLst/>
                <a:uLnTx/>
                <a:uFillTx/>
                <a:latin typeface="Montserrat" charset="0"/>
                <a:ea typeface="Montserrat" charset="0"/>
                <a:cs typeface="Montserrat" charset="0"/>
              </a:rPr>
              <a:t>THE GOLDEN HANDOFF</a:t>
            </a:r>
          </a:p>
        </p:txBody>
      </p:sp>
      <p:sp>
        <p:nvSpPr>
          <p:cNvPr id="11" name="Rectangle 10">
            <a:extLst>
              <a:ext uri="{FF2B5EF4-FFF2-40B4-BE49-F238E27FC236}">
                <a16:creationId xmlns:a16="http://schemas.microsoft.com/office/drawing/2014/main" id="{737BAFF5-68EC-364F-8EC4-BDFEE62E3B1F}"/>
              </a:ext>
            </a:extLst>
          </p:cNvPr>
          <p:cNvSpPr/>
          <p:nvPr/>
        </p:nvSpPr>
        <p:spPr>
          <a:xfrm>
            <a:off x="1928219" y="1844146"/>
            <a:ext cx="8615955" cy="383910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286000" y="1766992"/>
            <a:ext cx="7857058" cy="31085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546A"/>
              </a:solidFill>
              <a:effectLst/>
              <a:uLnTx/>
              <a:uFillTx/>
              <a:latin typeface="Montserrat Light" pitchFamily="2" charset="77"/>
              <a:ea typeface="MS Mincho"/>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546A"/>
                </a:solidFill>
                <a:effectLst/>
                <a:uLnTx/>
                <a:uFillTx/>
                <a:latin typeface="Montserrat Light" pitchFamily="2" charset="77"/>
                <a:ea typeface="MS Mincho"/>
                <a:cs typeface="+mn-cs"/>
              </a:rPr>
              <a:t>8/1/2020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546A"/>
                </a:solidFill>
                <a:effectLst/>
                <a:uLnTx/>
                <a:uFillTx/>
                <a:latin typeface="Montserrat Light" pitchFamily="2" charset="77"/>
                <a:ea typeface="MS Mincho"/>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546A"/>
                </a:solidFill>
                <a:effectLst/>
                <a:uLnTx/>
                <a:uFillTx/>
                <a:latin typeface="Montserrat Light" pitchFamily="2" charset="77"/>
                <a:ea typeface="MS Mincho"/>
                <a:cs typeface="+mn-cs"/>
              </a:rPr>
              <a:t>Retiring Agent transfers her client database to Nick </a:t>
            </a:r>
            <a:r>
              <a:rPr kumimoji="0" lang="en-US" sz="1400" b="0" i="0" u="none" strike="noStrike" kern="1200" cap="none" spc="0" normalizeH="0" baseline="0" noProof="0" dirty="0" err="1">
                <a:ln>
                  <a:noFill/>
                </a:ln>
                <a:solidFill>
                  <a:srgbClr val="44546A"/>
                </a:solidFill>
                <a:effectLst/>
                <a:uLnTx/>
                <a:uFillTx/>
                <a:latin typeface="Montserrat Light" pitchFamily="2" charset="77"/>
                <a:ea typeface="MS Mincho"/>
                <a:cs typeface="+mn-cs"/>
              </a:rPr>
              <a:t>Krautter</a:t>
            </a:r>
            <a:r>
              <a:rPr kumimoji="0" lang="en-US" sz="1400" b="0" i="0" u="none" strike="noStrike" kern="1200" cap="none" spc="0" normalizeH="0" baseline="0" noProof="0" dirty="0">
                <a:ln>
                  <a:noFill/>
                </a:ln>
                <a:solidFill>
                  <a:srgbClr val="44546A"/>
                </a:solidFill>
                <a:effectLst/>
                <a:uLnTx/>
                <a:uFillTx/>
                <a:latin typeface="Montserrat Light" pitchFamily="2" charset="77"/>
                <a:ea typeface="MS Mincho"/>
                <a:cs typeface="+mn-cs"/>
              </a:rPr>
              <a:t>, PC under the following terms: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546A"/>
                </a:solidFill>
                <a:effectLst/>
                <a:uLnTx/>
                <a:uFillTx/>
                <a:latin typeface="Montserrat Light" pitchFamily="2" charset="77"/>
                <a:ea typeface="MS Mincho"/>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546A"/>
                </a:solidFill>
                <a:effectLst/>
                <a:uLnTx/>
                <a:uFillTx/>
                <a:latin typeface="Montserrat Light" pitchFamily="2" charset="77"/>
                <a:ea typeface="MS Mincho"/>
                <a:cs typeface="+mn-cs"/>
              </a:rPr>
              <a:t>For any purchases or sales by clients in the Retiring Agent database Nick </a:t>
            </a:r>
            <a:r>
              <a:rPr kumimoji="0" lang="en-US" sz="1400" b="0" i="0" u="none" strike="noStrike" kern="1200" cap="none" spc="0" normalizeH="0" baseline="0" noProof="0" dirty="0" err="1">
                <a:ln>
                  <a:noFill/>
                </a:ln>
                <a:solidFill>
                  <a:srgbClr val="44546A"/>
                </a:solidFill>
                <a:effectLst/>
                <a:uLnTx/>
                <a:uFillTx/>
                <a:latin typeface="Montserrat Light" pitchFamily="2" charset="77"/>
                <a:ea typeface="MS Mincho"/>
                <a:cs typeface="+mn-cs"/>
              </a:rPr>
              <a:t>Krautter</a:t>
            </a:r>
            <a:r>
              <a:rPr kumimoji="0" lang="en-US" sz="1400" b="0" i="0" u="none" strike="noStrike" kern="1200" cap="none" spc="0" normalizeH="0" baseline="0" noProof="0" dirty="0">
                <a:ln>
                  <a:noFill/>
                </a:ln>
                <a:solidFill>
                  <a:srgbClr val="44546A"/>
                </a:solidFill>
                <a:effectLst/>
                <a:uLnTx/>
                <a:uFillTx/>
                <a:latin typeface="Montserrat Light" pitchFamily="2" charset="77"/>
                <a:ea typeface="MS Mincho"/>
                <a:cs typeface="+mn-cs"/>
              </a:rPr>
              <a:t>, PC agrees to pay a referral fee as follows: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546A"/>
                </a:solidFill>
                <a:effectLst/>
                <a:uLnTx/>
                <a:uFillTx/>
                <a:latin typeface="Montserrat Light" pitchFamily="2" charset="77"/>
                <a:ea typeface="MS Mincho"/>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546A"/>
                </a:solidFill>
                <a:effectLst/>
                <a:uLnTx/>
                <a:uFillTx/>
                <a:latin typeface="Montserrat Light" pitchFamily="2" charset="77"/>
                <a:ea typeface="MS Mincho"/>
                <a:cs typeface="+mn-cs"/>
              </a:rPr>
              <a:t>Year One: 30% of commissions for properties closed between August 1, 2020 and July 31,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546A"/>
                </a:solidFill>
                <a:effectLst/>
                <a:uLnTx/>
                <a:uFillTx/>
                <a:latin typeface="Montserrat Light" pitchFamily="2" charset="77"/>
                <a:ea typeface="MS Mincho"/>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546A"/>
                </a:solidFill>
                <a:effectLst/>
                <a:uLnTx/>
                <a:uFillTx/>
                <a:latin typeface="Montserrat Light" pitchFamily="2" charset="77"/>
                <a:ea typeface="MS Mincho"/>
                <a:cs typeface="+mn-cs"/>
              </a:rPr>
              <a:t>Year Two: 20% of commissions for properties closed between August 1, 2021 and July 31,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546A"/>
                </a:solidFill>
                <a:effectLst/>
                <a:uLnTx/>
                <a:uFillTx/>
                <a:latin typeface="Montserrat Light" pitchFamily="2" charset="77"/>
                <a:ea typeface="MS Mincho"/>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546A"/>
                </a:solidFill>
                <a:effectLst/>
                <a:uLnTx/>
                <a:uFillTx/>
                <a:latin typeface="Montserrat Light" pitchFamily="2" charset="77"/>
                <a:ea typeface="MS Mincho"/>
                <a:cs typeface="+mn-cs"/>
              </a:rPr>
              <a:t>Year Three: 10% of commissions for properties closed between August 1, 2022 and July 31</a:t>
            </a:r>
            <a:r>
              <a:rPr kumimoji="0" lang="en-US" sz="1400" b="0" i="0" u="none" strike="noStrike" kern="1200" cap="none" spc="0" normalizeH="0" baseline="0" noProof="0">
                <a:ln>
                  <a:noFill/>
                </a:ln>
                <a:solidFill>
                  <a:srgbClr val="44546A"/>
                </a:solidFill>
                <a:effectLst/>
                <a:uLnTx/>
                <a:uFillTx/>
                <a:latin typeface="Montserrat Light" pitchFamily="2" charset="77"/>
                <a:ea typeface="MS Mincho"/>
                <a:cs typeface="+mn-cs"/>
              </a:rPr>
              <a:t>, 2023, </a:t>
            </a:r>
            <a:r>
              <a:rPr kumimoji="0" lang="en-US" sz="1400" b="0" i="0" u="none" strike="noStrike" kern="1200" cap="none" spc="0" normalizeH="0" baseline="0" noProof="0" dirty="0">
                <a:ln>
                  <a:noFill/>
                </a:ln>
                <a:solidFill>
                  <a:srgbClr val="44546A"/>
                </a:solidFill>
                <a:effectLst/>
                <a:uLnTx/>
                <a:uFillTx/>
                <a:latin typeface="Montserrat Light" pitchFamily="2" charset="77"/>
                <a:ea typeface="MS Mincho"/>
                <a:cs typeface="+mn-cs"/>
              </a:rPr>
              <a:t>after which time no referral fees will be due. </a:t>
            </a:r>
          </a:p>
        </p:txBody>
      </p:sp>
    </p:spTree>
    <p:extLst>
      <p:ext uri="{BB962C8B-B14F-4D97-AF65-F5344CB8AC3E}">
        <p14:creationId xmlns:p14="http://schemas.microsoft.com/office/powerpoint/2010/main" val="1475191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E3C640-EA37-C14D-867E-7B3905BD7F11}"/>
              </a:ext>
            </a:extLst>
          </p:cNvPr>
          <p:cNvSpPr/>
          <p:nvPr/>
        </p:nvSpPr>
        <p:spPr>
          <a:xfrm>
            <a:off x="1673851" y="1628775"/>
            <a:ext cx="9081356" cy="430562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Montserrat" charset="0"/>
            </a:endParaRPr>
          </a:p>
        </p:txBody>
      </p:sp>
      <p:sp>
        <p:nvSpPr>
          <p:cNvPr id="5" name="TextBox 4"/>
          <p:cNvSpPr txBox="1"/>
          <p:nvPr/>
        </p:nvSpPr>
        <p:spPr>
          <a:xfrm>
            <a:off x="2566138" y="868422"/>
            <a:ext cx="7340115" cy="600164"/>
          </a:xfrm>
          <a:prstGeom prst="rect">
            <a:avLst/>
          </a:prstGeom>
          <a:noFill/>
        </p:spPr>
        <p:txBody>
          <a:bodyPr wrap="square" rtlCol="0">
            <a:spAutoFit/>
          </a:bodyPr>
          <a:lstStyle/>
          <a:p>
            <a:pPr algn="ctr"/>
            <a:r>
              <a:rPr lang="en-US" sz="3300" spc="300" dirty="0">
                <a:solidFill>
                  <a:schemeClr val="tx2"/>
                </a:solidFill>
                <a:latin typeface="Montserrat" charset="0"/>
                <a:ea typeface="Montserrat" charset="0"/>
                <a:cs typeface="Montserrat" charset="0"/>
              </a:rPr>
              <a:t>SAMPLE CONTRACT CONT.</a:t>
            </a:r>
            <a:endParaRPr lang="en-US" sz="4800" spc="300" dirty="0">
              <a:solidFill>
                <a:schemeClr val="tx2"/>
              </a:solidFill>
              <a:latin typeface="Montserrat" charset="0"/>
              <a:ea typeface="Montserrat" charset="0"/>
              <a:cs typeface="Montserrat" charset="0"/>
            </a:endParaRPr>
          </a:p>
        </p:txBody>
      </p:sp>
      <p:sp>
        <p:nvSpPr>
          <p:cNvPr id="6" name="TextBox 5">
            <a:extLst>
              <a:ext uri="{FF2B5EF4-FFF2-40B4-BE49-F238E27FC236}">
                <a16:creationId xmlns:a16="http://schemas.microsoft.com/office/drawing/2014/main" id="{8A77404D-08D7-1442-B22D-DC3CAC9FFC51}"/>
              </a:ext>
            </a:extLst>
          </p:cNvPr>
          <p:cNvSpPr txBox="1"/>
          <p:nvPr/>
        </p:nvSpPr>
        <p:spPr>
          <a:xfrm>
            <a:off x="4460735" y="6254776"/>
            <a:ext cx="3550920" cy="215444"/>
          </a:xfrm>
          <a:prstGeom prst="rect">
            <a:avLst/>
          </a:prstGeom>
          <a:noFill/>
        </p:spPr>
        <p:txBody>
          <a:bodyPr wrap="square" rtlCol="0">
            <a:spAutoFit/>
          </a:bodyPr>
          <a:lstStyle/>
          <a:p>
            <a:r>
              <a:rPr lang="en-US" sz="800" spc="600" dirty="0">
                <a:latin typeface="Montserrat Hairline" pitchFamily="2" charset="77"/>
              </a:rPr>
              <a:t>WWW.GOLDENHANDOFF.COM</a:t>
            </a:r>
          </a:p>
        </p:txBody>
      </p:sp>
      <p:sp>
        <p:nvSpPr>
          <p:cNvPr id="7" name="TextBox 6">
            <a:extLst>
              <a:ext uri="{FF2B5EF4-FFF2-40B4-BE49-F238E27FC236}">
                <a16:creationId xmlns:a16="http://schemas.microsoft.com/office/drawing/2014/main" id="{C14DADC8-3AF0-1847-A6E4-9E29ACB33FFB}"/>
              </a:ext>
            </a:extLst>
          </p:cNvPr>
          <p:cNvSpPr txBox="1"/>
          <p:nvPr/>
        </p:nvSpPr>
        <p:spPr>
          <a:xfrm>
            <a:off x="4669222" y="464934"/>
            <a:ext cx="3133947" cy="215444"/>
          </a:xfrm>
          <a:prstGeom prst="rect">
            <a:avLst/>
          </a:prstGeom>
          <a:noFill/>
        </p:spPr>
        <p:txBody>
          <a:bodyPr wrap="square" rtlCol="0">
            <a:spAutoFit/>
          </a:bodyPr>
          <a:lstStyle/>
          <a:p>
            <a:pPr algn="ctr"/>
            <a:r>
              <a:rPr lang="en-US" sz="800" spc="600" dirty="0">
                <a:solidFill>
                  <a:schemeClr val="tx2"/>
                </a:solidFill>
                <a:latin typeface="Montserrat" charset="0"/>
                <a:ea typeface="Montserrat" charset="0"/>
                <a:cs typeface="Montserrat" charset="0"/>
              </a:rPr>
              <a:t>THE GOLDEN HANDOFF</a:t>
            </a:r>
          </a:p>
        </p:txBody>
      </p:sp>
      <p:sp>
        <p:nvSpPr>
          <p:cNvPr id="11" name="Rectangle 10">
            <a:extLst>
              <a:ext uri="{FF2B5EF4-FFF2-40B4-BE49-F238E27FC236}">
                <a16:creationId xmlns:a16="http://schemas.microsoft.com/office/drawing/2014/main" id="{737BAFF5-68EC-364F-8EC4-BDFEE62E3B1F}"/>
              </a:ext>
            </a:extLst>
          </p:cNvPr>
          <p:cNvSpPr/>
          <p:nvPr/>
        </p:nvSpPr>
        <p:spPr>
          <a:xfrm>
            <a:off x="1928219" y="1844146"/>
            <a:ext cx="8615955" cy="383910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0" y="1993985"/>
            <a:ext cx="7857058" cy="3539430"/>
          </a:xfrm>
          <a:prstGeom prst="rect">
            <a:avLst/>
          </a:prstGeom>
          <a:noFill/>
        </p:spPr>
        <p:txBody>
          <a:bodyPr wrap="square" rtlCol="0">
            <a:spAutoFit/>
          </a:bodyPr>
          <a:lstStyle/>
          <a:p>
            <a:pPr algn="ctr"/>
            <a:endParaRPr lang="en-US" sz="1400" dirty="0">
              <a:solidFill>
                <a:schemeClr val="tx2"/>
              </a:solidFill>
              <a:latin typeface="Montserrat Light" pitchFamily="2" charset="77"/>
              <a:ea typeface="MS Mincho"/>
            </a:endParaRPr>
          </a:p>
          <a:p>
            <a:r>
              <a:rPr lang="en-US" sz="1400" dirty="0">
                <a:solidFill>
                  <a:schemeClr val="tx2"/>
                </a:solidFill>
                <a:latin typeface="Montserrat Light" pitchFamily="2" charset="77"/>
                <a:ea typeface="MS Mincho"/>
              </a:rPr>
              <a:t>For new referrals from the Retiring Agent that are not part of the Retiring Agent database Nick </a:t>
            </a:r>
            <a:r>
              <a:rPr lang="en-US" sz="1400" dirty="0" err="1">
                <a:solidFill>
                  <a:schemeClr val="tx2"/>
                </a:solidFill>
                <a:latin typeface="Montserrat Light" pitchFamily="2" charset="77"/>
                <a:ea typeface="MS Mincho"/>
              </a:rPr>
              <a:t>Krautter</a:t>
            </a:r>
            <a:r>
              <a:rPr lang="en-US" sz="1400" dirty="0">
                <a:solidFill>
                  <a:schemeClr val="tx2"/>
                </a:solidFill>
                <a:latin typeface="Montserrat Light" pitchFamily="2" charset="77"/>
                <a:ea typeface="MS Mincho"/>
              </a:rPr>
              <a:t>, PC agrees to pay a 20% referral fee for the first transaction by each client. </a:t>
            </a:r>
          </a:p>
          <a:p>
            <a:r>
              <a:rPr lang="en-US" sz="1400" dirty="0">
                <a:solidFill>
                  <a:schemeClr val="tx2"/>
                </a:solidFill>
                <a:latin typeface="Montserrat Light" pitchFamily="2" charset="77"/>
                <a:ea typeface="MS Mincho"/>
              </a:rPr>
              <a:t> </a:t>
            </a:r>
          </a:p>
          <a:p>
            <a:r>
              <a:rPr lang="en-US" sz="1400" dirty="0">
                <a:solidFill>
                  <a:schemeClr val="tx2"/>
                </a:solidFill>
                <a:latin typeface="Montserrat Light" pitchFamily="2" charset="77"/>
                <a:ea typeface="MS Mincho"/>
              </a:rPr>
              <a:t>Retiring Agent agrees to the following duties: </a:t>
            </a:r>
          </a:p>
          <a:p>
            <a:pPr marL="342900" marR="0" lvl="0" indent="-342900">
              <a:spcBef>
                <a:spcPts val="0"/>
              </a:spcBef>
              <a:spcAft>
                <a:spcPts val="0"/>
              </a:spcAft>
              <a:buFont typeface="+mj-lt"/>
              <a:buAutoNum type="arabicPeriod"/>
              <a:tabLst>
                <a:tab pos="457200" algn="l"/>
              </a:tabLst>
            </a:pPr>
            <a:r>
              <a:rPr lang="en-US" sz="1400" dirty="0">
                <a:solidFill>
                  <a:schemeClr val="tx2"/>
                </a:solidFill>
                <a:latin typeface="Montserrat Light" pitchFamily="2" charset="77"/>
                <a:ea typeface="MS Mincho"/>
              </a:rPr>
              <a:t>Maintain a real estate license with the appropriate status to continue to receive referral income. </a:t>
            </a:r>
          </a:p>
          <a:p>
            <a:pPr marL="342900" marR="0" lvl="0" indent="-342900">
              <a:spcBef>
                <a:spcPts val="0"/>
              </a:spcBef>
              <a:spcAft>
                <a:spcPts val="0"/>
              </a:spcAft>
              <a:buFont typeface="+mj-lt"/>
              <a:buAutoNum type="arabicPeriod"/>
              <a:tabLst>
                <a:tab pos="457200" algn="l"/>
              </a:tabLst>
            </a:pPr>
            <a:r>
              <a:rPr lang="en-US" sz="1400" dirty="0">
                <a:solidFill>
                  <a:schemeClr val="tx2"/>
                </a:solidFill>
                <a:latin typeface="Montserrat Light" pitchFamily="2" charset="77"/>
                <a:ea typeface="MS Mincho"/>
              </a:rPr>
              <a:t>Communicate any inquiries by the database and endorse Nick </a:t>
            </a:r>
            <a:r>
              <a:rPr lang="en-US" sz="1400" dirty="0" err="1">
                <a:solidFill>
                  <a:schemeClr val="tx2"/>
                </a:solidFill>
                <a:latin typeface="Montserrat Light" pitchFamily="2" charset="77"/>
                <a:ea typeface="MS Mincho"/>
              </a:rPr>
              <a:t>Krautter</a:t>
            </a:r>
            <a:r>
              <a:rPr lang="en-US" sz="1400" dirty="0">
                <a:solidFill>
                  <a:schemeClr val="tx2"/>
                </a:solidFill>
                <a:latin typeface="Montserrat Light" pitchFamily="2" charset="77"/>
                <a:ea typeface="MS Mincho"/>
              </a:rPr>
              <a:t>, PC to her database.</a:t>
            </a:r>
          </a:p>
          <a:p>
            <a:r>
              <a:rPr lang="en-US" sz="1400" dirty="0">
                <a:solidFill>
                  <a:schemeClr val="tx2"/>
                </a:solidFill>
                <a:latin typeface="Montserrat Light" pitchFamily="2" charset="77"/>
                <a:ea typeface="MS Mincho"/>
              </a:rPr>
              <a:t> </a:t>
            </a:r>
          </a:p>
          <a:p>
            <a:r>
              <a:rPr lang="en-US" sz="1400" dirty="0">
                <a:solidFill>
                  <a:schemeClr val="tx2"/>
                </a:solidFill>
                <a:latin typeface="Montserrat Light" pitchFamily="2" charset="77"/>
                <a:ea typeface="MS Mincho"/>
              </a:rPr>
              <a:t>Nick </a:t>
            </a:r>
            <a:r>
              <a:rPr lang="en-US" sz="1400" dirty="0" err="1">
                <a:solidFill>
                  <a:schemeClr val="tx2"/>
                </a:solidFill>
                <a:latin typeface="Montserrat Light" pitchFamily="2" charset="77"/>
                <a:ea typeface="MS Mincho"/>
              </a:rPr>
              <a:t>Krautter</a:t>
            </a:r>
            <a:r>
              <a:rPr lang="en-US" sz="1400" dirty="0">
                <a:solidFill>
                  <a:schemeClr val="tx2"/>
                </a:solidFill>
                <a:latin typeface="Montserrat Light" pitchFamily="2" charset="77"/>
                <a:ea typeface="MS Mincho"/>
              </a:rPr>
              <a:t>, PC agrees to the following duties: </a:t>
            </a:r>
          </a:p>
          <a:p>
            <a:pPr marL="342900" marR="0" lvl="0" indent="-342900">
              <a:spcBef>
                <a:spcPts val="0"/>
              </a:spcBef>
              <a:spcAft>
                <a:spcPts val="0"/>
              </a:spcAft>
              <a:buFont typeface="+mj-lt"/>
              <a:buAutoNum type="arabicPeriod"/>
              <a:tabLst>
                <a:tab pos="457200" algn="l"/>
              </a:tabLst>
            </a:pPr>
            <a:r>
              <a:rPr lang="en-US" sz="1400" dirty="0">
                <a:solidFill>
                  <a:schemeClr val="tx2"/>
                </a:solidFill>
                <a:latin typeface="Montserrat Light" pitchFamily="2" charset="77"/>
                <a:ea typeface="MS Mincho"/>
              </a:rPr>
              <a:t>Maintain a high level of marketing and follow up with the database.</a:t>
            </a:r>
          </a:p>
          <a:p>
            <a:pPr marL="342900" marR="0" lvl="0" indent="-342900">
              <a:spcBef>
                <a:spcPts val="0"/>
              </a:spcBef>
              <a:spcAft>
                <a:spcPts val="0"/>
              </a:spcAft>
              <a:buFont typeface="+mj-lt"/>
              <a:buAutoNum type="arabicPeriod"/>
              <a:tabLst>
                <a:tab pos="457200" algn="l"/>
              </a:tabLst>
            </a:pPr>
            <a:r>
              <a:rPr lang="en-US" sz="1400" dirty="0">
                <a:solidFill>
                  <a:schemeClr val="tx2"/>
                </a:solidFill>
                <a:latin typeface="Montserrat Light" pitchFamily="2" charset="77"/>
                <a:ea typeface="MS Mincho"/>
              </a:rPr>
              <a:t>Communicate new business and pending and closed sales.</a:t>
            </a:r>
          </a:p>
          <a:p>
            <a:pPr marL="342900" marR="0" lvl="0" indent="-342900">
              <a:spcBef>
                <a:spcPts val="0"/>
              </a:spcBef>
              <a:spcAft>
                <a:spcPts val="0"/>
              </a:spcAft>
              <a:buFont typeface="+mj-lt"/>
              <a:buAutoNum type="arabicPeriod"/>
              <a:tabLst>
                <a:tab pos="457200" algn="l"/>
              </a:tabLst>
            </a:pPr>
            <a:r>
              <a:rPr lang="en-US" sz="1400" dirty="0">
                <a:solidFill>
                  <a:schemeClr val="tx2"/>
                </a:solidFill>
                <a:latin typeface="Montserrat Light" pitchFamily="2" charset="77"/>
                <a:ea typeface="MS Mincho"/>
              </a:rPr>
              <a:t>Pay for all marketing and maintain a business that can support the real estate needs of the database. </a:t>
            </a:r>
          </a:p>
        </p:txBody>
      </p:sp>
    </p:spTree>
    <p:extLst>
      <p:ext uri="{BB962C8B-B14F-4D97-AF65-F5344CB8AC3E}">
        <p14:creationId xmlns:p14="http://schemas.microsoft.com/office/powerpoint/2010/main" val="5979523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E3C640-EA37-C14D-867E-7B3905BD7F11}"/>
              </a:ext>
            </a:extLst>
          </p:cNvPr>
          <p:cNvSpPr/>
          <p:nvPr/>
        </p:nvSpPr>
        <p:spPr>
          <a:xfrm>
            <a:off x="1673851" y="1628775"/>
            <a:ext cx="9081356" cy="430562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Montserrat" charset="0"/>
            </a:endParaRPr>
          </a:p>
        </p:txBody>
      </p:sp>
      <p:sp>
        <p:nvSpPr>
          <p:cNvPr id="5" name="TextBox 4"/>
          <p:cNvSpPr txBox="1"/>
          <p:nvPr/>
        </p:nvSpPr>
        <p:spPr>
          <a:xfrm>
            <a:off x="2566138" y="868422"/>
            <a:ext cx="7340115" cy="600164"/>
          </a:xfrm>
          <a:prstGeom prst="rect">
            <a:avLst/>
          </a:prstGeom>
          <a:noFill/>
        </p:spPr>
        <p:txBody>
          <a:bodyPr wrap="square" rtlCol="0">
            <a:spAutoFit/>
          </a:bodyPr>
          <a:lstStyle/>
          <a:p>
            <a:pPr algn="ctr"/>
            <a:r>
              <a:rPr lang="en-US" sz="3300" spc="300" dirty="0">
                <a:solidFill>
                  <a:schemeClr val="tx2"/>
                </a:solidFill>
                <a:latin typeface="Montserrat" charset="0"/>
                <a:ea typeface="Montserrat" charset="0"/>
                <a:cs typeface="Montserrat" charset="0"/>
              </a:rPr>
              <a:t>ANNOUNCEMENT LETTER</a:t>
            </a:r>
            <a:endParaRPr lang="en-US" sz="4800" spc="300" dirty="0">
              <a:solidFill>
                <a:schemeClr val="tx2"/>
              </a:solidFill>
              <a:latin typeface="Montserrat" charset="0"/>
              <a:ea typeface="Montserrat" charset="0"/>
              <a:cs typeface="Montserrat" charset="0"/>
            </a:endParaRPr>
          </a:p>
        </p:txBody>
      </p:sp>
      <p:sp>
        <p:nvSpPr>
          <p:cNvPr id="6" name="TextBox 5">
            <a:extLst>
              <a:ext uri="{FF2B5EF4-FFF2-40B4-BE49-F238E27FC236}">
                <a16:creationId xmlns:a16="http://schemas.microsoft.com/office/drawing/2014/main" id="{8A77404D-08D7-1442-B22D-DC3CAC9FFC51}"/>
              </a:ext>
            </a:extLst>
          </p:cNvPr>
          <p:cNvSpPr txBox="1"/>
          <p:nvPr/>
        </p:nvSpPr>
        <p:spPr>
          <a:xfrm>
            <a:off x="4460735" y="6254776"/>
            <a:ext cx="3550920" cy="215444"/>
          </a:xfrm>
          <a:prstGeom prst="rect">
            <a:avLst/>
          </a:prstGeom>
          <a:noFill/>
        </p:spPr>
        <p:txBody>
          <a:bodyPr wrap="square" rtlCol="0">
            <a:spAutoFit/>
          </a:bodyPr>
          <a:lstStyle/>
          <a:p>
            <a:r>
              <a:rPr lang="en-US" sz="800" spc="600" dirty="0">
                <a:latin typeface="Montserrat Hairline" pitchFamily="2" charset="77"/>
              </a:rPr>
              <a:t>WWW.GOLDENHANDOFF.COM</a:t>
            </a:r>
          </a:p>
        </p:txBody>
      </p:sp>
      <p:sp>
        <p:nvSpPr>
          <p:cNvPr id="7" name="TextBox 6">
            <a:extLst>
              <a:ext uri="{FF2B5EF4-FFF2-40B4-BE49-F238E27FC236}">
                <a16:creationId xmlns:a16="http://schemas.microsoft.com/office/drawing/2014/main" id="{C14DADC8-3AF0-1847-A6E4-9E29ACB33FFB}"/>
              </a:ext>
            </a:extLst>
          </p:cNvPr>
          <p:cNvSpPr txBox="1"/>
          <p:nvPr/>
        </p:nvSpPr>
        <p:spPr>
          <a:xfrm>
            <a:off x="4669222" y="464934"/>
            <a:ext cx="3133947" cy="215444"/>
          </a:xfrm>
          <a:prstGeom prst="rect">
            <a:avLst/>
          </a:prstGeom>
          <a:noFill/>
        </p:spPr>
        <p:txBody>
          <a:bodyPr wrap="square" rtlCol="0">
            <a:spAutoFit/>
          </a:bodyPr>
          <a:lstStyle/>
          <a:p>
            <a:pPr algn="ctr"/>
            <a:r>
              <a:rPr lang="en-US" sz="800" spc="600" dirty="0">
                <a:solidFill>
                  <a:schemeClr val="tx2"/>
                </a:solidFill>
                <a:latin typeface="Montserrat" charset="0"/>
                <a:ea typeface="Montserrat" charset="0"/>
                <a:cs typeface="Montserrat" charset="0"/>
              </a:rPr>
              <a:t>THE GOLDEN HANDOFF</a:t>
            </a:r>
          </a:p>
        </p:txBody>
      </p:sp>
      <p:sp>
        <p:nvSpPr>
          <p:cNvPr id="11" name="Rectangle 10">
            <a:extLst>
              <a:ext uri="{FF2B5EF4-FFF2-40B4-BE49-F238E27FC236}">
                <a16:creationId xmlns:a16="http://schemas.microsoft.com/office/drawing/2014/main" id="{737BAFF5-68EC-364F-8EC4-BDFEE62E3B1F}"/>
              </a:ext>
            </a:extLst>
          </p:cNvPr>
          <p:cNvSpPr/>
          <p:nvPr/>
        </p:nvSpPr>
        <p:spPr>
          <a:xfrm>
            <a:off x="1928219" y="1788965"/>
            <a:ext cx="8615955" cy="397031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307666" y="1683957"/>
            <a:ext cx="7857058" cy="3970318"/>
          </a:xfrm>
          <a:prstGeom prst="rect">
            <a:avLst/>
          </a:prstGeom>
          <a:noFill/>
        </p:spPr>
        <p:txBody>
          <a:bodyPr wrap="square" rtlCol="0">
            <a:spAutoFit/>
          </a:bodyPr>
          <a:lstStyle/>
          <a:p>
            <a:pPr algn="ctr"/>
            <a:endParaRPr lang="en-US" sz="1400" dirty="0">
              <a:solidFill>
                <a:schemeClr val="tx2"/>
              </a:solidFill>
              <a:latin typeface="Montserrat Light" pitchFamily="2" charset="77"/>
              <a:ea typeface="MS Mincho"/>
            </a:endParaRPr>
          </a:p>
          <a:p>
            <a:pPr lvl="0" eaLnBrk="0" fontAlgn="base" hangingPunct="0">
              <a:spcBef>
                <a:spcPct val="0"/>
              </a:spcBef>
              <a:spcAft>
                <a:spcPct val="0"/>
              </a:spcAft>
            </a:pPr>
            <a:r>
              <a:rPr lang="en-US" altLang="en-US" sz="1400" dirty="0">
                <a:solidFill>
                  <a:schemeClr val="tx2"/>
                </a:solidFill>
                <a:latin typeface="Montserrat Light" pitchFamily="2" charset="77"/>
                <a:ea typeface="Times New Roman" panose="02020603050405020304" pitchFamily="18" charset="0"/>
              </a:rPr>
              <a:t>I am proud to announce that I am partnering with one of the top real estate teams in Portland.  As part of this move, I will be transitioning into the role of a consultant. This exciting change will ensure that you continue to receive fantastic service from a top principal broker.</a:t>
            </a:r>
          </a:p>
          <a:p>
            <a:pPr lvl="0" eaLnBrk="0" fontAlgn="base" hangingPunct="0">
              <a:spcBef>
                <a:spcPct val="0"/>
              </a:spcBef>
              <a:spcAft>
                <a:spcPct val="0"/>
              </a:spcAft>
            </a:pPr>
            <a:r>
              <a:rPr lang="en-US" altLang="en-US" sz="1400" dirty="0">
                <a:solidFill>
                  <a:schemeClr val="tx2"/>
                </a:solidFill>
                <a:latin typeface="Montserrat Light" pitchFamily="2" charset="77"/>
                <a:ea typeface="Times New Roman" panose="02020603050405020304" pitchFamily="18" charset="0"/>
              </a:rPr>
              <a:t> </a:t>
            </a:r>
          </a:p>
          <a:p>
            <a:pPr lvl="0" eaLnBrk="0" fontAlgn="base" hangingPunct="0">
              <a:spcBef>
                <a:spcPct val="0"/>
              </a:spcBef>
              <a:spcAft>
                <a:spcPct val="0"/>
              </a:spcAft>
            </a:pPr>
            <a:r>
              <a:rPr lang="en-US" altLang="en-US" sz="1400" dirty="0">
                <a:solidFill>
                  <a:schemeClr val="tx2"/>
                </a:solidFill>
                <a:latin typeface="Montserrat Light" pitchFamily="2" charset="77"/>
                <a:ea typeface="Times New Roman" panose="02020603050405020304" pitchFamily="18" charset="0"/>
              </a:rPr>
              <a:t>The team is led by Nick </a:t>
            </a:r>
            <a:r>
              <a:rPr lang="en-US" altLang="en-US" sz="1400" dirty="0" err="1">
                <a:solidFill>
                  <a:schemeClr val="tx2"/>
                </a:solidFill>
                <a:latin typeface="Montserrat Light" pitchFamily="2" charset="77"/>
                <a:ea typeface="Times New Roman" panose="02020603050405020304" pitchFamily="18" charset="0"/>
              </a:rPr>
              <a:t>Krautter</a:t>
            </a:r>
            <a:r>
              <a:rPr lang="en-US" altLang="en-US" sz="1400" dirty="0">
                <a:solidFill>
                  <a:schemeClr val="tx2"/>
                </a:solidFill>
                <a:latin typeface="Montserrat Light" pitchFamily="2" charset="77"/>
                <a:ea typeface="Times New Roman" panose="02020603050405020304" pitchFamily="18" charset="0"/>
              </a:rPr>
              <a:t>, whom I’ve known since 2006.  Nick was the #3 Eastside broker for buyers in 2015, #6 for buyers and sellers, and one of the top agents city wide. Nick is the real estate expert for News Radio 101 FM – KXL and also a go-to person for Keller Williams Realty Portland Central office’s 250 agents when they need advice and guidance. Nick’s team sold an impressive 103 properties in 2015. </a:t>
            </a:r>
            <a:br>
              <a:rPr lang="en-US" altLang="en-US" sz="1400" dirty="0">
                <a:solidFill>
                  <a:schemeClr val="tx2"/>
                </a:solidFill>
                <a:latin typeface="Montserrat Light" pitchFamily="2" charset="77"/>
                <a:ea typeface="Times New Roman" panose="02020603050405020304" pitchFamily="18" charset="0"/>
              </a:rPr>
            </a:br>
            <a:br>
              <a:rPr lang="en-US" altLang="en-US" sz="1400" dirty="0">
                <a:solidFill>
                  <a:schemeClr val="tx2"/>
                </a:solidFill>
                <a:latin typeface="Montserrat Light" pitchFamily="2" charset="77"/>
                <a:ea typeface="Times New Roman" panose="02020603050405020304" pitchFamily="18" charset="0"/>
              </a:rPr>
            </a:br>
            <a:r>
              <a:rPr lang="en-US" altLang="en-US" sz="1400" dirty="0">
                <a:solidFill>
                  <a:schemeClr val="tx2"/>
                </a:solidFill>
                <a:latin typeface="Montserrat Light" pitchFamily="2" charset="77"/>
                <a:ea typeface="Times New Roman" panose="02020603050405020304" pitchFamily="18" charset="0"/>
              </a:rPr>
              <a:t>You can always call me with questions but rest assured that you are in very capable hands with Nick and his team. You will also start receiving Nick’s Client Information Plan which will provide accurate, local information about our real estate market. </a:t>
            </a:r>
          </a:p>
          <a:p>
            <a:pPr lvl="0" eaLnBrk="0" fontAlgn="base" hangingPunct="0">
              <a:spcBef>
                <a:spcPct val="0"/>
              </a:spcBef>
              <a:spcAft>
                <a:spcPct val="0"/>
              </a:spcAft>
            </a:pPr>
            <a:endParaRPr lang="en-US" altLang="en-US" sz="1400" dirty="0">
              <a:solidFill>
                <a:schemeClr val="tx2"/>
              </a:solidFill>
              <a:latin typeface="Montserrat Light" pitchFamily="2" charset="77"/>
              <a:ea typeface="Times New Roman" panose="02020603050405020304" pitchFamily="18" charset="0"/>
            </a:endParaRPr>
          </a:p>
          <a:p>
            <a:pPr lvl="0" eaLnBrk="0" fontAlgn="base" hangingPunct="0">
              <a:spcBef>
                <a:spcPct val="0"/>
              </a:spcBef>
              <a:spcAft>
                <a:spcPct val="0"/>
              </a:spcAft>
            </a:pPr>
            <a:r>
              <a:rPr lang="en-US" altLang="en-US" sz="1400" dirty="0">
                <a:solidFill>
                  <a:schemeClr val="tx2"/>
                </a:solidFill>
                <a:latin typeface="Montserrat Light" pitchFamily="2" charset="77"/>
                <a:ea typeface="Times New Roman" panose="02020603050405020304" pitchFamily="18" charset="0"/>
              </a:rPr>
              <a:t>In the meantime, when you or someone you know is thinking of buying or selling real estate, give us a call.</a:t>
            </a:r>
            <a:r>
              <a:rPr lang="en-US" altLang="en-US" sz="1400" dirty="0">
                <a:solidFill>
                  <a:schemeClr val="tx2"/>
                </a:solidFill>
                <a:latin typeface="Montserrat Light" pitchFamily="2" charset="77"/>
              </a:rPr>
              <a:t> </a:t>
            </a:r>
          </a:p>
        </p:txBody>
      </p:sp>
    </p:spTree>
    <p:extLst>
      <p:ext uri="{BB962C8B-B14F-4D97-AF65-F5344CB8AC3E}">
        <p14:creationId xmlns:p14="http://schemas.microsoft.com/office/powerpoint/2010/main" val="18387355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E3C640-EA37-C14D-867E-7B3905BD7F11}"/>
              </a:ext>
            </a:extLst>
          </p:cNvPr>
          <p:cNvSpPr/>
          <p:nvPr/>
        </p:nvSpPr>
        <p:spPr>
          <a:xfrm>
            <a:off x="1673851" y="1628775"/>
            <a:ext cx="9081356" cy="430562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Montserrat" charset="0"/>
            </a:endParaRPr>
          </a:p>
        </p:txBody>
      </p:sp>
      <p:sp>
        <p:nvSpPr>
          <p:cNvPr id="5" name="TextBox 4"/>
          <p:cNvSpPr txBox="1"/>
          <p:nvPr/>
        </p:nvSpPr>
        <p:spPr>
          <a:xfrm>
            <a:off x="2566138" y="868422"/>
            <a:ext cx="7340115" cy="600164"/>
          </a:xfrm>
          <a:prstGeom prst="rect">
            <a:avLst/>
          </a:prstGeom>
          <a:noFill/>
        </p:spPr>
        <p:txBody>
          <a:bodyPr wrap="square" rtlCol="0">
            <a:spAutoFit/>
          </a:bodyPr>
          <a:lstStyle/>
          <a:p>
            <a:pPr algn="ctr"/>
            <a:r>
              <a:rPr lang="en-US" sz="3300" spc="300" dirty="0">
                <a:solidFill>
                  <a:schemeClr val="tx2"/>
                </a:solidFill>
                <a:latin typeface="Montserrat" charset="0"/>
                <a:ea typeface="Montserrat" charset="0"/>
                <a:cs typeface="Montserrat" charset="0"/>
              </a:rPr>
              <a:t>THE SCRIPT</a:t>
            </a:r>
            <a:endParaRPr lang="en-US" sz="4800" spc="300" dirty="0">
              <a:solidFill>
                <a:schemeClr val="tx2"/>
              </a:solidFill>
              <a:latin typeface="Montserrat" charset="0"/>
              <a:ea typeface="Montserrat" charset="0"/>
              <a:cs typeface="Montserrat" charset="0"/>
            </a:endParaRPr>
          </a:p>
        </p:txBody>
      </p:sp>
      <p:sp>
        <p:nvSpPr>
          <p:cNvPr id="6" name="TextBox 5">
            <a:extLst>
              <a:ext uri="{FF2B5EF4-FFF2-40B4-BE49-F238E27FC236}">
                <a16:creationId xmlns:a16="http://schemas.microsoft.com/office/drawing/2014/main" id="{8A77404D-08D7-1442-B22D-DC3CAC9FFC51}"/>
              </a:ext>
            </a:extLst>
          </p:cNvPr>
          <p:cNvSpPr txBox="1"/>
          <p:nvPr/>
        </p:nvSpPr>
        <p:spPr>
          <a:xfrm>
            <a:off x="4460735" y="6254776"/>
            <a:ext cx="3550920" cy="215444"/>
          </a:xfrm>
          <a:prstGeom prst="rect">
            <a:avLst/>
          </a:prstGeom>
          <a:noFill/>
        </p:spPr>
        <p:txBody>
          <a:bodyPr wrap="square" rtlCol="0">
            <a:spAutoFit/>
          </a:bodyPr>
          <a:lstStyle/>
          <a:p>
            <a:r>
              <a:rPr lang="en-US" sz="800" spc="600" dirty="0">
                <a:latin typeface="Montserrat Hairline" pitchFamily="2" charset="77"/>
              </a:rPr>
              <a:t>WWW.GOLDENHANDOFF.COM</a:t>
            </a:r>
          </a:p>
        </p:txBody>
      </p:sp>
      <p:sp>
        <p:nvSpPr>
          <p:cNvPr id="7" name="TextBox 6">
            <a:extLst>
              <a:ext uri="{FF2B5EF4-FFF2-40B4-BE49-F238E27FC236}">
                <a16:creationId xmlns:a16="http://schemas.microsoft.com/office/drawing/2014/main" id="{C14DADC8-3AF0-1847-A6E4-9E29ACB33FFB}"/>
              </a:ext>
            </a:extLst>
          </p:cNvPr>
          <p:cNvSpPr txBox="1"/>
          <p:nvPr/>
        </p:nvSpPr>
        <p:spPr>
          <a:xfrm>
            <a:off x="4669222" y="464934"/>
            <a:ext cx="3133947" cy="215444"/>
          </a:xfrm>
          <a:prstGeom prst="rect">
            <a:avLst/>
          </a:prstGeom>
          <a:noFill/>
        </p:spPr>
        <p:txBody>
          <a:bodyPr wrap="square" rtlCol="0">
            <a:spAutoFit/>
          </a:bodyPr>
          <a:lstStyle/>
          <a:p>
            <a:pPr algn="ctr"/>
            <a:r>
              <a:rPr lang="en-US" sz="800" spc="600" dirty="0">
                <a:solidFill>
                  <a:schemeClr val="tx2"/>
                </a:solidFill>
                <a:latin typeface="Montserrat" charset="0"/>
                <a:ea typeface="Montserrat" charset="0"/>
                <a:cs typeface="Montserrat" charset="0"/>
              </a:rPr>
              <a:t>THE GOLDEN HANDOFF</a:t>
            </a:r>
          </a:p>
        </p:txBody>
      </p:sp>
      <p:sp>
        <p:nvSpPr>
          <p:cNvPr id="11" name="Rectangle 10">
            <a:extLst>
              <a:ext uri="{FF2B5EF4-FFF2-40B4-BE49-F238E27FC236}">
                <a16:creationId xmlns:a16="http://schemas.microsoft.com/office/drawing/2014/main" id="{737BAFF5-68EC-364F-8EC4-BDFEE62E3B1F}"/>
              </a:ext>
            </a:extLst>
          </p:cNvPr>
          <p:cNvSpPr/>
          <p:nvPr/>
        </p:nvSpPr>
        <p:spPr>
          <a:xfrm>
            <a:off x="1928219" y="1844146"/>
            <a:ext cx="8615955" cy="383910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0" y="1886263"/>
            <a:ext cx="7857058" cy="3754874"/>
          </a:xfrm>
          <a:prstGeom prst="rect">
            <a:avLst/>
          </a:prstGeom>
          <a:noFill/>
        </p:spPr>
        <p:txBody>
          <a:bodyPr wrap="square" rtlCol="0">
            <a:spAutoFit/>
          </a:bodyPr>
          <a:lstStyle/>
          <a:p>
            <a:r>
              <a:rPr lang="en-US" sz="1400" dirty="0">
                <a:solidFill>
                  <a:schemeClr val="tx2"/>
                </a:solidFill>
                <a:latin typeface="Montserrat Light" pitchFamily="2" charset="77"/>
              </a:rPr>
              <a:t>Hi this is Nick </a:t>
            </a:r>
            <a:r>
              <a:rPr lang="en-US" sz="1400" dirty="0" err="1">
                <a:solidFill>
                  <a:schemeClr val="tx2"/>
                </a:solidFill>
                <a:latin typeface="Montserrat Light" pitchFamily="2" charset="77"/>
              </a:rPr>
              <a:t>Krautter</a:t>
            </a:r>
            <a:r>
              <a:rPr lang="en-US" sz="1400" dirty="0">
                <a:solidFill>
                  <a:schemeClr val="tx2"/>
                </a:solidFill>
                <a:latin typeface="Montserrat Light" pitchFamily="2" charset="77"/>
              </a:rPr>
              <a:t> with Keller Williams Realty, I promised your realtor John I’d call and check in and see if you had any real estate questions or needs I can help with. </a:t>
            </a:r>
          </a:p>
          <a:p>
            <a:endParaRPr lang="en-US" sz="1400" dirty="0">
              <a:solidFill>
                <a:schemeClr val="tx2"/>
              </a:solidFill>
              <a:latin typeface="Montserrat Light" pitchFamily="2" charset="77"/>
            </a:endParaRPr>
          </a:p>
          <a:p>
            <a:r>
              <a:rPr lang="en-US" sz="1400" dirty="0">
                <a:solidFill>
                  <a:schemeClr val="tx2"/>
                </a:solidFill>
                <a:latin typeface="Montserrat Light" pitchFamily="2" charset="77"/>
              </a:rPr>
              <a:t>-Yes. </a:t>
            </a:r>
          </a:p>
          <a:p>
            <a:r>
              <a:rPr lang="en-US" sz="1400" dirty="0">
                <a:solidFill>
                  <a:schemeClr val="tx2"/>
                </a:solidFill>
                <a:latin typeface="Montserrat Light" pitchFamily="2" charset="77"/>
              </a:rPr>
              <a:t>[Then take notes and set appointment]</a:t>
            </a:r>
          </a:p>
          <a:p>
            <a:endParaRPr lang="en-US" sz="1400" dirty="0">
              <a:solidFill>
                <a:schemeClr val="tx2"/>
              </a:solidFill>
              <a:latin typeface="Montserrat Light" pitchFamily="2" charset="77"/>
            </a:endParaRPr>
          </a:p>
          <a:p>
            <a:r>
              <a:rPr lang="en-US" sz="1400" dirty="0">
                <a:solidFill>
                  <a:schemeClr val="tx2"/>
                </a:solidFill>
                <a:latin typeface="Montserrat Light" pitchFamily="2" charset="77"/>
              </a:rPr>
              <a:t>-No.</a:t>
            </a:r>
          </a:p>
          <a:p>
            <a:endParaRPr lang="en-US" sz="1400" dirty="0">
              <a:solidFill>
                <a:schemeClr val="tx2"/>
              </a:solidFill>
              <a:latin typeface="Montserrat Light" pitchFamily="2" charset="77"/>
            </a:endParaRPr>
          </a:p>
          <a:p>
            <a:r>
              <a:rPr lang="en-US" sz="1400" dirty="0">
                <a:solidFill>
                  <a:schemeClr val="tx2"/>
                </a:solidFill>
                <a:latin typeface="Montserrat Light" pitchFamily="2" charset="77"/>
              </a:rPr>
              <a:t>Perfect, most people are very happy with their homes. Did you know that the market is up 10% over last year? </a:t>
            </a:r>
          </a:p>
          <a:p>
            <a:endParaRPr lang="en-US" sz="1400" dirty="0">
              <a:solidFill>
                <a:schemeClr val="tx2"/>
              </a:solidFill>
              <a:latin typeface="Montserrat Light" pitchFamily="2" charset="77"/>
            </a:endParaRPr>
          </a:p>
          <a:p>
            <a:r>
              <a:rPr lang="en-US" sz="1400" dirty="0">
                <a:solidFill>
                  <a:schemeClr val="tx2"/>
                </a:solidFill>
                <a:latin typeface="Montserrat Light" pitchFamily="2" charset="77"/>
              </a:rPr>
              <a:t>-Wow, I didn’t know that.</a:t>
            </a:r>
          </a:p>
          <a:p>
            <a:endParaRPr lang="en-US" sz="1400" dirty="0">
              <a:solidFill>
                <a:schemeClr val="tx2"/>
              </a:solidFill>
              <a:latin typeface="Montserrat Light" pitchFamily="2" charset="77"/>
            </a:endParaRPr>
          </a:p>
          <a:p>
            <a:r>
              <a:rPr lang="en-US" sz="1400" dirty="0">
                <a:solidFill>
                  <a:schemeClr val="tx2"/>
                </a:solidFill>
                <a:latin typeface="Montserrat Light" pitchFamily="2" charset="77"/>
              </a:rPr>
              <a:t>I’ll be staying in touch and you’ll get my newsletter and monthly market emails. Thanks for taking my call, I look forward to helping you so let me know if you need anything at all, even just a referral for a plumber, etc. Before I let you go I want to ask who do you know that might be buying or selling that I can be of service to? </a:t>
            </a:r>
          </a:p>
        </p:txBody>
      </p:sp>
    </p:spTree>
    <p:extLst>
      <p:ext uri="{BB962C8B-B14F-4D97-AF65-F5344CB8AC3E}">
        <p14:creationId xmlns:p14="http://schemas.microsoft.com/office/powerpoint/2010/main" val="7056391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2155822" y="2107897"/>
            <a:ext cx="8090507" cy="769441"/>
          </a:xfrm>
          <a:prstGeom prst="rect">
            <a:avLst/>
          </a:prstGeom>
          <a:noFill/>
        </p:spPr>
        <p:txBody>
          <a:bodyPr wrap="square" rtlCol="0">
            <a:spAutoFit/>
          </a:bodyPr>
          <a:lstStyle/>
          <a:p>
            <a:pPr algn="ctr"/>
            <a:r>
              <a:rPr lang="en-US" sz="4400" b="1" dirty="0">
                <a:solidFill>
                  <a:schemeClr val="tx2"/>
                </a:solidFill>
                <a:latin typeface="Montserrat Semi" charset="0"/>
                <a:ea typeface="Montserrat Semi" charset="0"/>
                <a:cs typeface="Montserrat Semi" charset="0"/>
              </a:rPr>
              <a:t>The Golden Handoff </a:t>
            </a:r>
          </a:p>
        </p:txBody>
      </p:sp>
      <p:sp>
        <p:nvSpPr>
          <p:cNvPr id="4" name="TextBox 3"/>
          <p:cNvSpPr txBox="1"/>
          <p:nvPr/>
        </p:nvSpPr>
        <p:spPr>
          <a:xfrm>
            <a:off x="3609519" y="2580320"/>
            <a:ext cx="5183119" cy="784830"/>
          </a:xfrm>
          <a:prstGeom prst="rect">
            <a:avLst/>
          </a:prstGeom>
          <a:noFill/>
        </p:spPr>
        <p:txBody>
          <a:bodyPr wrap="square" rtlCol="0">
            <a:spAutoFit/>
          </a:bodyPr>
          <a:lstStyle/>
          <a:p>
            <a:pPr algn="ctr">
              <a:lnSpc>
                <a:spcPct val="150000"/>
              </a:lnSpc>
            </a:pPr>
            <a:endParaRPr lang="en-US" dirty="0">
              <a:solidFill>
                <a:schemeClr val="tx2"/>
              </a:solidFill>
              <a:latin typeface="Montserrat" charset="0"/>
              <a:ea typeface="Montserrat" charset="0"/>
              <a:cs typeface="Montserrat" charset="0"/>
            </a:endParaRPr>
          </a:p>
          <a:p>
            <a:pPr algn="ctr"/>
            <a:r>
              <a:rPr lang="en-US" u="sng" dirty="0" err="1">
                <a:solidFill>
                  <a:schemeClr val="tx2"/>
                </a:solidFill>
                <a:latin typeface="Montserrat" charset="0"/>
                <a:ea typeface="Montserrat" charset="0"/>
                <a:cs typeface="Montserrat" charset="0"/>
              </a:rPr>
              <a:t>www.GoldenHandoff.com</a:t>
            </a:r>
            <a:endParaRPr lang="en-US" u="sng" dirty="0">
              <a:solidFill>
                <a:schemeClr val="tx2"/>
              </a:solidFill>
              <a:latin typeface="Montserrat" charset="0"/>
              <a:ea typeface="Montserrat" charset="0"/>
              <a:cs typeface="Montserrat" charset="0"/>
            </a:endParaRPr>
          </a:p>
        </p:txBody>
      </p:sp>
      <p:sp>
        <p:nvSpPr>
          <p:cNvPr id="5" name="TextBox 4"/>
          <p:cNvSpPr txBox="1"/>
          <p:nvPr/>
        </p:nvSpPr>
        <p:spPr>
          <a:xfrm>
            <a:off x="1566700" y="5335014"/>
            <a:ext cx="2031326" cy="338554"/>
          </a:xfrm>
          <a:prstGeom prst="rect">
            <a:avLst/>
          </a:prstGeom>
          <a:noFill/>
        </p:spPr>
        <p:txBody>
          <a:bodyPr wrap="none" rtlCol="0">
            <a:spAutoFit/>
          </a:bodyPr>
          <a:lstStyle/>
          <a:p>
            <a:pPr algn="ctr"/>
            <a:r>
              <a:rPr lang="en-US" sz="1600" b="1" spc="300" dirty="0">
                <a:solidFill>
                  <a:schemeClr val="tx2"/>
                </a:solidFill>
                <a:latin typeface="Montserrat Semi" charset="0"/>
                <a:ea typeface="Montserrat Semi" charset="0"/>
                <a:cs typeface="Montserrat Semi" charset="0"/>
              </a:rPr>
              <a:t>503-901-8100</a:t>
            </a:r>
          </a:p>
        </p:txBody>
      </p:sp>
      <p:sp>
        <p:nvSpPr>
          <p:cNvPr id="6" name="TextBox 5"/>
          <p:cNvSpPr txBox="1"/>
          <p:nvPr/>
        </p:nvSpPr>
        <p:spPr>
          <a:xfrm>
            <a:off x="1488116" y="5651447"/>
            <a:ext cx="2188473" cy="830997"/>
          </a:xfrm>
          <a:prstGeom prst="rect">
            <a:avLst/>
          </a:prstGeom>
          <a:noFill/>
        </p:spPr>
        <p:txBody>
          <a:bodyPr wrap="square" rtlCol="0">
            <a:spAutoFit/>
          </a:bodyPr>
          <a:lstStyle/>
          <a:p>
            <a:pPr algn="ctr"/>
            <a:r>
              <a:rPr lang="en-US" sz="1200" dirty="0">
                <a:solidFill>
                  <a:schemeClr val="tx2"/>
                </a:solidFill>
                <a:latin typeface="Montserrat" charset="0"/>
                <a:ea typeface="Montserrat" charset="0"/>
                <a:cs typeface="Montserrat" charset="0"/>
              </a:rPr>
              <a:t>Nick </a:t>
            </a:r>
            <a:r>
              <a:rPr lang="en-US" sz="1200" dirty="0" err="1">
                <a:solidFill>
                  <a:schemeClr val="tx2"/>
                </a:solidFill>
                <a:latin typeface="Montserrat" charset="0"/>
                <a:ea typeface="Montserrat" charset="0"/>
                <a:cs typeface="Montserrat" charset="0"/>
              </a:rPr>
              <a:t>Krautter</a:t>
            </a:r>
            <a:endParaRPr lang="en-US" sz="1200" dirty="0">
              <a:solidFill>
                <a:schemeClr val="tx2"/>
              </a:solidFill>
              <a:latin typeface="Montserrat" charset="0"/>
              <a:ea typeface="Montserrat" charset="0"/>
              <a:cs typeface="Montserrat" charset="0"/>
            </a:endParaRPr>
          </a:p>
          <a:p>
            <a:pPr algn="ctr"/>
            <a:r>
              <a:rPr lang="en-US" sz="1200" dirty="0">
                <a:solidFill>
                  <a:schemeClr val="tx2"/>
                </a:solidFill>
                <a:latin typeface="Montserrat" charset="0"/>
                <a:ea typeface="Montserrat" charset="0"/>
                <a:cs typeface="Montserrat" charset="0"/>
              </a:rPr>
              <a:t>Principal Broker</a:t>
            </a:r>
          </a:p>
          <a:p>
            <a:pPr algn="ctr"/>
            <a:r>
              <a:rPr lang="en-US" sz="1200">
                <a:solidFill>
                  <a:schemeClr val="tx2"/>
                </a:solidFill>
                <a:latin typeface="Montserrat" charset="0"/>
                <a:ea typeface="Montserrat" charset="0"/>
                <a:cs typeface="Montserrat" charset="0"/>
              </a:rPr>
              <a:t>City &amp; </a:t>
            </a:r>
            <a:r>
              <a:rPr lang="en-US" sz="1200" dirty="0">
                <a:solidFill>
                  <a:schemeClr val="tx2"/>
                </a:solidFill>
                <a:latin typeface="Montserrat" charset="0"/>
                <a:ea typeface="Montserrat" charset="0"/>
                <a:cs typeface="Montserrat" charset="0"/>
              </a:rPr>
              <a:t>State</a:t>
            </a:r>
          </a:p>
          <a:p>
            <a:pPr algn="ctr"/>
            <a:r>
              <a:rPr lang="en-US" sz="1200" dirty="0">
                <a:solidFill>
                  <a:schemeClr val="tx2"/>
                </a:solidFill>
                <a:latin typeface="Montserrat" charset="0"/>
                <a:ea typeface="Montserrat" charset="0"/>
                <a:cs typeface="Montserrat" charset="0"/>
              </a:rPr>
              <a:t>Real Estate</a:t>
            </a:r>
          </a:p>
        </p:txBody>
      </p:sp>
      <p:sp>
        <p:nvSpPr>
          <p:cNvPr id="7" name="TextBox 6"/>
          <p:cNvSpPr txBox="1"/>
          <p:nvPr/>
        </p:nvSpPr>
        <p:spPr>
          <a:xfrm>
            <a:off x="4702911" y="5363590"/>
            <a:ext cx="2996333" cy="338554"/>
          </a:xfrm>
          <a:prstGeom prst="rect">
            <a:avLst/>
          </a:prstGeom>
          <a:noFill/>
        </p:spPr>
        <p:txBody>
          <a:bodyPr wrap="none" rtlCol="0">
            <a:spAutoFit/>
          </a:bodyPr>
          <a:lstStyle/>
          <a:p>
            <a:pPr algn="ctr"/>
            <a:r>
              <a:rPr lang="en-US" sz="1600" b="1" spc="300" dirty="0">
                <a:solidFill>
                  <a:schemeClr val="tx2"/>
                </a:solidFill>
                <a:latin typeface="Montserrat Semi" charset="0"/>
                <a:ea typeface="Montserrat Semi" charset="0"/>
                <a:cs typeface="Montserrat Semi" charset="0"/>
              </a:rPr>
              <a:t>NICK@SELLPDX.COM</a:t>
            </a:r>
          </a:p>
        </p:txBody>
      </p:sp>
      <p:sp>
        <p:nvSpPr>
          <p:cNvPr id="9" name="TextBox 8"/>
          <p:cNvSpPr txBox="1"/>
          <p:nvPr/>
        </p:nvSpPr>
        <p:spPr>
          <a:xfrm>
            <a:off x="8183917" y="5335014"/>
            <a:ext cx="3315331" cy="338554"/>
          </a:xfrm>
          <a:prstGeom prst="rect">
            <a:avLst/>
          </a:prstGeom>
          <a:noFill/>
        </p:spPr>
        <p:txBody>
          <a:bodyPr wrap="none" rtlCol="0">
            <a:spAutoFit/>
          </a:bodyPr>
          <a:lstStyle/>
          <a:p>
            <a:pPr algn="ctr"/>
            <a:r>
              <a:rPr lang="en-US" sz="1600" b="1" spc="300" dirty="0">
                <a:solidFill>
                  <a:schemeClr val="tx2"/>
                </a:solidFill>
                <a:latin typeface="Montserrat Semi" charset="0"/>
                <a:ea typeface="Montserrat Semi" charset="0"/>
                <a:cs typeface="Montserrat Semi" charset="0"/>
              </a:rPr>
              <a:t>GOLDENHANDOFF.COM</a:t>
            </a:r>
          </a:p>
        </p:txBody>
      </p:sp>
      <p:sp>
        <p:nvSpPr>
          <p:cNvPr id="10" name="TextBox 9"/>
          <p:cNvSpPr txBox="1"/>
          <p:nvPr/>
        </p:nvSpPr>
        <p:spPr>
          <a:xfrm>
            <a:off x="8103175" y="5663529"/>
            <a:ext cx="3582770" cy="461665"/>
          </a:xfrm>
          <a:prstGeom prst="rect">
            <a:avLst/>
          </a:prstGeom>
          <a:noFill/>
        </p:spPr>
        <p:txBody>
          <a:bodyPr wrap="square" rtlCol="0">
            <a:spAutoFit/>
          </a:bodyPr>
          <a:lstStyle/>
          <a:p>
            <a:pPr algn="ctr"/>
            <a:r>
              <a:rPr lang="en-US" sz="1200" dirty="0">
                <a:solidFill>
                  <a:schemeClr val="tx2"/>
                </a:solidFill>
                <a:latin typeface="Montserrat" charset="0"/>
                <a:ea typeface="Montserrat" charset="0"/>
                <a:cs typeface="Montserrat" charset="0"/>
              </a:rPr>
              <a:t>Free Team Whitepaper: </a:t>
            </a:r>
            <a:r>
              <a:rPr lang="en-US" sz="1200" dirty="0" err="1">
                <a:solidFill>
                  <a:schemeClr val="tx2"/>
                </a:solidFill>
                <a:latin typeface="Montserrat" charset="0"/>
                <a:ea typeface="Montserrat" charset="0"/>
                <a:cs typeface="Montserrat" charset="0"/>
              </a:rPr>
              <a:t>Sellpdx.com</a:t>
            </a:r>
            <a:r>
              <a:rPr lang="en-US" sz="1200" dirty="0">
                <a:solidFill>
                  <a:schemeClr val="tx2"/>
                </a:solidFill>
                <a:latin typeface="Montserrat" charset="0"/>
                <a:ea typeface="Montserrat" charset="0"/>
                <a:cs typeface="Montserrat" charset="0"/>
              </a:rPr>
              <a:t>/Team</a:t>
            </a:r>
          </a:p>
          <a:p>
            <a:pPr algn="ctr"/>
            <a:r>
              <a:rPr lang="en-US" sz="1200" dirty="0">
                <a:solidFill>
                  <a:schemeClr val="tx2"/>
                </a:solidFill>
                <a:latin typeface="Montserrat" charset="0"/>
                <a:ea typeface="Montserrat" charset="0"/>
                <a:cs typeface="Montserrat" charset="0"/>
              </a:rPr>
              <a:t>Free Market Report: </a:t>
            </a:r>
            <a:r>
              <a:rPr lang="en-US" sz="1200" dirty="0" err="1">
                <a:solidFill>
                  <a:schemeClr val="tx2"/>
                </a:solidFill>
                <a:latin typeface="Montserrat" charset="0"/>
                <a:ea typeface="Montserrat" charset="0"/>
                <a:cs typeface="Montserrat" charset="0"/>
              </a:rPr>
              <a:t>Sellpdx.com</a:t>
            </a:r>
            <a:r>
              <a:rPr lang="en-US" sz="1200" dirty="0">
                <a:solidFill>
                  <a:schemeClr val="tx2"/>
                </a:solidFill>
                <a:latin typeface="Montserrat" charset="0"/>
                <a:ea typeface="Montserrat" charset="0"/>
                <a:cs typeface="Montserrat" charset="0"/>
              </a:rPr>
              <a:t>/Report</a:t>
            </a:r>
          </a:p>
        </p:txBody>
      </p:sp>
      <p:sp>
        <p:nvSpPr>
          <p:cNvPr id="14" name="Shape 2643"/>
          <p:cNvSpPr/>
          <p:nvPr/>
        </p:nvSpPr>
        <p:spPr>
          <a:xfrm>
            <a:off x="2455738" y="4743474"/>
            <a:ext cx="253229" cy="464252"/>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bg1"/>
          </a:solidFill>
          <a:ln w="12700">
            <a:solidFill>
              <a:schemeClr val="tx2"/>
            </a:solidFill>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tx2"/>
              </a:solidFill>
            </a:endParaRPr>
          </a:p>
        </p:txBody>
      </p:sp>
      <p:sp>
        <p:nvSpPr>
          <p:cNvPr id="15" name="Shape 2944"/>
          <p:cNvSpPr/>
          <p:nvPr/>
        </p:nvSpPr>
        <p:spPr>
          <a:xfrm>
            <a:off x="9673544" y="4810956"/>
            <a:ext cx="386463" cy="386462"/>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bg1"/>
          </a:solidFill>
          <a:ln w="12700">
            <a:solidFill>
              <a:schemeClr val="tx2"/>
            </a:solidFill>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tx2"/>
              </a:solidFill>
            </a:endParaRPr>
          </a:p>
        </p:txBody>
      </p:sp>
      <p:sp>
        <p:nvSpPr>
          <p:cNvPr id="16" name="Shape 2856"/>
          <p:cNvSpPr/>
          <p:nvPr/>
        </p:nvSpPr>
        <p:spPr>
          <a:xfrm>
            <a:off x="6025758" y="4841919"/>
            <a:ext cx="350640" cy="350500"/>
          </a:xfrm>
          <a:custGeom>
            <a:avLst/>
            <a:gdLst/>
            <a:ahLst/>
            <a:cxnLst>
              <a:cxn ang="0">
                <a:pos x="wd2" y="hd2"/>
              </a:cxn>
              <a:cxn ang="5400000">
                <a:pos x="wd2" y="hd2"/>
              </a:cxn>
              <a:cxn ang="10800000">
                <a:pos x="wd2" y="hd2"/>
              </a:cxn>
              <a:cxn ang="16200000">
                <a:pos x="wd2" y="hd2"/>
              </a:cxn>
            </a:cxnLst>
            <a:rect l="0" t="0" r="r" b="b"/>
            <a:pathLst>
              <a:path w="21600" h="21600" extrusionOk="0">
                <a:moveTo>
                  <a:pt x="12375" y="14735"/>
                </a:moveTo>
                <a:cubicBezTo>
                  <a:pt x="12008" y="15178"/>
                  <a:pt x="11621" y="15531"/>
                  <a:pt x="11226" y="15783"/>
                </a:cubicBezTo>
                <a:cubicBezTo>
                  <a:pt x="10834" y="16035"/>
                  <a:pt x="10421" y="16209"/>
                  <a:pt x="10002" y="16302"/>
                </a:cubicBezTo>
                <a:cubicBezTo>
                  <a:pt x="9027" y="16517"/>
                  <a:pt x="8105" y="16493"/>
                  <a:pt x="7342" y="16179"/>
                </a:cubicBezTo>
                <a:cubicBezTo>
                  <a:pt x="6912" y="16003"/>
                  <a:pt x="6537" y="15755"/>
                  <a:pt x="6227" y="15442"/>
                </a:cubicBezTo>
                <a:cubicBezTo>
                  <a:pt x="5915" y="15129"/>
                  <a:pt x="5669" y="14758"/>
                  <a:pt x="5493" y="14340"/>
                </a:cubicBezTo>
                <a:cubicBezTo>
                  <a:pt x="5317" y="13924"/>
                  <a:pt x="5228" y="13459"/>
                  <a:pt x="5228" y="12958"/>
                </a:cubicBezTo>
                <a:cubicBezTo>
                  <a:pt x="5228" y="12161"/>
                  <a:pt x="5386" y="11302"/>
                  <a:pt x="5698" y="10406"/>
                </a:cubicBezTo>
                <a:cubicBezTo>
                  <a:pt x="6010" y="9509"/>
                  <a:pt x="6454" y="8665"/>
                  <a:pt x="7018" y="7900"/>
                </a:cubicBezTo>
                <a:cubicBezTo>
                  <a:pt x="7579" y="7140"/>
                  <a:pt x="8265" y="6498"/>
                  <a:pt x="9058" y="5993"/>
                </a:cubicBezTo>
                <a:cubicBezTo>
                  <a:pt x="9839" y="5496"/>
                  <a:pt x="10706" y="5245"/>
                  <a:pt x="11636" y="5245"/>
                </a:cubicBezTo>
                <a:cubicBezTo>
                  <a:pt x="12014" y="5245"/>
                  <a:pt x="12413" y="5288"/>
                  <a:pt x="12821" y="5373"/>
                </a:cubicBezTo>
                <a:cubicBezTo>
                  <a:pt x="13224" y="5457"/>
                  <a:pt x="13613" y="5599"/>
                  <a:pt x="13978" y="5795"/>
                </a:cubicBezTo>
                <a:cubicBezTo>
                  <a:pt x="14337" y="5989"/>
                  <a:pt x="14658" y="6246"/>
                  <a:pt x="14931" y="6561"/>
                </a:cubicBezTo>
                <a:cubicBezTo>
                  <a:pt x="15189" y="6858"/>
                  <a:pt x="15389" y="7238"/>
                  <a:pt x="15526" y="7692"/>
                </a:cubicBezTo>
                <a:lnTo>
                  <a:pt x="13353" y="13035"/>
                </a:lnTo>
                <a:cubicBezTo>
                  <a:pt x="13072" y="13720"/>
                  <a:pt x="12743" y="14292"/>
                  <a:pt x="12375" y="14735"/>
                </a:cubicBezTo>
                <a:moveTo>
                  <a:pt x="20215" y="16108"/>
                </a:moveTo>
                <a:cubicBezTo>
                  <a:pt x="19749" y="16741"/>
                  <a:pt x="19196" y="17344"/>
                  <a:pt x="18569" y="17900"/>
                </a:cubicBezTo>
                <a:cubicBezTo>
                  <a:pt x="17943" y="18456"/>
                  <a:pt x="17242" y="18946"/>
                  <a:pt x="16484" y="19359"/>
                </a:cubicBezTo>
                <a:cubicBezTo>
                  <a:pt x="15729" y="19770"/>
                  <a:pt x="14914" y="20096"/>
                  <a:pt x="14064" y="20327"/>
                </a:cubicBezTo>
                <a:cubicBezTo>
                  <a:pt x="13217" y="20556"/>
                  <a:pt x="12316" y="20673"/>
                  <a:pt x="11388" y="20673"/>
                </a:cubicBezTo>
                <a:cubicBezTo>
                  <a:pt x="9991" y="20673"/>
                  <a:pt x="8647" y="20458"/>
                  <a:pt x="7393" y="20036"/>
                </a:cubicBezTo>
                <a:cubicBezTo>
                  <a:pt x="6143" y="19615"/>
                  <a:pt x="5029" y="18981"/>
                  <a:pt x="4083" y="18149"/>
                </a:cubicBezTo>
                <a:cubicBezTo>
                  <a:pt x="3138" y="17320"/>
                  <a:pt x="2378" y="16274"/>
                  <a:pt x="1823" y="15041"/>
                </a:cubicBezTo>
                <a:cubicBezTo>
                  <a:pt x="1269" y="13809"/>
                  <a:pt x="989" y="12357"/>
                  <a:pt x="989" y="10727"/>
                </a:cubicBezTo>
                <a:cubicBezTo>
                  <a:pt x="989" y="9370"/>
                  <a:pt x="1254" y="8086"/>
                  <a:pt x="1777" y="6911"/>
                </a:cubicBezTo>
                <a:cubicBezTo>
                  <a:pt x="2301" y="5736"/>
                  <a:pt x="3037" y="4693"/>
                  <a:pt x="3964" y="3814"/>
                </a:cubicBezTo>
                <a:cubicBezTo>
                  <a:pt x="4892" y="2933"/>
                  <a:pt x="6002" y="2230"/>
                  <a:pt x="7264" y="1722"/>
                </a:cubicBezTo>
                <a:cubicBezTo>
                  <a:pt x="8526" y="1215"/>
                  <a:pt x="9914" y="958"/>
                  <a:pt x="11388" y="958"/>
                </a:cubicBezTo>
                <a:cubicBezTo>
                  <a:pt x="12700" y="958"/>
                  <a:pt x="13940" y="1156"/>
                  <a:pt x="15072" y="1549"/>
                </a:cubicBezTo>
                <a:cubicBezTo>
                  <a:pt x="16200" y="1942"/>
                  <a:pt x="17185" y="2497"/>
                  <a:pt x="17998" y="3203"/>
                </a:cubicBezTo>
                <a:cubicBezTo>
                  <a:pt x="18809" y="3906"/>
                  <a:pt x="19455" y="4765"/>
                  <a:pt x="19917" y="5754"/>
                </a:cubicBezTo>
                <a:cubicBezTo>
                  <a:pt x="20377" y="6743"/>
                  <a:pt x="20611" y="7843"/>
                  <a:pt x="20611" y="9023"/>
                </a:cubicBezTo>
                <a:cubicBezTo>
                  <a:pt x="20611" y="10070"/>
                  <a:pt x="20418" y="11059"/>
                  <a:pt x="20038" y="11962"/>
                </a:cubicBezTo>
                <a:cubicBezTo>
                  <a:pt x="19656" y="12869"/>
                  <a:pt x="19171" y="13663"/>
                  <a:pt x="18598" y="14320"/>
                </a:cubicBezTo>
                <a:cubicBezTo>
                  <a:pt x="18028" y="14976"/>
                  <a:pt x="17393" y="15502"/>
                  <a:pt x="16714" y="15880"/>
                </a:cubicBezTo>
                <a:cubicBezTo>
                  <a:pt x="16044" y="16255"/>
                  <a:pt x="15398" y="16444"/>
                  <a:pt x="14792" y="16444"/>
                </a:cubicBezTo>
                <a:cubicBezTo>
                  <a:pt x="14424" y="16444"/>
                  <a:pt x="14151" y="16374"/>
                  <a:pt x="13980" y="16235"/>
                </a:cubicBezTo>
                <a:cubicBezTo>
                  <a:pt x="13810" y="16098"/>
                  <a:pt x="13710" y="15916"/>
                  <a:pt x="13675" y="15677"/>
                </a:cubicBezTo>
                <a:cubicBezTo>
                  <a:pt x="13638" y="15420"/>
                  <a:pt x="13667" y="15109"/>
                  <a:pt x="13764" y="14754"/>
                </a:cubicBezTo>
                <a:cubicBezTo>
                  <a:pt x="13864" y="14385"/>
                  <a:pt x="14007" y="13983"/>
                  <a:pt x="14190" y="13556"/>
                </a:cubicBezTo>
                <a:lnTo>
                  <a:pt x="17729" y="4845"/>
                </a:lnTo>
                <a:lnTo>
                  <a:pt x="16677" y="4845"/>
                </a:lnTo>
                <a:lnTo>
                  <a:pt x="16026" y="6544"/>
                </a:lnTo>
                <a:cubicBezTo>
                  <a:pt x="15715" y="5890"/>
                  <a:pt x="15207" y="5363"/>
                  <a:pt x="14512" y="4972"/>
                </a:cubicBezTo>
                <a:cubicBezTo>
                  <a:pt x="13703" y="4517"/>
                  <a:pt x="12777" y="4287"/>
                  <a:pt x="11759" y="4287"/>
                </a:cubicBezTo>
                <a:cubicBezTo>
                  <a:pt x="10637" y="4287"/>
                  <a:pt x="9596" y="4568"/>
                  <a:pt x="8663" y="5121"/>
                </a:cubicBezTo>
                <a:cubicBezTo>
                  <a:pt x="7739" y="5669"/>
                  <a:pt x="6940" y="6381"/>
                  <a:pt x="6289" y="7238"/>
                </a:cubicBezTo>
                <a:cubicBezTo>
                  <a:pt x="5641" y="8091"/>
                  <a:pt x="5132" y="9032"/>
                  <a:pt x="4777" y="10034"/>
                </a:cubicBezTo>
                <a:cubicBezTo>
                  <a:pt x="4420" y="11037"/>
                  <a:pt x="4240" y="12021"/>
                  <a:pt x="4240" y="12958"/>
                </a:cubicBezTo>
                <a:cubicBezTo>
                  <a:pt x="4240" y="13568"/>
                  <a:pt x="4354" y="14151"/>
                  <a:pt x="4579" y="14689"/>
                </a:cubicBezTo>
                <a:cubicBezTo>
                  <a:pt x="4804" y="15227"/>
                  <a:pt x="5113" y="15701"/>
                  <a:pt x="5499" y="16097"/>
                </a:cubicBezTo>
                <a:cubicBezTo>
                  <a:pt x="5887" y="16495"/>
                  <a:pt x="6354" y="16815"/>
                  <a:pt x="6889" y="17048"/>
                </a:cubicBezTo>
                <a:cubicBezTo>
                  <a:pt x="8063" y="17561"/>
                  <a:pt x="9489" y="17484"/>
                  <a:pt x="10904" y="17025"/>
                </a:cubicBezTo>
                <a:cubicBezTo>
                  <a:pt x="11562" y="16811"/>
                  <a:pt x="12160" y="16412"/>
                  <a:pt x="12689" y="15835"/>
                </a:cubicBezTo>
                <a:cubicBezTo>
                  <a:pt x="12715" y="16226"/>
                  <a:pt x="12874" y="16561"/>
                  <a:pt x="13164" y="16837"/>
                </a:cubicBezTo>
                <a:cubicBezTo>
                  <a:pt x="13559" y="17211"/>
                  <a:pt x="14086" y="17402"/>
                  <a:pt x="14731" y="17402"/>
                </a:cubicBezTo>
                <a:cubicBezTo>
                  <a:pt x="15501" y="17402"/>
                  <a:pt x="16307" y="17176"/>
                  <a:pt x="17124" y="16733"/>
                </a:cubicBezTo>
                <a:cubicBezTo>
                  <a:pt x="17934" y="16294"/>
                  <a:pt x="18680" y="15687"/>
                  <a:pt x="19342" y="14930"/>
                </a:cubicBezTo>
                <a:cubicBezTo>
                  <a:pt x="20001" y="14176"/>
                  <a:pt x="20548" y="13284"/>
                  <a:pt x="20967" y="12281"/>
                </a:cubicBezTo>
                <a:cubicBezTo>
                  <a:pt x="21387" y="11274"/>
                  <a:pt x="21600" y="10178"/>
                  <a:pt x="21600" y="9023"/>
                </a:cubicBezTo>
                <a:cubicBezTo>
                  <a:pt x="21600" y="7651"/>
                  <a:pt x="21328" y="6389"/>
                  <a:pt x="20793" y="5274"/>
                </a:cubicBezTo>
                <a:cubicBezTo>
                  <a:pt x="20258" y="4158"/>
                  <a:pt x="19518" y="3199"/>
                  <a:pt x="18594" y="2422"/>
                </a:cubicBezTo>
                <a:cubicBezTo>
                  <a:pt x="17672" y="1647"/>
                  <a:pt x="16579" y="1043"/>
                  <a:pt x="15346" y="627"/>
                </a:cubicBezTo>
                <a:cubicBezTo>
                  <a:pt x="14116" y="211"/>
                  <a:pt x="12784" y="0"/>
                  <a:pt x="11388" y="0"/>
                </a:cubicBezTo>
                <a:cubicBezTo>
                  <a:pt x="9845" y="0"/>
                  <a:pt x="8365" y="271"/>
                  <a:pt x="6989" y="805"/>
                </a:cubicBezTo>
                <a:cubicBezTo>
                  <a:pt x="5612" y="1340"/>
                  <a:pt x="4389" y="2093"/>
                  <a:pt x="3356" y="3045"/>
                </a:cubicBezTo>
                <a:cubicBezTo>
                  <a:pt x="2321" y="3996"/>
                  <a:pt x="1495" y="5137"/>
                  <a:pt x="899" y="6436"/>
                </a:cubicBezTo>
                <a:cubicBezTo>
                  <a:pt x="302" y="7737"/>
                  <a:pt x="0" y="9181"/>
                  <a:pt x="0" y="10727"/>
                </a:cubicBezTo>
                <a:cubicBezTo>
                  <a:pt x="0" y="12605"/>
                  <a:pt x="334" y="14252"/>
                  <a:pt x="993" y="15622"/>
                </a:cubicBezTo>
                <a:cubicBezTo>
                  <a:pt x="1652" y="16992"/>
                  <a:pt x="2528" y="18134"/>
                  <a:pt x="3595" y="19018"/>
                </a:cubicBezTo>
                <a:cubicBezTo>
                  <a:pt x="4661" y="19900"/>
                  <a:pt x="5890" y="20559"/>
                  <a:pt x="7249" y="20975"/>
                </a:cubicBezTo>
                <a:cubicBezTo>
                  <a:pt x="8601" y="21390"/>
                  <a:pt x="9994" y="21600"/>
                  <a:pt x="11388" y="21600"/>
                </a:cubicBezTo>
                <a:cubicBezTo>
                  <a:pt x="12348" y="21600"/>
                  <a:pt x="13317" y="21474"/>
                  <a:pt x="14267" y="21228"/>
                </a:cubicBezTo>
                <a:cubicBezTo>
                  <a:pt x="15214" y="20981"/>
                  <a:pt x="16128" y="20624"/>
                  <a:pt x="16983" y="20169"/>
                </a:cubicBezTo>
                <a:cubicBezTo>
                  <a:pt x="17839" y="19713"/>
                  <a:pt x="18642" y="19152"/>
                  <a:pt x="19372" y="18499"/>
                </a:cubicBezTo>
                <a:cubicBezTo>
                  <a:pt x="20104" y="17845"/>
                  <a:pt x="20729" y="17110"/>
                  <a:pt x="21232" y="16316"/>
                </a:cubicBezTo>
                <a:lnTo>
                  <a:pt x="21411" y="16033"/>
                </a:lnTo>
                <a:lnTo>
                  <a:pt x="20270" y="16033"/>
                </a:lnTo>
                <a:cubicBezTo>
                  <a:pt x="20270" y="16033"/>
                  <a:pt x="20215" y="16108"/>
                  <a:pt x="20215" y="16108"/>
                </a:cubicBezTo>
                <a:close/>
              </a:path>
            </a:pathLst>
          </a:custGeom>
          <a:solidFill>
            <a:schemeClr val="bg1"/>
          </a:solidFill>
          <a:ln w="12700">
            <a:solidFill>
              <a:schemeClr val="tx2"/>
            </a:solidFill>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tx2"/>
              </a:solidFill>
            </a:endParaRPr>
          </a:p>
        </p:txBody>
      </p:sp>
      <p:pic>
        <p:nvPicPr>
          <p:cNvPr id="3" name="Picture 2">
            <a:extLst>
              <a:ext uri="{FF2B5EF4-FFF2-40B4-BE49-F238E27FC236}">
                <a16:creationId xmlns:a16="http://schemas.microsoft.com/office/drawing/2014/main" id="{95BA85EF-F34F-2C43-A8E3-6D22396CA3E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536424" y="1220995"/>
            <a:ext cx="2716271" cy="3118924"/>
          </a:xfrm>
          <a:prstGeom prst="rect">
            <a:avLst/>
          </a:prstGeom>
        </p:spPr>
      </p:pic>
      <p:pic>
        <p:nvPicPr>
          <p:cNvPr id="18" name="Picture 17">
            <a:extLst>
              <a:ext uri="{FF2B5EF4-FFF2-40B4-BE49-F238E27FC236}">
                <a16:creationId xmlns:a16="http://schemas.microsoft.com/office/drawing/2014/main" id="{98989734-B144-4342-A608-CE872B5C73C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0721" y="1650274"/>
            <a:ext cx="2468990" cy="2468990"/>
          </a:xfrm>
          <a:prstGeom prst="rect">
            <a:avLst/>
          </a:prstGeom>
        </p:spPr>
      </p:pic>
      <p:pic>
        <p:nvPicPr>
          <p:cNvPr id="20" name="Picture 2" descr="https://encrypted-tbn3.gstatic.com/images?q=tbn:ANd9GcSI2la11dyWt1KHH-RwRI6ID_xf2W1Kmmz3vTAL4ga6vPUYoUvaK7ICdQ0d">
            <a:extLst>
              <a:ext uri="{FF2B5EF4-FFF2-40B4-BE49-F238E27FC236}">
                <a16:creationId xmlns:a16="http://schemas.microsoft.com/office/drawing/2014/main" id="{54F02A34-00AF-C145-962E-E49921DF374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4375" y="3540555"/>
            <a:ext cx="2393407" cy="1155949"/>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20">
            <a:extLst>
              <a:ext uri="{FF2B5EF4-FFF2-40B4-BE49-F238E27FC236}">
                <a16:creationId xmlns:a16="http://schemas.microsoft.com/office/drawing/2014/main" id="{1AE715A5-B600-A64C-98C2-948C806286BB}"/>
              </a:ext>
            </a:extLst>
          </p:cNvPr>
          <p:cNvSpPr/>
          <p:nvPr/>
        </p:nvSpPr>
        <p:spPr>
          <a:xfrm>
            <a:off x="1924383" y="828659"/>
            <a:ext cx="8553390" cy="494015"/>
          </a:xfrm>
          <a:prstGeom prst="roundRect">
            <a:avLst>
              <a:gd name="adj" fmla="val 4523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F99CB9C-4ABA-BA4D-959F-A430A23FC21A}"/>
              </a:ext>
            </a:extLst>
          </p:cNvPr>
          <p:cNvSpPr txBox="1"/>
          <p:nvPr/>
        </p:nvSpPr>
        <p:spPr>
          <a:xfrm>
            <a:off x="1924383" y="895691"/>
            <a:ext cx="8553390" cy="369332"/>
          </a:xfrm>
          <a:prstGeom prst="rect">
            <a:avLst/>
          </a:prstGeom>
          <a:noFill/>
        </p:spPr>
        <p:txBody>
          <a:bodyPr wrap="square" rtlCol="0">
            <a:spAutoFit/>
          </a:bodyPr>
          <a:lstStyle/>
          <a:p>
            <a:pPr algn="ctr"/>
            <a:r>
              <a:rPr lang="en-US" b="1" spc="300" dirty="0">
                <a:solidFill>
                  <a:schemeClr val="bg1"/>
                </a:solidFill>
                <a:latin typeface="Montserrat" pitchFamily="2" charset="77"/>
                <a:ea typeface="Lato Black" panose="020F0502020204030203" pitchFamily="34" charset="0"/>
                <a:cs typeface="Lato Black" panose="020F0502020204030203" pitchFamily="34" charset="0"/>
              </a:rPr>
              <a:t>ORDER NOW + EMAIL NICK TO GET FREE RESOURCES!</a:t>
            </a:r>
          </a:p>
        </p:txBody>
      </p:sp>
      <p:sp>
        <p:nvSpPr>
          <p:cNvPr id="24" name="TextBox 23">
            <a:extLst>
              <a:ext uri="{FF2B5EF4-FFF2-40B4-BE49-F238E27FC236}">
                <a16:creationId xmlns:a16="http://schemas.microsoft.com/office/drawing/2014/main" id="{8CDDE28E-DFC2-1142-849F-D9E5D27F5C96}"/>
              </a:ext>
            </a:extLst>
          </p:cNvPr>
          <p:cNvSpPr txBox="1"/>
          <p:nvPr/>
        </p:nvSpPr>
        <p:spPr>
          <a:xfrm>
            <a:off x="4634105" y="422070"/>
            <a:ext cx="3133947" cy="215444"/>
          </a:xfrm>
          <a:prstGeom prst="rect">
            <a:avLst/>
          </a:prstGeom>
          <a:noFill/>
        </p:spPr>
        <p:txBody>
          <a:bodyPr wrap="square" rtlCol="0">
            <a:spAutoFit/>
          </a:bodyPr>
          <a:lstStyle/>
          <a:p>
            <a:pPr algn="ctr"/>
            <a:r>
              <a:rPr lang="en-US" sz="800" spc="600" dirty="0">
                <a:solidFill>
                  <a:schemeClr val="tx2"/>
                </a:solidFill>
                <a:latin typeface="Montserrat" charset="0"/>
                <a:ea typeface="Montserrat" charset="0"/>
                <a:cs typeface="Montserrat" charset="0"/>
              </a:rPr>
              <a:t>THE GOLDEN HANDOFF</a:t>
            </a:r>
          </a:p>
        </p:txBody>
      </p:sp>
      <p:sp>
        <p:nvSpPr>
          <p:cNvPr id="25" name="TextBox 24">
            <a:extLst>
              <a:ext uri="{FF2B5EF4-FFF2-40B4-BE49-F238E27FC236}">
                <a16:creationId xmlns:a16="http://schemas.microsoft.com/office/drawing/2014/main" id="{284D1E0E-4587-2440-9802-98C9CC355DBA}"/>
              </a:ext>
            </a:extLst>
          </p:cNvPr>
          <p:cNvSpPr txBox="1"/>
          <p:nvPr/>
        </p:nvSpPr>
        <p:spPr>
          <a:xfrm>
            <a:off x="5106840" y="5673568"/>
            <a:ext cx="2188473" cy="646331"/>
          </a:xfrm>
          <a:prstGeom prst="rect">
            <a:avLst/>
          </a:prstGeom>
          <a:noFill/>
        </p:spPr>
        <p:txBody>
          <a:bodyPr wrap="square" rtlCol="0">
            <a:spAutoFit/>
          </a:bodyPr>
          <a:lstStyle/>
          <a:p>
            <a:pPr algn="ctr"/>
            <a:r>
              <a:rPr lang="en-US" sz="1200" dirty="0">
                <a:solidFill>
                  <a:schemeClr val="tx2"/>
                </a:solidFill>
                <a:latin typeface="Montserrat" charset="0"/>
                <a:ea typeface="Montserrat" charset="0"/>
                <a:cs typeface="Montserrat" charset="0"/>
              </a:rPr>
              <a:t>Sell PDX Team</a:t>
            </a:r>
          </a:p>
          <a:p>
            <a:pPr algn="ctr"/>
            <a:r>
              <a:rPr lang="en-US" sz="1200" dirty="0">
                <a:solidFill>
                  <a:schemeClr val="tx2"/>
                </a:solidFill>
                <a:latin typeface="Montserrat" charset="0"/>
                <a:ea typeface="Montserrat" charset="0"/>
                <a:cs typeface="Montserrat" charset="0"/>
              </a:rPr>
              <a:t>35 NE Weidler St. </a:t>
            </a:r>
          </a:p>
          <a:p>
            <a:pPr algn="ctr"/>
            <a:r>
              <a:rPr lang="en-US" sz="1200" dirty="0">
                <a:solidFill>
                  <a:schemeClr val="tx2"/>
                </a:solidFill>
                <a:latin typeface="Montserrat" charset="0"/>
                <a:ea typeface="Montserrat" charset="0"/>
                <a:cs typeface="Montserrat" charset="0"/>
              </a:rPr>
              <a:t>Portland, OR 97232 </a:t>
            </a:r>
          </a:p>
        </p:txBody>
      </p:sp>
    </p:spTree>
    <p:extLst>
      <p:ext uri="{BB962C8B-B14F-4D97-AF65-F5344CB8AC3E}">
        <p14:creationId xmlns:p14="http://schemas.microsoft.com/office/powerpoint/2010/main" val="16019480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80"/>
          <p:cNvSpPr/>
          <p:nvPr/>
        </p:nvSpPr>
        <p:spPr>
          <a:xfrm>
            <a:off x="1524000" y="1"/>
            <a:ext cx="9144000" cy="3326391"/>
          </a:xfrm>
          <a:prstGeom prst="rect">
            <a:avLst/>
          </a:prstGeom>
          <a:gradFill flip="none" rotWithShape="1">
            <a:gsLst>
              <a:gs pos="0">
                <a:srgbClr val="92D050"/>
              </a:gs>
              <a:gs pos="46000">
                <a:schemeClr val="accent4">
                  <a:lumMod val="95000"/>
                  <a:lumOff val="5000"/>
                </a:schemeClr>
              </a:gs>
              <a:gs pos="100000">
                <a:schemeClr val="accent6">
                  <a:lumMod val="50000"/>
                </a:schemeClr>
              </a:gs>
            </a:gsLst>
            <a:lin ang="16200000" scaled="1"/>
            <a:tileRect/>
          </a:gradFill>
          <a:ln w="15875" cap="flat" cmpd="sng">
            <a:solidFill>
              <a:srgbClr val="6F9428"/>
            </a:solidFill>
            <a:prstDash val="solid"/>
            <a:round/>
            <a:headEnd type="none" w="sm" len="sm"/>
            <a:tailEnd type="none" w="sm" len="sm"/>
          </a:ln>
        </p:spPr>
        <p:txBody>
          <a:bodyPr spcFirstLastPara="1" wrap="square" lIns="121900" tIns="60933" rIns="121900" bIns="60933" anchor="ctr" anchorCtr="0">
            <a:noAutofit/>
          </a:bodyPr>
          <a:lstStyle/>
          <a:p>
            <a:pPr algn="ctr" defTabSz="1219170">
              <a:buClr>
                <a:srgbClr val="000000"/>
              </a:buClr>
              <a:buSzPts val="1350"/>
            </a:pPr>
            <a:endParaRPr kern="0" dirty="0">
              <a:solidFill>
                <a:srgbClr val="FFFFFF"/>
              </a:solidFill>
              <a:latin typeface="Calibri"/>
              <a:ea typeface="Calibri"/>
              <a:cs typeface="Calibri"/>
              <a:sym typeface="Calibri"/>
            </a:endParaRPr>
          </a:p>
        </p:txBody>
      </p:sp>
      <p:sp>
        <p:nvSpPr>
          <p:cNvPr id="572" name="Google Shape;572;p80"/>
          <p:cNvSpPr txBox="1">
            <a:spLocks noGrp="1"/>
          </p:cNvSpPr>
          <p:nvPr>
            <p:ph type="ctrTitle"/>
          </p:nvPr>
        </p:nvSpPr>
        <p:spPr>
          <a:xfrm>
            <a:off x="3296330" y="1022426"/>
            <a:ext cx="5599339" cy="1281539"/>
          </a:xfrm>
          <a:prstGeom prst="rect">
            <a:avLst/>
          </a:prstGeom>
          <a:noFill/>
          <a:ln>
            <a:noFill/>
          </a:ln>
        </p:spPr>
        <p:txBody>
          <a:bodyPr spcFirstLastPara="1" wrap="square" lIns="121900" tIns="60933" rIns="121900" bIns="60933" anchor="b" anchorCtr="0">
            <a:noAutofit/>
          </a:bodyPr>
          <a:lstStyle/>
          <a:p>
            <a:pPr algn="r">
              <a:buClr>
                <a:schemeClr val="lt1"/>
              </a:buClr>
              <a:buSzPts val="6600"/>
            </a:pPr>
            <a:r>
              <a:rPr lang="en-US" sz="8800" b="1" dirty="0">
                <a:solidFill>
                  <a:schemeClr val="lt1"/>
                </a:solidFill>
              </a:rPr>
              <a:t>Questions?</a:t>
            </a:r>
            <a:endParaRPr dirty="0"/>
          </a:p>
        </p:txBody>
      </p:sp>
      <p:sp>
        <p:nvSpPr>
          <p:cNvPr id="573" name="Google Shape;573;p80"/>
          <p:cNvSpPr txBox="1">
            <a:spLocks noGrp="1"/>
          </p:cNvSpPr>
          <p:nvPr>
            <p:ph type="subTitle" idx="1"/>
          </p:nvPr>
        </p:nvSpPr>
        <p:spPr>
          <a:xfrm>
            <a:off x="2301345" y="3738141"/>
            <a:ext cx="7589311" cy="1747500"/>
          </a:xfrm>
          <a:prstGeom prst="rect">
            <a:avLst/>
          </a:prstGeom>
          <a:noFill/>
          <a:ln>
            <a:noFill/>
          </a:ln>
        </p:spPr>
        <p:txBody>
          <a:bodyPr spcFirstLastPara="1" wrap="square" lIns="121900" tIns="60933" rIns="121900" bIns="60933" anchor="t" anchorCtr="0">
            <a:noAutofit/>
          </a:bodyPr>
          <a:lstStyle/>
          <a:p>
            <a:pPr marL="0" indent="0">
              <a:spcBef>
                <a:spcPts val="0"/>
              </a:spcBef>
              <a:buSzPts val="2400"/>
            </a:pPr>
            <a:r>
              <a:rPr lang="en-US" sz="3200" dirty="0">
                <a:solidFill>
                  <a:schemeClr val="dk1"/>
                </a:solidFill>
              </a:rPr>
              <a:t>ASK IN THE CHAT </a:t>
            </a:r>
            <a:endParaRPr dirty="0"/>
          </a:p>
          <a:p>
            <a:pPr marL="0" indent="0">
              <a:spcBef>
                <a:spcPts val="1400"/>
              </a:spcBef>
              <a:buSzPts val="2400"/>
            </a:pPr>
            <a:r>
              <a:rPr lang="en-US" sz="3200" dirty="0">
                <a:solidFill>
                  <a:schemeClr val="dk1"/>
                </a:solidFill>
              </a:rPr>
              <a:t>OR SEND AN EMAIL TO: </a:t>
            </a:r>
            <a:endParaRPr dirty="0"/>
          </a:p>
          <a:p>
            <a:pPr marL="0" indent="0">
              <a:spcBef>
                <a:spcPts val="1400"/>
              </a:spcBef>
              <a:buSzPts val="2700"/>
            </a:pPr>
            <a:r>
              <a:rPr lang="en-US" sz="3600" b="1" u="sng" dirty="0">
                <a:solidFill>
                  <a:srgbClr val="92D050"/>
                </a:solidFill>
                <a:hlinkClick r:id="rId3">
                  <a:extLst>
                    <a:ext uri="{A12FA001-AC4F-418D-AE19-62706E023703}">
                      <ahyp:hlinkClr xmlns:ahyp="http://schemas.microsoft.com/office/drawing/2018/hyperlinkcolor" val="tx"/>
                    </a:ext>
                  </a:extLst>
                </a:hlinkClick>
              </a:rPr>
              <a:t>FINANCIALWELLNESS@NAR.REALTOR</a:t>
            </a:r>
            <a:endParaRPr sz="3600" b="1" dirty="0">
              <a:solidFill>
                <a:srgbClr val="92D05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10908-56B6-4F1E-A55A-656566F746F6}"/>
              </a:ext>
            </a:extLst>
          </p:cNvPr>
          <p:cNvSpPr>
            <a:spLocks noGrp="1"/>
          </p:cNvSpPr>
          <p:nvPr>
            <p:ph type="title"/>
          </p:nvPr>
        </p:nvSpPr>
        <p:spPr>
          <a:xfrm>
            <a:off x="838200" y="365125"/>
            <a:ext cx="10515600" cy="1325563"/>
          </a:xfrm>
        </p:spPr>
        <p:txBody>
          <a:bodyPr/>
          <a:lstStyle/>
          <a:p>
            <a:pPr algn="ctr"/>
            <a:r>
              <a:rPr lang="en-US" spc="300" dirty="0">
                <a:solidFill>
                  <a:schemeClr val="tx2"/>
                </a:solidFill>
                <a:latin typeface="Montserrat"/>
              </a:rPr>
              <a:t>Closing Statement</a:t>
            </a:r>
          </a:p>
        </p:txBody>
      </p:sp>
      <p:sp>
        <p:nvSpPr>
          <p:cNvPr id="3" name="Content Placeholder 2">
            <a:extLst>
              <a:ext uri="{FF2B5EF4-FFF2-40B4-BE49-F238E27FC236}">
                <a16:creationId xmlns:a16="http://schemas.microsoft.com/office/drawing/2014/main" id="{3DB19ED3-BED0-4724-AEE1-4B341EF130EB}"/>
              </a:ext>
            </a:extLst>
          </p:cNvPr>
          <p:cNvSpPr>
            <a:spLocks noGrp="1"/>
          </p:cNvSpPr>
          <p:nvPr>
            <p:ph idx="1"/>
          </p:nvPr>
        </p:nvSpPr>
        <p:spPr>
          <a:xfrm>
            <a:off x="3698181" y="5648278"/>
            <a:ext cx="3570514" cy="433733"/>
          </a:xfrm>
        </p:spPr>
        <p:txBody>
          <a:bodyPr>
            <a:normAutofit fontScale="25000" lnSpcReduction="20000"/>
          </a:bodyPr>
          <a:lstStyle/>
          <a:p>
            <a:pPr marL="0" indent="0">
              <a:buNone/>
            </a:pPr>
            <a:r>
              <a:rPr lang="en-US" sz="12800" i="1" dirty="0">
                <a:solidFill>
                  <a:schemeClr val="tx2"/>
                </a:solidFill>
                <a:latin typeface="Montserrat"/>
              </a:rPr>
              <a:t>Nick Krautter, CCIM</a:t>
            </a:r>
          </a:p>
          <a:p>
            <a:pPr marL="0" indent="0">
              <a:buNone/>
            </a:pPr>
            <a:r>
              <a:rPr lang="en-US" i="1" dirty="0">
                <a:solidFill>
                  <a:schemeClr val="tx2"/>
                </a:solidFill>
                <a:latin typeface="Montserrat"/>
              </a:rPr>
              <a:t> </a:t>
            </a:r>
          </a:p>
        </p:txBody>
      </p:sp>
      <p:cxnSp>
        <p:nvCxnSpPr>
          <p:cNvPr id="4" name="Straight Connector 3">
            <a:extLst>
              <a:ext uri="{FF2B5EF4-FFF2-40B4-BE49-F238E27FC236}">
                <a16:creationId xmlns:a16="http://schemas.microsoft.com/office/drawing/2014/main" id="{10B0C02F-E795-4D6A-AA59-06B1320E9350}"/>
              </a:ext>
            </a:extLst>
          </p:cNvPr>
          <p:cNvCxnSpPr>
            <a:cxnSpLocks/>
          </p:cNvCxnSpPr>
          <p:nvPr/>
        </p:nvCxnSpPr>
        <p:spPr>
          <a:xfrm>
            <a:off x="3265715" y="1470197"/>
            <a:ext cx="551542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5" descr="A person wearing a suit and tie&#10;&#10;Description automatically generated">
            <a:extLst>
              <a:ext uri="{FF2B5EF4-FFF2-40B4-BE49-F238E27FC236}">
                <a16:creationId xmlns:a16="http://schemas.microsoft.com/office/drawing/2014/main" id="{8BC56F58-CF30-48F4-9E8F-6F60B9C6F1FC}"/>
              </a:ext>
            </a:extLst>
          </p:cNvPr>
          <p:cNvPicPr>
            <a:picLocks noChangeAspect="1"/>
          </p:cNvPicPr>
          <p:nvPr/>
        </p:nvPicPr>
        <p:blipFill rotWithShape="1">
          <a:blip r:embed="rId2">
            <a:extLst>
              <a:ext uri="{28A0092B-C50C-407E-A947-70E740481C1C}">
                <a14:useLocalDpi xmlns:a14="http://schemas.microsoft.com/office/drawing/2010/main" val="0"/>
              </a:ext>
            </a:extLst>
          </a:blip>
          <a:srcRect l="5030" r="20000"/>
          <a:stretch/>
        </p:blipFill>
        <p:spPr>
          <a:xfrm>
            <a:off x="3575684" y="1690688"/>
            <a:ext cx="4145280" cy="3755299"/>
          </a:xfrm>
          <a:prstGeom prst="snip2DiagRect">
            <a:avLst/>
          </a:prstGeom>
          <a:solidFill>
            <a:srgbClr val="FFFFFF">
              <a:shade val="85000"/>
            </a:srgbClr>
          </a:solidFill>
          <a:ln w="88900" cap="sq">
            <a:solidFill>
              <a:schemeClr val="tx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0308E971-D118-4957-B98C-CECFB556536E}"/>
              </a:ext>
            </a:extLst>
          </p:cNvPr>
          <p:cNvPicPr>
            <a:picLocks noChangeAspect="1"/>
          </p:cNvPicPr>
          <p:nvPr/>
        </p:nvPicPr>
        <p:blipFill>
          <a:blip r:embed="rId3"/>
          <a:stretch>
            <a:fillRect/>
          </a:stretch>
        </p:blipFill>
        <p:spPr>
          <a:xfrm>
            <a:off x="7138066" y="4614917"/>
            <a:ext cx="1358653" cy="2103120"/>
          </a:xfrm>
          <a:prstGeom prst="rect">
            <a:avLst/>
          </a:prstGeom>
        </p:spPr>
      </p:pic>
    </p:spTree>
    <p:extLst>
      <p:ext uri="{BB962C8B-B14F-4D97-AF65-F5344CB8AC3E}">
        <p14:creationId xmlns:p14="http://schemas.microsoft.com/office/powerpoint/2010/main" val="38283120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81"/>
          <p:cNvSpPr txBox="1">
            <a:spLocks noGrp="1"/>
          </p:cNvSpPr>
          <p:nvPr>
            <p:ph type="ctrTitle"/>
          </p:nvPr>
        </p:nvSpPr>
        <p:spPr>
          <a:xfrm>
            <a:off x="450" y="689355"/>
            <a:ext cx="12191550" cy="626611"/>
          </a:xfrm>
          <a:prstGeom prst="rect">
            <a:avLst/>
          </a:prstGeom>
          <a:noFill/>
          <a:ln>
            <a:noFill/>
          </a:ln>
        </p:spPr>
        <p:txBody>
          <a:bodyPr spcFirstLastPara="1" wrap="square" lIns="121900" tIns="60933" rIns="121900" bIns="60933" anchor="b" anchorCtr="0">
            <a:noAutofit/>
          </a:bodyPr>
          <a:lstStyle/>
          <a:p>
            <a:pPr>
              <a:buClr>
                <a:srgbClr val="86D438"/>
              </a:buClr>
              <a:buSzPts val="2400"/>
            </a:pPr>
            <a:r>
              <a:rPr lang="en-US" sz="4400" b="1" dirty="0">
                <a:solidFill>
                  <a:srgbClr val="92D050"/>
                </a:solidFill>
              </a:rPr>
              <a:t>Additional Resources: </a:t>
            </a:r>
            <a:r>
              <a:rPr lang="en-US" sz="4400" b="1" dirty="0"/>
              <a:t>nar.realtor/RTRN</a:t>
            </a:r>
            <a:endParaRPr sz="8000" dirty="0"/>
          </a:p>
        </p:txBody>
      </p:sp>
      <p:pic>
        <p:nvPicPr>
          <p:cNvPr id="580" name="Google Shape;580;p81"/>
          <p:cNvPicPr preferRelativeResize="0"/>
          <p:nvPr/>
        </p:nvPicPr>
        <p:blipFill rotWithShape="1">
          <a:blip r:embed="rId3">
            <a:alphaModFix/>
          </a:blip>
          <a:srcRect/>
          <a:stretch/>
        </p:blipFill>
        <p:spPr>
          <a:xfrm>
            <a:off x="450" y="1650649"/>
            <a:ext cx="12191551" cy="430426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82"/>
          <p:cNvSpPr txBox="1">
            <a:spLocks noGrp="1"/>
          </p:cNvSpPr>
          <p:nvPr>
            <p:ph type="ctrTitle"/>
          </p:nvPr>
        </p:nvSpPr>
        <p:spPr>
          <a:xfrm>
            <a:off x="2365852" y="1090485"/>
            <a:ext cx="7460296" cy="830897"/>
          </a:xfrm>
          <a:prstGeom prst="rect">
            <a:avLst/>
          </a:prstGeom>
          <a:noFill/>
          <a:ln>
            <a:noFill/>
          </a:ln>
        </p:spPr>
        <p:txBody>
          <a:bodyPr spcFirstLastPara="1" wrap="square" lIns="121900" tIns="60933" rIns="121900" bIns="60933" anchor="b" anchorCtr="0">
            <a:noAutofit/>
          </a:bodyPr>
          <a:lstStyle/>
          <a:p>
            <a:pPr>
              <a:buSzPts val="3375"/>
            </a:pPr>
            <a:r>
              <a:rPr lang="en-US" sz="4500" b="1" i="1"/>
              <a:t>Thank You For Your Time</a:t>
            </a:r>
            <a:endParaRPr sz="7200" b="1" i="1"/>
          </a:p>
        </p:txBody>
      </p:sp>
      <p:sp>
        <p:nvSpPr>
          <p:cNvPr id="587" name="Google Shape;587;p82"/>
          <p:cNvSpPr txBox="1"/>
          <p:nvPr/>
        </p:nvSpPr>
        <p:spPr>
          <a:xfrm>
            <a:off x="0" y="2094904"/>
            <a:ext cx="12192000" cy="2697032"/>
          </a:xfrm>
          <a:prstGeom prst="rect">
            <a:avLst/>
          </a:prstGeom>
          <a:gradFill>
            <a:gsLst>
              <a:gs pos="0">
                <a:srgbClr val="00B050"/>
              </a:gs>
              <a:gs pos="80000">
                <a:srgbClr val="2E75B5"/>
              </a:gs>
              <a:gs pos="100000">
                <a:srgbClr val="2E75B5"/>
              </a:gs>
            </a:gsLst>
            <a:lin ang="5400000" scaled="0"/>
          </a:gradFill>
          <a:ln>
            <a:noFill/>
          </a:ln>
          <a:effectLst>
            <a:outerShdw blurRad="57150" dist="19050" dir="5400000" algn="ctr" rotWithShape="0">
              <a:srgbClr val="000000">
                <a:alpha val="62352"/>
              </a:srgbClr>
            </a:outerShdw>
          </a:effectLst>
        </p:spPr>
        <p:txBody>
          <a:bodyPr spcFirstLastPara="1" wrap="square" lIns="121900" tIns="60933" rIns="121900" bIns="60933" anchor="t" anchorCtr="0">
            <a:noAutofit/>
          </a:bodyPr>
          <a:lstStyle/>
          <a:p>
            <a:pPr algn="ctr" defTabSz="1219170">
              <a:buClr>
                <a:srgbClr val="000000"/>
              </a:buClr>
              <a:buSzPts val="1575"/>
            </a:pPr>
            <a:endParaRPr sz="2100" b="1" kern="0" dirty="0">
              <a:solidFill>
                <a:srgbClr val="FFFFFF"/>
              </a:solidFill>
              <a:latin typeface="Century Gothic"/>
              <a:ea typeface="Century Gothic"/>
              <a:cs typeface="Century Gothic"/>
              <a:sym typeface="Century Gothic"/>
            </a:endParaRPr>
          </a:p>
          <a:p>
            <a:pPr algn="ctr" defTabSz="1219170">
              <a:buClr>
                <a:srgbClr val="000000"/>
              </a:buClr>
              <a:buSzPts val="2400"/>
            </a:pPr>
            <a:r>
              <a:rPr lang="en-US" sz="3200" b="1" kern="0" dirty="0">
                <a:solidFill>
                  <a:srgbClr val="FFFFFF"/>
                </a:solidFill>
                <a:latin typeface="Century Gothic"/>
                <a:ea typeface="Century Gothic"/>
                <a:cs typeface="Century Gothic"/>
                <a:sym typeface="Century Gothic"/>
              </a:rPr>
              <a:t>Webinar Recording Available:</a:t>
            </a:r>
            <a:endParaRPr sz="3200" kern="0" dirty="0">
              <a:solidFill>
                <a:srgbClr val="000000"/>
              </a:solidFill>
              <a:latin typeface="Arial"/>
              <a:ea typeface="Arial"/>
              <a:cs typeface="Arial"/>
              <a:sym typeface="Arial"/>
            </a:endParaRPr>
          </a:p>
          <a:p>
            <a:pPr algn="ctr" defTabSz="1219170">
              <a:buClr>
                <a:srgbClr val="000000"/>
              </a:buClr>
              <a:buSzPts val="2400"/>
            </a:pPr>
            <a:r>
              <a:rPr lang="en-US" sz="3200" b="1" kern="0" dirty="0">
                <a:solidFill>
                  <a:srgbClr val="FFFFFF"/>
                </a:solidFill>
                <a:latin typeface="Century Gothic"/>
                <a:ea typeface="Century Gothic"/>
                <a:cs typeface="Century Gothic"/>
                <a:sym typeface="Century Gothic"/>
              </a:rPr>
              <a:t>Friday, June 19</a:t>
            </a:r>
            <a:r>
              <a:rPr lang="en-US" sz="3200" b="1" kern="0" baseline="30000" dirty="0">
                <a:solidFill>
                  <a:srgbClr val="FFFFFF"/>
                </a:solidFill>
                <a:latin typeface="Century Gothic"/>
                <a:ea typeface="Century Gothic"/>
                <a:cs typeface="Century Gothic"/>
                <a:sym typeface="Century Gothic"/>
              </a:rPr>
              <a:t>th</a:t>
            </a:r>
            <a:r>
              <a:rPr lang="en-US" sz="3200" b="1" kern="0" dirty="0">
                <a:solidFill>
                  <a:srgbClr val="FFFFFF"/>
                </a:solidFill>
                <a:latin typeface="Century Gothic"/>
                <a:ea typeface="Century Gothic"/>
                <a:cs typeface="Century Gothic"/>
                <a:sym typeface="Century Gothic"/>
              </a:rPr>
              <a:t>  </a:t>
            </a:r>
            <a:endParaRPr sz="3200" kern="0" dirty="0">
              <a:solidFill>
                <a:srgbClr val="000000"/>
              </a:solidFill>
              <a:latin typeface="Arial"/>
              <a:ea typeface="Arial"/>
              <a:cs typeface="Arial"/>
              <a:sym typeface="Arial"/>
            </a:endParaRPr>
          </a:p>
          <a:p>
            <a:pPr algn="ctr" defTabSz="1219170">
              <a:buClr>
                <a:srgbClr val="000000"/>
              </a:buClr>
              <a:buSzPts val="2400"/>
            </a:pPr>
            <a:endParaRPr sz="3200" b="1" kern="0" dirty="0">
              <a:solidFill>
                <a:srgbClr val="FFFFFF"/>
              </a:solidFill>
              <a:latin typeface="Century Gothic"/>
              <a:ea typeface="Century Gothic"/>
              <a:cs typeface="Century Gothic"/>
              <a:sym typeface="Century Gothic"/>
            </a:endParaRPr>
          </a:p>
          <a:p>
            <a:pPr algn="ctr" defTabSz="1219170">
              <a:buClr>
                <a:srgbClr val="000000"/>
              </a:buClr>
              <a:buSzPts val="2400"/>
            </a:pPr>
            <a:r>
              <a:rPr lang="en-US" sz="3200" b="1" kern="0" dirty="0">
                <a:solidFill>
                  <a:srgbClr val="FFFFFF"/>
                </a:solidFill>
                <a:latin typeface="Century Gothic"/>
                <a:ea typeface="Century Gothic"/>
                <a:cs typeface="Century Gothic"/>
                <a:sym typeface="Century Gothic"/>
              </a:rPr>
              <a:t>Visit – nar.realtor/cffw/webinars</a:t>
            </a:r>
            <a:endParaRPr sz="3200" kern="0" dirty="0">
              <a:solidFill>
                <a:srgbClr val="000000"/>
              </a:solidFill>
              <a:latin typeface="Arial"/>
              <a:ea typeface="Arial"/>
              <a:cs typeface="Arial"/>
              <a:sym typeface="Arial"/>
            </a:endParaRPr>
          </a:p>
          <a:p>
            <a:pPr algn="ctr" defTabSz="1219170">
              <a:buClr>
                <a:srgbClr val="000000"/>
              </a:buClr>
              <a:buSzPts val="1575"/>
            </a:pPr>
            <a:endParaRPr sz="2100" b="1" kern="0" dirty="0">
              <a:solidFill>
                <a:srgbClr val="FFFFFF"/>
              </a:solidFill>
              <a:latin typeface="Century Gothic"/>
              <a:ea typeface="Century Gothic"/>
              <a:cs typeface="Century Gothic"/>
              <a:sym typeface="Century Gothic"/>
            </a:endParaRPr>
          </a:p>
        </p:txBody>
      </p:sp>
      <p:sp>
        <p:nvSpPr>
          <p:cNvPr id="588" name="Google Shape;588;p82"/>
          <p:cNvSpPr txBox="1"/>
          <p:nvPr/>
        </p:nvSpPr>
        <p:spPr>
          <a:xfrm>
            <a:off x="65742" y="5214149"/>
            <a:ext cx="12060517" cy="60959"/>
          </a:xfrm>
          <a:prstGeom prst="rect">
            <a:avLst/>
          </a:prstGeom>
          <a:noFill/>
          <a:ln>
            <a:noFill/>
          </a:ln>
        </p:spPr>
        <p:txBody>
          <a:bodyPr spcFirstLastPara="1" wrap="square" lIns="68567" tIns="34267" rIns="68567" bIns="34267" anchor="t" anchorCtr="0">
            <a:noAutofit/>
          </a:bodyPr>
          <a:lstStyle/>
          <a:p>
            <a:pPr algn="ctr" defTabSz="1219170">
              <a:lnSpc>
                <a:spcPct val="90000"/>
              </a:lnSpc>
              <a:buClr>
                <a:srgbClr val="9A0000"/>
              </a:buClr>
              <a:buSzPts val="1800"/>
            </a:pPr>
            <a:r>
              <a:rPr lang="en-US" sz="2400" kern="0">
                <a:solidFill>
                  <a:srgbClr val="000000"/>
                </a:solidFill>
                <a:latin typeface="Arial"/>
                <a:ea typeface="Arial"/>
                <a:cs typeface="Arial"/>
                <a:sym typeface="Arial"/>
              </a:rPr>
              <a:t>FOR MORE INFORMATION or QUESTIONS </a:t>
            </a:r>
            <a:endParaRPr sz="1867" kern="0">
              <a:solidFill>
                <a:srgbClr val="000000"/>
              </a:solidFill>
              <a:latin typeface="Arial"/>
              <a:ea typeface="Arial"/>
              <a:cs typeface="Arial"/>
              <a:sym typeface="Arial"/>
            </a:endParaRPr>
          </a:p>
          <a:p>
            <a:pPr algn="ctr" defTabSz="1219170">
              <a:lnSpc>
                <a:spcPct val="90000"/>
              </a:lnSpc>
              <a:spcBef>
                <a:spcPts val="751"/>
              </a:spcBef>
              <a:buClr>
                <a:srgbClr val="9A0000"/>
              </a:buClr>
              <a:buSzPts val="1800"/>
            </a:pPr>
            <a:r>
              <a:rPr lang="en-US" sz="2400" kern="0">
                <a:solidFill>
                  <a:srgbClr val="000000"/>
                </a:solidFill>
                <a:latin typeface="Arial"/>
                <a:ea typeface="Arial"/>
                <a:cs typeface="Arial"/>
                <a:sym typeface="Arial"/>
              </a:rPr>
              <a:t>EMAIL: </a:t>
            </a:r>
            <a:r>
              <a:rPr lang="en-US" sz="2400" kern="0">
                <a:solidFill>
                  <a:srgbClr val="4472C4"/>
                </a:solidFill>
                <a:latin typeface="Arial"/>
                <a:ea typeface="Arial"/>
                <a:cs typeface="Arial"/>
                <a:sym typeface="Arial"/>
              </a:rPr>
              <a:t>FinancialWellness@nar.realtor</a:t>
            </a:r>
            <a:endParaRPr sz="2400" kern="0">
              <a:solidFill>
                <a:srgbClr val="4472C4"/>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312" y="297735"/>
            <a:ext cx="9404723" cy="1400530"/>
          </a:xfrm>
        </p:spPr>
        <p:txBody>
          <a:bodyPr/>
          <a:lstStyle/>
          <a:p>
            <a:pPr algn="ctr"/>
            <a:r>
              <a:rPr lang="en-US" sz="3200" dirty="0"/>
              <a:t>CENTER FOR REALTOR® FINANCIAL WELLNESS WEBINAR AND SEMINAR DISCLAIMER</a:t>
            </a:r>
            <a:br>
              <a:rPr lang="en-US" sz="3200" dirty="0"/>
            </a:br>
            <a:endParaRPr lang="en-US" sz="3200" dirty="0"/>
          </a:p>
        </p:txBody>
      </p:sp>
      <p:sp>
        <p:nvSpPr>
          <p:cNvPr id="3" name="Content Placeholder 2"/>
          <p:cNvSpPr>
            <a:spLocks noGrp="1"/>
          </p:cNvSpPr>
          <p:nvPr>
            <p:ph idx="1"/>
          </p:nvPr>
        </p:nvSpPr>
        <p:spPr>
          <a:xfrm>
            <a:off x="1103312" y="2052918"/>
            <a:ext cx="9730003" cy="4626851"/>
          </a:xfrm>
        </p:spPr>
        <p:txBody>
          <a:bodyPr>
            <a:normAutofit fontScale="47500" lnSpcReduction="20000"/>
          </a:bodyPr>
          <a:lstStyle/>
          <a:p>
            <a:r>
              <a:rPr lang="en-US" sz="3300" b="1" dirty="0">
                <a:solidFill>
                  <a:srgbClr val="92D050"/>
                </a:solidFill>
              </a:rPr>
              <a:t>For Education and Information Purposes Only</a:t>
            </a:r>
          </a:p>
          <a:p>
            <a:r>
              <a:rPr lang="en-US" sz="3300" dirty="0"/>
              <a:t>Please note that the information and materials provided in Center for REALTOR® Financial Wellness webinars and seminars are not intended or provided to be used as a substitute for the advice of your tax, investment, legal and/or financial advisors or to be the basis of specific financial planning activities.  The opinions and views expressed or shared in this presentation represent only those of the developers, speakers, presenters or instructors and have not been endorsed or approved by the National Association of REALTORS®.  While substantial care is taken to try to provide accurate and current data and information, the National Association of REALTORS® does not warrant the accuracy, completeness or timeliness of any data and information provided in the webinars and seminars.  Further, any principles and conclusions presented are subject to court decisions and to local, state and federal laws and regulations and any revisions of such laws and regulations.  If you seek or need tax, investment, legal or financial advice, you must obtain such advice and services from the appropriate professionals.  </a:t>
            </a:r>
          </a:p>
          <a:p>
            <a:r>
              <a:rPr lang="en-US" sz="3300" dirty="0"/>
              <a:t>Any links to third-party websites, tools, materials or resources are provided as a convenience and for your information.  Any products, services or opinions of third-party entities or associated individuals are neither endorsed nor have they been vetted by the National Association of REALTORS®, and their inclusion in the webinar or seminar and any related materials do not constitute a recommendation by the National Association of REALTORS® and should not be inferred as suggesting a preference over other products, services or information available in the market.  The National Association of REALTORS® bears no responsibility for the accuracy, completeness, legality or the content provided in the webinar or seminar and any related materials.</a:t>
            </a:r>
          </a:p>
          <a:p>
            <a:endParaRPr lang="en-US" dirty="0"/>
          </a:p>
        </p:txBody>
      </p:sp>
    </p:spTree>
    <p:extLst>
      <p:ext uri="{BB962C8B-B14F-4D97-AF65-F5344CB8AC3E}">
        <p14:creationId xmlns:p14="http://schemas.microsoft.com/office/powerpoint/2010/main" val="23709670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83"/>
          <p:cNvSpPr txBox="1">
            <a:spLocks noGrp="1"/>
          </p:cNvSpPr>
          <p:nvPr>
            <p:ph type="ctrTitle"/>
          </p:nvPr>
        </p:nvSpPr>
        <p:spPr>
          <a:xfrm>
            <a:off x="6259285" y="5138337"/>
            <a:ext cx="4828668" cy="781251"/>
          </a:xfrm>
          <a:prstGeom prst="rect">
            <a:avLst/>
          </a:prstGeom>
          <a:noFill/>
          <a:ln>
            <a:noFill/>
          </a:ln>
        </p:spPr>
        <p:txBody>
          <a:bodyPr spcFirstLastPara="1" wrap="square" lIns="121900" tIns="60933" rIns="121900" bIns="60933" anchor="b" anchorCtr="0">
            <a:noAutofit/>
          </a:bodyPr>
          <a:lstStyle/>
          <a:p>
            <a:pPr>
              <a:buSzPts val="2092"/>
            </a:pPr>
            <a:r>
              <a:rPr lang="en-US" sz="2789" b="1" dirty="0"/>
              <a:t>1</a:t>
            </a:r>
            <a:r>
              <a:rPr lang="en-US" sz="3600" b="1" dirty="0"/>
              <a:t>. </a:t>
            </a:r>
            <a:r>
              <a:rPr lang="en-US" sz="2789" b="1" dirty="0"/>
              <a:t>Visit </a:t>
            </a:r>
            <a:r>
              <a:rPr lang="en-US" sz="2789" b="1" dirty="0">
                <a:solidFill>
                  <a:srgbClr val="92D050"/>
                </a:solidFill>
              </a:rPr>
              <a:t>FinancialWellness.realtor</a:t>
            </a:r>
            <a:br>
              <a:rPr lang="en-US" sz="2789" b="1" dirty="0"/>
            </a:br>
            <a:br>
              <a:rPr lang="en-US" sz="2789" b="1" dirty="0"/>
            </a:br>
            <a:r>
              <a:rPr lang="en-US" sz="2789" b="1" dirty="0"/>
              <a:t>2. Leave us your feedback.</a:t>
            </a:r>
            <a:br>
              <a:rPr lang="en-US" sz="2789" b="1" dirty="0"/>
            </a:br>
            <a:br>
              <a:rPr lang="en-US" sz="2789" b="1" dirty="0"/>
            </a:br>
            <a:r>
              <a:rPr lang="en-US" sz="2789" b="1" dirty="0"/>
              <a:t>3. Register for the next webinar.</a:t>
            </a:r>
            <a:br>
              <a:rPr lang="en-US" sz="3240" b="1" dirty="0"/>
            </a:br>
            <a:br>
              <a:rPr lang="en-US" sz="3240" b="1" dirty="0"/>
            </a:br>
            <a:r>
              <a:rPr lang="en-US" sz="2428" b="1" dirty="0"/>
              <a:t>Thanks!</a:t>
            </a:r>
            <a:br>
              <a:rPr lang="en-US" sz="2428" dirty="0"/>
            </a:br>
            <a:br>
              <a:rPr lang="en-US" sz="2428" dirty="0">
                <a:solidFill>
                  <a:schemeClr val="lt2"/>
                </a:solidFill>
              </a:rPr>
            </a:br>
            <a:endParaRPr sz="2428" dirty="0">
              <a:solidFill>
                <a:schemeClr val="lt2"/>
              </a:solidFill>
            </a:endParaRPr>
          </a:p>
        </p:txBody>
      </p:sp>
      <p:pic>
        <p:nvPicPr>
          <p:cNvPr id="594" name="Google Shape;594;p83"/>
          <p:cNvPicPr preferRelativeResize="0"/>
          <p:nvPr/>
        </p:nvPicPr>
        <p:blipFill rotWithShape="1">
          <a:blip r:embed="rId3">
            <a:alphaModFix/>
          </a:blip>
          <a:srcRect l="2296" r="2345" b="6"/>
          <a:stretch/>
        </p:blipFill>
        <p:spPr>
          <a:xfrm>
            <a:off x="449184" y="1023353"/>
            <a:ext cx="5483533" cy="4811295"/>
          </a:xfrm>
          <a:prstGeom prst="rect">
            <a:avLst/>
          </a:prstGeom>
          <a:noFill/>
          <a:ln>
            <a:noFill/>
          </a:ln>
        </p:spPr>
      </p:pic>
      <p:cxnSp>
        <p:nvCxnSpPr>
          <p:cNvPr id="595" name="Google Shape;595;p83"/>
          <p:cNvCxnSpPr/>
          <p:nvPr/>
        </p:nvCxnSpPr>
        <p:spPr>
          <a:xfrm>
            <a:off x="6096000" y="1487048"/>
            <a:ext cx="0" cy="4041915"/>
          </a:xfrm>
          <a:prstGeom prst="straightConnector1">
            <a:avLst/>
          </a:prstGeom>
          <a:noFill/>
          <a:ln w="19050" cap="flat" cmpd="sng">
            <a:solidFill>
              <a:schemeClr val="accent1"/>
            </a:solidFill>
            <a:prstDash val="solid"/>
            <a:miter lim="800000"/>
            <a:headEnd type="none" w="sm" len="sm"/>
            <a:tailEnd type="none" w="sm" len="sm"/>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9583823-2AA3-46EB-A803-287EC900BC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0565"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Subtitle 2">
            <a:extLst>
              <a:ext uri="{FF2B5EF4-FFF2-40B4-BE49-F238E27FC236}">
                <a16:creationId xmlns:a16="http://schemas.microsoft.com/office/drawing/2014/main" id="{E66AF4A8-70A0-4EDF-918A-D8ABDC396EFF}"/>
              </a:ext>
            </a:extLst>
          </p:cNvPr>
          <p:cNvSpPr>
            <a:spLocks noGrp="1"/>
          </p:cNvSpPr>
          <p:nvPr>
            <p:ph type="subTitle" idx="1"/>
          </p:nvPr>
        </p:nvSpPr>
        <p:spPr>
          <a:xfrm>
            <a:off x="332826" y="1854820"/>
            <a:ext cx="5512991" cy="2126506"/>
          </a:xfrm>
        </p:spPr>
        <p:txBody>
          <a:bodyPr>
            <a:normAutofit fontScale="32500" lnSpcReduction="20000"/>
          </a:bodyPr>
          <a:lstStyle/>
          <a:p>
            <a:endParaRPr lang="en-US" sz="2400" b="1" cap="none" spc="50" dirty="0">
              <a:ln w="0"/>
              <a:solidFill>
                <a:schemeClr val="bg2"/>
              </a:solidFill>
              <a:effectLst>
                <a:innerShdw blurRad="63500" dist="50800" dir="13500000">
                  <a:srgbClr val="000000">
                    <a:alpha val="50000"/>
                  </a:srgbClr>
                </a:innerShdw>
              </a:effectLst>
            </a:endParaRPr>
          </a:p>
          <a:p>
            <a:r>
              <a:rPr lang="en-US" sz="10000" b="1" cap="none" spc="50" dirty="0">
                <a:ln w="0"/>
                <a:solidFill>
                  <a:schemeClr val="bg2"/>
                </a:solidFill>
                <a:effectLst>
                  <a:innerShdw blurRad="63500" dist="50800" dir="13500000">
                    <a:srgbClr val="000000">
                      <a:alpha val="50000"/>
                    </a:srgbClr>
                  </a:innerShdw>
                </a:effectLst>
              </a:rPr>
              <a:t>Presenter: Nick Krautter</a:t>
            </a:r>
          </a:p>
          <a:p>
            <a:r>
              <a:rPr lang="en-US" sz="10000" b="1" cap="none" spc="50" dirty="0">
                <a:ln w="0"/>
                <a:solidFill>
                  <a:schemeClr val="bg2"/>
                </a:solidFill>
                <a:effectLst>
                  <a:innerShdw blurRad="63500" dist="50800" dir="13500000">
                    <a:srgbClr val="000000">
                      <a:alpha val="50000"/>
                    </a:srgbClr>
                  </a:innerShdw>
                </a:effectLst>
              </a:rPr>
              <a:t>CEO of City and State Real Estate</a:t>
            </a:r>
          </a:p>
          <a:p>
            <a:endParaRPr lang="en-US" sz="2000" dirty="0"/>
          </a:p>
          <a:p>
            <a:endParaRPr lang="en-US" sz="1800" b="1" cap="none" spc="50" dirty="0">
              <a:ln w="0"/>
              <a:solidFill>
                <a:schemeClr val="bg2"/>
              </a:solidFill>
              <a:effectLst>
                <a:innerShdw blurRad="63500" dist="50800" dir="13500000">
                  <a:srgbClr val="000000">
                    <a:alpha val="50000"/>
                  </a:srgbClr>
                </a:innerShdw>
              </a:effectLst>
            </a:endParaRPr>
          </a:p>
        </p:txBody>
      </p:sp>
      <p:sp>
        <p:nvSpPr>
          <p:cNvPr id="11" name="Freeform 36">
            <a:extLst>
              <a:ext uri="{FF2B5EF4-FFF2-40B4-BE49-F238E27FC236}">
                <a16:creationId xmlns:a16="http://schemas.microsoft.com/office/drawing/2014/main" id="{CA87D9D8-42FB-4157-A365-AD97CC6BAF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9646"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 name="Freeform 5">
            <a:extLst>
              <a:ext uri="{FF2B5EF4-FFF2-40B4-BE49-F238E27FC236}">
                <a16:creationId xmlns:a16="http://schemas.microsoft.com/office/drawing/2014/main" id="{2E6028E3-4806-4E1D-A24F-F8166F67F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2894561"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cxnSp>
        <p:nvCxnSpPr>
          <p:cNvPr id="10" name="Straight Connector 9"/>
          <p:cNvCxnSpPr/>
          <p:nvPr/>
        </p:nvCxnSpPr>
        <p:spPr>
          <a:xfrm flipV="1">
            <a:off x="340563" y="3686395"/>
            <a:ext cx="6309083" cy="15498"/>
          </a:xfrm>
          <a:prstGeom prst="line">
            <a:avLst/>
          </a:prstGeom>
        </p:spPr>
        <p:style>
          <a:lnRef idx="1">
            <a:schemeClr val="dk1"/>
          </a:lnRef>
          <a:fillRef idx="0">
            <a:schemeClr val="dk1"/>
          </a:fillRef>
          <a:effectRef idx="0">
            <a:schemeClr val="dk1"/>
          </a:effectRef>
          <a:fontRef idx="minor">
            <a:schemeClr val="tx1"/>
          </a:fontRef>
        </p:style>
      </p:cxnSp>
      <p:pic>
        <p:nvPicPr>
          <p:cNvPr id="12" name="Picture 11" descr="A person wearing a suit and tie&#10;&#10;Description automatically generated">
            <a:extLst>
              <a:ext uri="{FF2B5EF4-FFF2-40B4-BE49-F238E27FC236}">
                <a16:creationId xmlns:a16="http://schemas.microsoft.com/office/drawing/2014/main" id="{6E28F99F-616B-4183-9BEA-CB3214DB0449}"/>
              </a:ext>
            </a:extLst>
          </p:cNvPr>
          <p:cNvPicPr>
            <a:picLocks noChangeAspect="1"/>
          </p:cNvPicPr>
          <p:nvPr/>
        </p:nvPicPr>
        <p:blipFill rotWithShape="1">
          <a:blip r:embed="rId3">
            <a:extLst>
              <a:ext uri="{28A0092B-C50C-407E-A947-70E740481C1C}">
                <a14:useLocalDpi xmlns:a14="http://schemas.microsoft.com/office/drawing/2010/main" val="0"/>
              </a:ext>
            </a:extLst>
          </a:blip>
          <a:srcRect l="5030" r="20000"/>
          <a:stretch/>
        </p:blipFill>
        <p:spPr>
          <a:xfrm>
            <a:off x="7206102" y="1321339"/>
            <a:ext cx="4653072" cy="42153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2" descr="Image result for city and state real estate">
            <a:extLst>
              <a:ext uri="{FF2B5EF4-FFF2-40B4-BE49-F238E27FC236}">
                <a16:creationId xmlns:a16="http://schemas.microsoft.com/office/drawing/2014/main" id="{DBF70514-508E-48FC-99E6-8D7B1BBBCF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7161" y="4149921"/>
            <a:ext cx="4056055" cy="1686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677B4E0-9599-4EF1-B92E-B75E9EFF23C9}"/>
              </a:ext>
            </a:extLst>
          </p:cNvPr>
          <p:cNvPicPr>
            <a:picLocks noChangeAspect="1"/>
          </p:cNvPicPr>
          <p:nvPr/>
        </p:nvPicPr>
        <p:blipFill>
          <a:blip r:embed="rId5"/>
          <a:stretch>
            <a:fillRect/>
          </a:stretch>
        </p:blipFill>
        <p:spPr>
          <a:xfrm>
            <a:off x="10528282" y="4485007"/>
            <a:ext cx="1359526" cy="2103302"/>
          </a:xfrm>
          <a:prstGeom prst="rect">
            <a:avLst/>
          </a:prstGeom>
        </p:spPr>
      </p:pic>
    </p:spTree>
    <p:extLst>
      <p:ext uri="{BB962C8B-B14F-4D97-AF65-F5344CB8AC3E}">
        <p14:creationId xmlns:p14="http://schemas.microsoft.com/office/powerpoint/2010/main" val="244106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59774583-CAA1-FC4A-9DFC-16FC803445FF}"/>
              </a:ext>
            </a:extLst>
          </p:cNvPr>
          <p:cNvPicPr>
            <a:picLocks noGrp="1" noChangeAspect="1"/>
          </p:cNvPicPr>
          <p:nvPr>
            <p:ph type="pic" sz="quarter" idx="10"/>
          </p:nvPr>
        </p:nvPicPr>
        <p:blipFill>
          <a:blip r:embed="rId3" cstate="print">
            <a:extLst>
              <a:ext uri="{BEBA8EAE-BF5A-486C-A8C5-ECC9F3942E4B}">
                <a14:imgProps xmlns:a14="http://schemas.microsoft.com/office/drawing/2010/main">
                  <a14:imgLayer r:embed="rId4">
                    <a14:imgEffect>
                      <a14:brightnessContrast bright="-57000"/>
                    </a14:imgEffect>
                  </a14:imgLayer>
                </a14:imgProps>
              </a:ext>
              <a:ext uri="{28A0092B-C50C-407E-A947-70E740481C1C}">
                <a14:useLocalDpi xmlns:a14="http://schemas.microsoft.com/office/drawing/2010/main"/>
              </a:ext>
            </a:extLst>
          </a:blip>
          <a:srcRect/>
          <a:stretch>
            <a:fillRect/>
          </a:stretch>
        </p:blipFill>
        <p:spPr>
          <a:noFill/>
        </p:spPr>
      </p:pic>
      <p:sp>
        <p:nvSpPr>
          <p:cNvPr id="7" name="TextBox 6"/>
          <p:cNvSpPr txBox="1"/>
          <p:nvPr/>
        </p:nvSpPr>
        <p:spPr>
          <a:xfrm>
            <a:off x="764935" y="3693467"/>
            <a:ext cx="7265130" cy="1323439"/>
          </a:xfrm>
          <a:prstGeom prst="rect">
            <a:avLst/>
          </a:prstGeom>
          <a:noFill/>
        </p:spPr>
        <p:txBody>
          <a:bodyPr wrap="none" rtlCol="0">
            <a:spAutoFit/>
          </a:bodyPr>
          <a:lstStyle/>
          <a:p>
            <a:r>
              <a:rPr lang="en-US" sz="4000" spc="5000" dirty="0">
                <a:solidFill>
                  <a:schemeClr val="bg2"/>
                </a:solidFill>
                <a:latin typeface="Montserrat" charset="0"/>
                <a:ea typeface="Montserrat" charset="0"/>
                <a:cs typeface="Montserrat" charset="0"/>
              </a:rPr>
              <a:t>GOLDEN</a:t>
            </a:r>
          </a:p>
          <a:p>
            <a:r>
              <a:rPr lang="en-US" sz="4000" spc="5000" dirty="0">
                <a:solidFill>
                  <a:schemeClr val="bg2"/>
                </a:solidFill>
                <a:latin typeface="Montserrat" charset="0"/>
                <a:ea typeface="Montserrat" charset="0"/>
                <a:cs typeface="Montserrat" charset="0"/>
              </a:rPr>
              <a:t>HANDOFF</a:t>
            </a:r>
          </a:p>
        </p:txBody>
      </p:sp>
      <p:sp>
        <p:nvSpPr>
          <p:cNvPr id="9" name="TextBox 8"/>
          <p:cNvSpPr txBox="1"/>
          <p:nvPr/>
        </p:nvSpPr>
        <p:spPr>
          <a:xfrm>
            <a:off x="764935" y="3493805"/>
            <a:ext cx="2420856" cy="276999"/>
          </a:xfrm>
          <a:prstGeom prst="rect">
            <a:avLst/>
          </a:prstGeom>
          <a:noFill/>
        </p:spPr>
        <p:txBody>
          <a:bodyPr wrap="none" rtlCol="0">
            <a:spAutoFit/>
          </a:bodyPr>
          <a:lstStyle/>
          <a:p>
            <a:pPr algn="ctr"/>
            <a:r>
              <a:rPr lang="en-US" sz="1200" spc="5000" dirty="0">
                <a:solidFill>
                  <a:schemeClr val="bg2"/>
                </a:solidFill>
                <a:latin typeface="Montserrat" charset="0"/>
                <a:ea typeface="Montserrat" charset="0"/>
                <a:cs typeface="Montserrat" charset="0"/>
              </a:rPr>
              <a:t>THE</a:t>
            </a:r>
          </a:p>
        </p:txBody>
      </p:sp>
      <p:sp>
        <p:nvSpPr>
          <p:cNvPr id="10" name="TextBox 9">
            <a:extLst>
              <a:ext uri="{FF2B5EF4-FFF2-40B4-BE49-F238E27FC236}">
                <a16:creationId xmlns:a16="http://schemas.microsoft.com/office/drawing/2014/main" id="{454F912C-1101-5E41-A253-86A55D5D43C9}"/>
              </a:ext>
            </a:extLst>
          </p:cNvPr>
          <p:cNvSpPr txBox="1"/>
          <p:nvPr/>
        </p:nvSpPr>
        <p:spPr>
          <a:xfrm>
            <a:off x="719170" y="5066897"/>
            <a:ext cx="6830717" cy="276999"/>
          </a:xfrm>
          <a:prstGeom prst="rect">
            <a:avLst/>
          </a:prstGeom>
          <a:noFill/>
        </p:spPr>
        <p:txBody>
          <a:bodyPr wrap="none" rtlCol="0">
            <a:spAutoFit/>
          </a:bodyPr>
          <a:lstStyle/>
          <a:p>
            <a:pPr algn="ctr"/>
            <a:r>
              <a:rPr lang="en-US" sz="1200" spc="2500" dirty="0">
                <a:solidFill>
                  <a:schemeClr val="bg2"/>
                </a:solidFill>
                <a:latin typeface="Montserrat" charset="0"/>
                <a:ea typeface="Montserrat" charset="0"/>
                <a:cs typeface="Montserrat" charset="0"/>
              </a:rPr>
              <a:t>BY NICK KRAUTTER</a:t>
            </a:r>
          </a:p>
        </p:txBody>
      </p:sp>
      <p:cxnSp>
        <p:nvCxnSpPr>
          <p:cNvPr id="13" name="Straight Connector 12">
            <a:extLst>
              <a:ext uri="{FF2B5EF4-FFF2-40B4-BE49-F238E27FC236}">
                <a16:creationId xmlns:a16="http://schemas.microsoft.com/office/drawing/2014/main" id="{BC245994-347B-D74D-BB6D-E55875212195}"/>
              </a:ext>
            </a:extLst>
          </p:cNvPr>
          <p:cNvCxnSpPr/>
          <p:nvPr/>
        </p:nvCxnSpPr>
        <p:spPr>
          <a:xfrm>
            <a:off x="831580" y="5008213"/>
            <a:ext cx="63698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1899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30042" y="3016243"/>
            <a:ext cx="3662193" cy="2862322"/>
          </a:xfrm>
          <a:prstGeom prst="rect">
            <a:avLst/>
          </a:prstGeom>
          <a:noFill/>
        </p:spPr>
        <p:txBody>
          <a:bodyPr wrap="square" rtlCol="0">
            <a:spAutoFit/>
          </a:bodyPr>
          <a:lstStyle/>
          <a:p>
            <a:r>
              <a:rPr lang="en-US" sz="3600" b="1" spc="300" dirty="0">
                <a:solidFill>
                  <a:schemeClr val="tx2"/>
                </a:solidFill>
                <a:latin typeface="Montserrat" charset="0"/>
                <a:ea typeface="Montserrat" charset="0"/>
                <a:cs typeface="Montserrat" charset="0"/>
              </a:rPr>
              <a:t>ARE TALKING ABOUT THE GOLDEN HANDOFF:</a:t>
            </a:r>
            <a:endParaRPr lang="en-US" sz="5750" b="1" spc="300" dirty="0">
              <a:solidFill>
                <a:schemeClr val="tx2"/>
              </a:solidFill>
              <a:latin typeface="Montserrat" charset="0"/>
              <a:ea typeface="Montserrat" charset="0"/>
              <a:cs typeface="Montserrat" charset="0"/>
            </a:endParaRPr>
          </a:p>
        </p:txBody>
      </p:sp>
      <p:sp>
        <p:nvSpPr>
          <p:cNvPr id="9" name="TextBox 8"/>
          <p:cNvSpPr txBox="1"/>
          <p:nvPr/>
        </p:nvSpPr>
        <p:spPr>
          <a:xfrm>
            <a:off x="930042" y="2786174"/>
            <a:ext cx="3133947" cy="215444"/>
          </a:xfrm>
          <a:prstGeom prst="rect">
            <a:avLst/>
          </a:prstGeom>
          <a:noFill/>
        </p:spPr>
        <p:txBody>
          <a:bodyPr wrap="square" rtlCol="0">
            <a:spAutoFit/>
          </a:bodyPr>
          <a:lstStyle/>
          <a:p>
            <a:r>
              <a:rPr lang="en-US" sz="800" spc="600" dirty="0">
                <a:solidFill>
                  <a:schemeClr val="tx2"/>
                </a:solidFill>
                <a:latin typeface="Montserrat" charset="0"/>
                <a:ea typeface="Montserrat" charset="0"/>
                <a:cs typeface="Montserrat" charset="0"/>
              </a:rPr>
              <a:t>REAL ESTATE INSIDERS</a:t>
            </a:r>
          </a:p>
        </p:txBody>
      </p:sp>
      <p:sp>
        <p:nvSpPr>
          <p:cNvPr id="11" name="TextBox 10"/>
          <p:cNvSpPr txBox="1"/>
          <p:nvPr/>
        </p:nvSpPr>
        <p:spPr>
          <a:xfrm>
            <a:off x="8683179" y="2797339"/>
            <a:ext cx="3021141" cy="1675330"/>
          </a:xfrm>
          <a:prstGeom prst="rect">
            <a:avLst/>
          </a:prstGeom>
          <a:noFill/>
        </p:spPr>
        <p:txBody>
          <a:bodyPr wrap="square" rtlCol="0">
            <a:spAutoFit/>
          </a:bodyPr>
          <a:lstStyle/>
          <a:p>
            <a:pPr>
              <a:lnSpc>
                <a:spcPct val="150000"/>
              </a:lnSpc>
            </a:pPr>
            <a:r>
              <a:rPr lang="en-US" sz="1000" dirty="0">
                <a:latin typeface="Montserrat Light" charset="0"/>
                <a:ea typeface="Montserrat Light" charset="0"/>
                <a:cs typeface="Montserrat Light" charset="0"/>
              </a:rPr>
              <a:t>“To have watched Nick’s real estate career explode because of the principals he shares in this book has been one of the joys of my 39 year real estate career. If you’re looking for a step-by-step system to increase your real estate sales production – look no further. You’ve found it! “</a:t>
            </a:r>
          </a:p>
        </p:txBody>
      </p:sp>
      <p:sp>
        <p:nvSpPr>
          <p:cNvPr id="14" name="TextBox 13"/>
          <p:cNvSpPr txBox="1"/>
          <p:nvPr/>
        </p:nvSpPr>
        <p:spPr>
          <a:xfrm>
            <a:off x="8665761" y="2197416"/>
            <a:ext cx="2034531" cy="338554"/>
          </a:xfrm>
          <a:prstGeom prst="rect">
            <a:avLst/>
          </a:prstGeom>
          <a:noFill/>
        </p:spPr>
        <p:txBody>
          <a:bodyPr wrap="square" rtlCol="0">
            <a:spAutoFit/>
          </a:bodyPr>
          <a:lstStyle/>
          <a:p>
            <a:r>
              <a:rPr lang="en-US" sz="1600" b="1" spc="300" dirty="0">
                <a:solidFill>
                  <a:schemeClr val="tx2"/>
                </a:solidFill>
                <a:latin typeface="Montserrat" charset="0"/>
                <a:ea typeface="Montserrat" charset="0"/>
                <a:cs typeface="Montserrat" charset="0"/>
              </a:rPr>
              <a:t>RICK DELUCA</a:t>
            </a:r>
            <a:endParaRPr lang="en-US" sz="2400" b="1" spc="300" dirty="0">
              <a:solidFill>
                <a:schemeClr val="tx2"/>
              </a:solidFill>
              <a:latin typeface="Montserrat" charset="0"/>
              <a:ea typeface="Montserrat" charset="0"/>
              <a:cs typeface="Montserrat" charset="0"/>
            </a:endParaRPr>
          </a:p>
        </p:txBody>
      </p:sp>
      <p:sp>
        <p:nvSpPr>
          <p:cNvPr id="17" name="TextBox 16"/>
          <p:cNvSpPr txBox="1"/>
          <p:nvPr/>
        </p:nvSpPr>
        <p:spPr>
          <a:xfrm>
            <a:off x="5199732" y="5199356"/>
            <a:ext cx="2909536" cy="1213666"/>
          </a:xfrm>
          <a:prstGeom prst="rect">
            <a:avLst/>
          </a:prstGeom>
          <a:noFill/>
        </p:spPr>
        <p:txBody>
          <a:bodyPr wrap="square" rtlCol="0">
            <a:spAutoFit/>
          </a:bodyPr>
          <a:lstStyle/>
          <a:p>
            <a:pPr>
              <a:lnSpc>
                <a:spcPct val="150000"/>
              </a:lnSpc>
            </a:pPr>
            <a:r>
              <a:rPr lang="en-US" sz="1000" dirty="0">
                <a:latin typeface="Montserrat Light" charset="0"/>
                <a:ea typeface="Montserrat Light" charset="0"/>
                <a:cs typeface="Montserrat Light" charset="0"/>
              </a:rPr>
              <a:t>“Nick </a:t>
            </a:r>
            <a:r>
              <a:rPr lang="en-US" sz="1000" dirty="0" err="1">
                <a:latin typeface="Montserrat Light" charset="0"/>
                <a:ea typeface="Montserrat Light" charset="0"/>
                <a:cs typeface="Montserrat Light" charset="0"/>
              </a:rPr>
              <a:t>Krautter</a:t>
            </a:r>
            <a:r>
              <a:rPr lang="en-US" sz="1000" dirty="0">
                <a:latin typeface="Montserrat Light" charset="0"/>
                <a:ea typeface="Montserrat Light" charset="0"/>
                <a:cs typeface="Montserrat Light" charset="0"/>
              </a:rPr>
              <a:t> has done a phenomenal job of documenting his success with one specific strategy that will increase every real estate professional’s  business when implemented correctly. “</a:t>
            </a:r>
          </a:p>
        </p:txBody>
      </p:sp>
      <p:sp>
        <p:nvSpPr>
          <p:cNvPr id="21" name="TextBox 20"/>
          <p:cNvSpPr txBox="1"/>
          <p:nvPr/>
        </p:nvSpPr>
        <p:spPr>
          <a:xfrm>
            <a:off x="5215633" y="4697277"/>
            <a:ext cx="2170787" cy="338554"/>
          </a:xfrm>
          <a:prstGeom prst="rect">
            <a:avLst/>
          </a:prstGeom>
          <a:noFill/>
        </p:spPr>
        <p:txBody>
          <a:bodyPr wrap="none" rtlCol="0">
            <a:spAutoFit/>
          </a:bodyPr>
          <a:lstStyle/>
          <a:p>
            <a:r>
              <a:rPr lang="en-US" sz="1600" b="1" spc="300" dirty="0">
                <a:solidFill>
                  <a:schemeClr val="tx2"/>
                </a:solidFill>
                <a:latin typeface="Montserrat" charset="0"/>
                <a:ea typeface="Montserrat" charset="0"/>
                <a:cs typeface="Montserrat" charset="0"/>
              </a:rPr>
              <a:t>JESSE GARCIA</a:t>
            </a:r>
            <a:endParaRPr lang="en-US" sz="2400" b="1" spc="300" dirty="0">
              <a:solidFill>
                <a:schemeClr val="tx2"/>
              </a:solidFill>
              <a:latin typeface="Montserrat" charset="0"/>
              <a:ea typeface="Montserrat" charset="0"/>
              <a:cs typeface="Montserrat" charset="0"/>
            </a:endParaRPr>
          </a:p>
        </p:txBody>
      </p:sp>
      <p:sp>
        <p:nvSpPr>
          <p:cNvPr id="22" name="TextBox 21"/>
          <p:cNvSpPr txBox="1"/>
          <p:nvPr/>
        </p:nvSpPr>
        <p:spPr>
          <a:xfrm>
            <a:off x="5199732" y="1039730"/>
            <a:ext cx="6014833" cy="988284"/>
          </a:xfrm>
          <a:prstGeom prst="rect">
            <a:avLst/>
          </a:prstGeom>
          <a:noFill/>
        </p:spPr>
        <p:txBody>
          <a:bodyPr wrap="square" rtlCol="0">
            <a:spAutoFit/>
          </a:bodyPr>
          <a:lstStyle/>
          <a:p>
            <a:pPr>
              <a:lnSpc>
                <a:spcPct val="150000"/>
              </a:lnSpc>
            </a:pPr>
            <a:r>
              <a:rPr lang="en-US" sz="1000" dirty="0">
                <a:latin typeface="Montserrat Light" charset="0"/>
                <a:ea typeface="Montserrat Light" charset="0"/>
                <a:cs typeface="Montserrat Light" charset="0"/>
              </a:rPr>
              <a:t>“</a:t>
            </a:r>
            <a:r>
              <a:rPr lang="en-US" sz="1000" i="1" dirty="0">
                <a:latin typeface="Montserrat Light" charset="0"/>
                <a:ea typeface="Montserrat Light" charset="0"/>
                <a:cs typeface="Montserrat Light" charset="0"/>
              </a:rPr>
              <a:t>The Golden Handoff </a:t>
            </a:r>
            <a:r>
              <a:rPr lang="en-US" sz="1000" dirty="0">
                <a:latin typeface="Montserrat Light" charset="0"/>
                <a:ea typeface="Montserrat Light" charset="0"/>
                <a:cs typeface="Montserrat Light" charset="0"/>
              </a:rPr>
              <a:t>identifies and lays out both a path that can help you learn from the success of others and accelerate the growth of your business. Nick </a:t>
            </a:r>
            <a:r>
              <a:rPr lang="en-US" sz="1000" dirty="0" err="1">
                <a:latin typeface="Montserrat Light" charset="0"/>
                <a:ea typeface="Montserrat Light" charset="0"/>
                <a:cs typeface="Montserrat Light" charset="0"/>
              </a:rPr>
              <a:t>Krautter</a:t>
            </a:r>
            <a:r>
              <a:rPr lang="en-US" sz="1000" dirty="0">
                <a:latin typeface="Montserrat Light" charset="0"/>
                <a:ea typeface="Montserrat Light" charset="0"/>
                <a:cs typeface="Montserrat Light" charset="0"/>
              </a:rPr>
              <a:t> does a brilliant job of explaining how he has successfully executed the Golden Handoff and how you can do the same. “</a:t>
            </a:r>
            <a:endParaRPr lang="en-US" sz="1000" i="1" dirty="0">
              <a:latin typeface="Montserrat Light" charset="0"/>
              <a:ea typeface="Montserrat Light" charset="0"/>
              <a:cs typeface="Montserrat Light" charset="0"/>
            </a:endParaRPr>
          </a:p>
        </p:txBody>
      </p:sp>
      <p:sp>
        <p:nvSpPr>
          <p:cNvPr id="23" name="TextBox 22"/>
          <p:cNvSpPr txBox="1"/>
          <p:nvPr/>
        </p:nvSpPr>
        <p:spPr>
          <a:xfrm>
            <a:off x="5215633" y="477204"/>
            <a:ext cx="1697901" cy="338554"/>
          </a:xfrm>
          <a:prstGeom prst="rect">
            <a:avLst/>
          </a:prstGeom>
          <a:noFill/>
        </p:spPr>
        <p:txBody>
          <a:bodyPr wrap="none" rtlCol="0">
            <a:spAutoFit/>
          </a:bodyPr>
          <a:lstStyle/>
          <a:p>
            <a:r>
              <a:rPr lang="en-US" sz="1600" b="1" spc="300" dirty="0">
                <a:solidFill>
                  <a:schemeClr val="tx2"/>
                </a:solidFill>
                <a:latin typeface="Montserrat" charset="0"/>
                <a:ea typeface="Montserrat" charset="0"/>
                <a:cs typeface="Montserrat" charset="0"/>
              </a:rPr>
              <a:t>PAT HIBAN</a:t>
            </a:r>
            <a:endParaRPr lang="en-US" sz="2400" b="1" spc="300" dirty="0">
              <a:solidFill>
                <a:schemeClr val="tx2"/>
              </a:solidFill>
              <a:latin typeface="Montserrat" charset="0"/>
              <a:ea typeface="Montserrat" charset="0"/>
              <a:cs typeface="Montserrat" charset="0"/>
            </a:endParaRPr>
          </a:p>
        </p:txBody>
      </p:sp>
      <p:sp>
        <p:nvSpPr>
          <p:cNvPr id="26" name="TextBox 25"/>
          <p:cNvSpPr txBox="1"/>
          <p:nvPr/>
        </p:nvSpPr>
        <p:spPr>
          <a:xfrm>
            <a:off x="8716765" y="5199356"/>
            <a:ext cx="2793595" cy="982833"/>
          </a:xfrm>
          <a:prstGeom prst="rect">
            <a:avLst/>
          </a:prstGeom>
          <a:noFill/>
        </p:spPr>
        <p:txBody>
          <a:bodyPr wrap="square" rtlCol="0">
            <a:spAutoFit/>
          </a:bodyPr>
          <a:lstStyle/>
          <a:p>
            <a:pPr>
              <a:lnSpc>
                <a:spcPct val="150000"/>
              </a:lnSpc>
            </a:pPr>
            <a:r>
              <a:rPr lang="en-US" sz="1000" dirty="0">
                <a:latin typeface="Montserrat Light" charset="0"/>
                <a:ea typeface="Montserrat Light" charset="0"/>
                <a:cs typeface="Montserrat Light" charset="0"/>
              </a:rPr>
              <a:t>“What’s next in the real estate industry? After reading </a:t>
            </a:r>
            <a:r>
              <a:rPr lang="en-US" sz="1000" i="1" dirty="0">
                <a:latin typeface="Montserrat Light" charset="0"/>
                <a:ea typeface="Montserrat Light" charset="0"/>
                <a:cs typeface="Montserrat Light" charset="0"/>
              </a:rPr>
              <a:t>The Golden Handoff </a:t>
            </a:r>
            <a:r>
              <a:rPr lang="en-US" sz="1000" dirty="0">
                <a:latin typeface="Montserrat Light" charset="0"/>
                <a:ea typeface="Montserrat Light" charset="0"/>
                <a:cs typeface="Montserrat Light" charset="0"/>
              </a:rPr>
              <a:t>this is definitely something to learn, master and implement.”</a:t>
            </a:r>
          </a:p>
        </p:txBody>
      </p:sp>
      <p:sp>
        <p:nvSpPr>
          <p:cNvPr id="27" name="TextBox 26"/>
          <p:cNvSpPr txBox="1"/>
          <p:nvPr/>
        </p:nvSpPr>
        <p:spPr>
          <a:xfrm>
            <a:off x="8703171" y="4697277"/>
            <a:ext cx="2026517" cy="338554"/>
          </a:xfrm>
          <a:prstGeom prst="rect">
            <a:avLst/>
          </a:prstGeom>
          <a:noFill/>
        </p:spPr>
        <p:txBody>
          <a:bodyPr wrap="none" rtlCol="0">
            <a:spAutoFit/>
          </a:bodyPr>
          <a:lstStyle/>
          <a:p>
            <a:r>
              <a:rPr lang="en-US" sz="1600" b="1" spc="300" dirty="0">
                <a:solidFill>
                  <a:schemeClr val="tx2"/>
                </a:solidFill>
                <a:latin typeface="Montserrat" charset="0"/>
                <a:ea typeface="Montserrat" charset="0"/>
                <a:cs typeface="Montserrat" charset="0"/>
              </a:rPr>
              <a:t>LISA ARCHER</a:t>
            </a:r>
            <a:endParaRPr lang="en-US" sz="2400" b="1" spc="300" dirty="0">
              <a:solidFill>
                <a:schemeClr val="tx2"/>
              </a:solidFill>
              <a:latin typeface="Montserrat" charset="0"/>
              <a:ea typeface="Montserrat" charset="0"/>
              <a:cs typeface="Montserrat" charset="0"/>
            </a:endParaRPr>
          </a:p>
        </p:txBody>
      </p:sp>
      <p:sp>
        <p:nvSpPr>
          <p:cNvPr id="18" name="TextBox 17">
            <a:extLst>
              <a:ext uri="{FF2B5EF4-FFF2-40B4-BE49-F238E27FC236}">
                <a16:creationId xmlns:a16="http://schemas.microsoft.com/office/drawing/2014/main" id="{1D779394-AC7F-154E-A82E-647EE39CA04E}"/>
              </a:ext>
            </a:extLst>
          </p:cNvPr>
          <p:cNvSpPr txBox="1"/>
          <p:nvPr/>
        </p:nvSpPr>
        <p:spPr>
          <a:xfrm>
            <a:off x="8683179" y="2464178"/>
            <a:ext cx="3177914" cy="323165"/>
          </a:xfrm>
          <a:prstGeom prst="rect">
            <a:avLst/>
          </a:prstGeom>
          <a:noFill/>
        </p:spPr>
        <p:txBody>
          <a:bodyPr wrap="square" rtlCol="0">
            <a:spAutoFit/>
          </a:bodyPr>
          <a:lstStyle/>
          <a:p>
            <a:r>
              <a:rPr lang="en-US" sz="800" spc="600" dirty="0">
                <a:solidFill>
                  <a:schemeClr val="tx2"/>
                </a:solidFill>
                <a:latin typeface="Montserrat" charset="0"/>
                <a:ea typeface="Montserrat" charset="0"/>
                <a:cs typeface="Montserrat" charset="0"/>
              </a:rPr>
              <a:t>INTERNATIONAL </a:t>
            </a:r>
          </a:p>
          <a:p>
            <a:r>
              <a:rPr lang="en-US" sz="700" i="1" spc="300" dirty="0">
                <a:solidFill>
                  <a:schemeClr val="tx2"/>
                </a:solidFill>
                <a:latin typeface="Montserrat" charset="0"/>
                <a:ea typeface="Montserrat" charset="0"/>
                <a:cs typeface="Montserrat" charset="0"/>
              </a:rPr>
              <a:t>SPEAKER AND TRAINER</a:t>
            </a:r>
          </a:p>
        </p:txBody>
      </p:sp>
      <p:sp>
        <p:nvSpPr>
          <p:cNvPr id="19" name="TextBox 18">
            <a:extLst>
              <a:ext uri="{FF2B5EF4-FFF2-40B4-BE49-F238E27FC236}">
                <a16:creationId xmlns:a16="http://schemas.microsoft.com/office/drawing/2014/main" id="{0469C729-A990-D240-AED6-A6FAE1629612}"/>
              </a:ext>
            </a:extLst>
          </p:cNvPr>
          <p:cNvSpPr txBox="1"/>
          <p:nvPr/>
        </p:nvSpPr>
        <p:spPr>
          <a:xfrm>
            <a:off x="5215633" y="746173"/>
            <a:ext cx="3747075" cy="215444"/>
          </a:xfrm>
          <a:prstGeom prst="rect">
            <a:avLst/>
          </a:prstGeom>
          <a:noFill/>
        </p:spPr>
        <p:txBody>
          <a:bodyPr wrap="square" rtlCol="0">
            <a:spAutoFit/>
          </a:bodyPr>
          <a:lstStyle/>
          <a:p>
            <a:r>
              <a:rPr lang="en-US" sz="800" spc="600" dirty="0">
                <a:solidFill>
                  <a:schemeClr val="tx2"/>
                </a:solidFill>
                <a:latin typeface="Montserrat" charset="0"/>
                <a:ea typeface="Montserrat" charset="0"/>
                <a:cs typeface="Montserrat" charset="0"/>
              </a:rPr>
              <a:t>BEST SELLING AUTHOR</a:t>
            </a:r>
          </a:p>
        </p:txBody>
      </p:sp>
      <p:sp>
        <p:nvSpPr>
          <p:cNvPr id="20" name="TextBox 19">
            <a:extLst>
              <a:ext uri="{FF2B5EF4-FFF2-40B4-BE49-F238E27FC236}">
                <a16:creationId xmlns:a16="http://schemas.microsoft.com/office/drawing/2014/main" id="{CDC4F4F5-4421-FF41-A592-2AE19D1C8F6B}"/>
              </a:ext>
            </a:extLst>
          </p:cNvPr>
          <p:cNvSpPr txBox="1"/>
          <p:nvPr/>
        </p:nvSpPr>
        <p:spPr>
          <a:xfrm>
            <a:off x="5215633" y="882909"/>
            <a:ext cx="1584088" cy="200055"/>
          </a:xfrm>
          <a:prstGeom prst="rect">
            <a:avLst/>
          </a:prstGeom>
          <a:noFill/>
        </p:spPr>
        <p:txBody>
          <a:bodyPr wrap="none" rtlCol="0">
            <a:spAutoFit/>
          </a:bodyPr>
          <a:lstStyle/>
          <a:p>
            <a:r>
              <a:rPr lang="en-US" sz="700" i="1" spc="150" dirty="0">
                <a:solidFill>
                  <a:schemeClr val="tx2"/>
                </a:solidFill>
                <a:latin typeface="Montserrat" charset="0"/>
                <a:ea typeface="Montserrat" charset="0"/>
                <a:cs typeface="Montserrat" charset="0"/>
              </a:rPr>
              <a:t>6 STEPS TO 7 FIGURES</a:t>
            </a:r>
          </a:p>
        </p:txBody>
      </p:sp>
      <p:sp>
        <p:nvSpPr>
          <p:cNvPr id="28" name="TextBox 27">
            <a:extLst>
              <a:ext uri="{FF2B5EF4-FFF2-40B4-BE49-F238E27FC236}">
                <a16:creationId xmlns:a16="http://schemas.microsoft.com/office/drawing/2014/main" id="{F0767554-2EB0-F64E-AA75-CAB2133E7034}"/>
              </a:ext>
            </a:extLst>
          </p:cNvPr>
          <p:cNvSpPr txBox="1"/>
          <p:nvPr/>
        </p:nvSpPr>
        <p:spPr>
          <a:xfrm>
            <a:off x="5199732" y="4953222"/>
            <a:ext cx="3747075" cy="215444"/>
          </a:xfrm>
          <a:prstGeom prst="rect">
            <a:avLst/>
          </a:prstGeom>
          <a:noFill/>
        </p:spPr>
        <p:txBody>
          <a:bodyPr wrap="square" rtlCol="0">
            <a:spAutoFit/>
          </a:bodyPr>
          <a:lstStyle/>
          <a:p>
            <a:r>
              <a:rPr lang="en-US" sz="800" spc="600" dirty="0">
                <a:solidFill>
                  <a:schemeClr val="tx2"/>
                </a:solidFill>
                <a:latin typeface="Montserrat" charset="0"/>
                <a:ea typeface="Montserrat" charset="0"/>
                <a:cs typeface="Montserrat" charset="0"/>
              </a:rPr>
              <a:t>CEO OF PIPELINE WIZARD</a:t>
            </a:r>
          </a:p>
        </p:txBody>
      </p:sp>
      <p:sp>
        <p:nvSpPr>
          <p:cNvPr id="16" name="TextBox 15">
            <a:extLst>
              <a:ext uri="{FF2B5EF4-FFF2-40B4-BE49-F238E27FC236}">
                <a16:creationId xmlns:a16="http://schemas.microsoft.com/office/drawing/2014/main" id="{1EB611D3-5E4E-FE40-A4AC-EF840E5590B4}"/>
              </a:ext>
            </a:extLst>
          </p:cNvPr>
          <p:cNvSpPr txBox="1"/>
          <p:nvPr/>
        </p:nvSpPr>
        <p:spPr>
          <a:xfrm>
            <a:off x="8703171" y="4953253"/>
            <a:ext cx="3747075" cy="215444"/>
          </a:xfrm>
          <a:prstGeom prst="rect">
            <a:avLst/>
          </a:prstGeom>
          <a:noFill/>
        </p:spPr>
        <p:txBody>
          <a:bodyPr wrap="square" rtlCol="0">
            <a:spAutoFit/>
          </a:bodyPr>
          <a:lstStyle/>
          <a:p>
            <a:r>
              <a:rPr lang="en-US" sz="800" spc="600" dirty="0">
                <a:solidFill>
                  <a:schemeClr val="tx2"/>
                </a:solidFill>
                <a:latin typeface="Montserrat" charset="0"/>
                <a:ea typeface="Montserrat" charset="0"/>
                <a:cs typeface="Montserrat" charset="0"/>
              </a:rPr>
              <a:t>CEO LIVE LOVE HOMES</a:t>
            </a:r>
          </a:p>
        </p:txBody>
      </p:sp>
      <p:sp>
        <p:nvSpPr>
          <p:cNvPr id="24" name="TextBox 23">
            <a:extLst>
              <a:ext uri="{FF2B5EF4-FFF2-40B4-BE49-F238E27FC236}">
                <a16:creationId xmlns:a16="http://schemas.microsoft.com/office/drawing/2014/main" id="{A7DC403B-75FA-FF40-92C8-E9D12299C216}"/>
              </a:ext>
            </a:extLst>
          </p:cNvPr>
          <p:cNvSpPr txBox="1"/>
          <p:nvPr/>
        </p:nvSpPr>
        <p:spPr>
          <a:xfrm>
            <a:off x="5215633" y="2814464"/>
            <a:ext cx="2909536" cy="1444498"/>
          </a:xfrm>
          <a:prstGeom prst="rect">
            <a:avLst/>
          </a:prstGeom>
          <a:noFill/>
        </p:spPr>
        <p:txBody>
          <a:bodyPr wrap="square" rtlCol="0">
            <a:spAutoFit/>
          </a:bodyPr>
          <a:lstStyle/>
          <a:p>
            <a:pPr>
              <a:lnSpc>
                <a:spcPct val="150000"/>
              </a:lnSpc>
            </a:pPr>
            <a:r>
              <a:rPr lang="en-US" sz="1000" dirty="0">
                <a:latin typeface="Montserrat Light" charset="0"/>
                <a:ea typeface="Montserrat Light" charset="0"/>
                <a:cs typeface="Montserrat Light" charset="0"/>
              </a:rPr>
              <a:t>“The Golden Handoff is the new playbook for any Brokerage that not only wants to recruit agents and grow their operation, but also wants to make sure that current business stays under their roof when agents retire. “</a:t>
            </a:r>
          </a:p>
        </p:txBody>
      </p:sp>
      <p:sp>
        <p:nvSpPr>
          <p:cNvPr id="25" name="TextBox 24">
            <a:extLst>
              <a:ext uri="{FF2B5EF4-FFF2-40B4-BE49-F238E27FC236}">
                <a16:creationId xmlns:a16="http://schemas.microsoft.com/office/drawing/2014/main" id="{B230BB1F-F1C6-0148-B273-A44155112D8B}"/>
              </a:ext>
            </a:extLst>
          </p:cNvPr>
          <p:cNvSpPr txBox="1"/>
          <p:nvPr/>
        </p:nvSpPr>
        <p:spPr>
          <a:xfrm>
            <a:off x="5231534" y="2210353"/>
            <a:ext cx="2250937" cy="338554"/>
          </a:xfrm>
          <a:prstGeom prst="rect">
            <a:avLst/>
          </a:prstGeom>
          <a:noFill/>
        </p:spPr>
        <p:txBody>
          <a:bodyPr wrap="none" rtlCol="0">
            <a:spAutoFit/>
          </a:bodyPr>
          <a:lstStyle/>
          <a:p>
            <a:r>
              <a:rPr lang="en-US" sz="1600" b="1" spc="300" dirty="0">
                <a:solidFill>
                  <a:schemeClr val="tx2"/>
                </a:solidFill>
                <a:latin typeface="Montserrat" charset="0"/>
                <a:ea typeface="Montserrat" charset="0"/>
                <a:cs typeface="Montserrat" charset="0"/>
              </a:rPr>
              <a:t>STEVE YEAGER</a:t>
            </a:r>
            <a:endParaRPr lang="en-US" sz="2400" b="1" spc="300" dirty="0">
              <a:solidFill>
                <a:schemeClr val="tx2"/>
              </a:solidFill>
              <a:latin typeface="Montserrat" charset="0"/>
              <a:ea typeface="Montserrat" charset="0"/>
              <a:cs typeface="Montserrat" charset="0"/>
            </a:endParaRPr>
          </a:p>
        </p:txBody>
      </p:sp>
      <p:sp>
        <p:nvSpPr>
          <p:cNvPr id="29" name="TextBox 28">
            <a:extLst>
              <a:ext uri="{FF2B5EF4-FFF2-40B4-BE49-F238E27FC236}">
                <a16:creationId xmlns:a16="http://schemas.microsoft.com/office/drawing/2014/main" id="{DF24BDE1-0472-7E4A-82EA-92BD23406A59}"/>
              </a:ext>
            </a:extLst>
          </p:cNvPr>
          <p:cNvSpPr txBox="1"/>
          <p:nvPr/>
        </p:nvSpPr>
        <p:spPr>
          <a:xfrm>
            <a:off x="5215633" y="2466298"/>
            <a:ext cx="3747075" cy="323165"/>
          </a:xfrm>
          <a:prstGeom prst="rect">
            <a:avLst/>
          </a:prstGeom>
          <a:noFill/>
        </p:spPr>
        <p:txBody>
          <a:bodyPr wrap="square" rtlCol="0">
            <a:spAutoFit/>
          </a:bodyPr>
          <a:lstStyle/>
          <a:p>
            <a:r>
              <a:rPr lang="en-US" sz="800" spc="600" dirty="0">
                <a:solidFill>
                  <a:schemeClr val="tx2"/>
                </a:solidFill>
                <a:latin typeface="Montserrat" charset="0"/>
                <a:ea typeface="Montserrat" charset="0"/>
                <a:cs typeface="Montserrat" charset="0"/>
              </a:rPr>
              <a:t>VICE PRESIDENT, </a:t>
            </a:r>
          </a:p>
          <a:p>
            <a:r>
              <a:rPr lang="en-US" sz="700" i="1" spc="300" dirty="0">
                <a:solidFill>
                  <a:schemeClr val="tx2"/>
                </a:solidFill>
                <a:latin typeface="Montserrat" charset="0"/>
                <a:ea typeface="Montserrat" charset="0"/>
                <a:cs typeface="Montserrat" charset="0"/>
              </a:rPr>
              <a:t>SALES OLD REPUBLIC TITLE, OR</a:t>
            </a:r>
          </a:p>
        </p:txBody>
      </p:sp>
      <p:pic>
        <p:nvPicPr>
          <p:cNvPr id="4" name="Picture 3">
            <a:extLst>
              <a:ext uri="{FF2B5EF4-FFF2-40B4-BE49-F238E27FC236}">
                <a16:creationId xmlns:a16="http://schemas.microsoft.com/office/drawing/2014/main" id="{C4C2AB26-B8EF-B24A-AE52-061BC486D8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77435" y="281041"/>
            <a:ext cx="1697901" cy="2344719"/>
          </a:xfrm>
          <a:prstGeom prst="rect">
            <a:avLst/>
          </a:prstGeom>
        </p:spPr>
      </p:pic>
    </p:spTree>
    <p:extLst>
      <p:ext uri="{BB962C8B-B14F-4D97-AF65-F5344CB8AC3E}">
        <p14:creationId xmlns:p14="http://schemas.microsoft.com/office/powerpoint/2010/main" val="877727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97121" y="840454"/>
            <a:ext cx="8235860" cy="3970318"/>
          </a:xfrm>
          <a:prstGeom prst="rect">
            <a:avLst/>
          </a:prstGeom>
          <a:noFill/>
        </p:spPr>
        <p:txBody>
          <a:bodyPr wrap="square" rtlCol="0">
            <a:spAutoFit/>
          </a:bodyPr>
          <a:lstStyle/>
          <a:p>
            <a:pPr algn="ctr"/>
            <a:r>
              <a:rPr lang="en-US" sz="3600" b="1" spc="300" dirty="0">
                <a:solidFill>
                  <a:schemeClr val="tx2"/>
                </a:solidFill>
                <a:latin typeface="Montserrat" charset="0"/>
                <a:ea typeface="Montserrat" charset="0"/>
                <a:cs typeface="Montserrat" charset="0"/>
              </a:rPr>
              <a:t>“I’ve interviewed over 500 of the nations top performers and Nick’s strategy presents a new model for agents. This book should be required reading for real estate professionals everywhere.”</a:t>
            </a:r>
          </a:p>
        </p:txBody>
      </p:sp>
      <p:sp>
        <p:nvSpPr>
          <p:cNvPr id="3" name="TextBox 2"/>
          <p:cNvSpPr txBox="1"/>
          <p:nvPr/>
        </p:nvSpPr>
        <p:spPr>
          <a:xfrm>
            <a:off x="5103396" y="5143789"/>
            <a:ext cx="2023311" cy="338554"/>
          </a:xfrm>
          <a:prstGeom prst="rect">
            <a:avLst/>
          </a:prstGeom>
          <a:noFill/>
        </p:spPr>
        <p:txBody>
          <a:bodyPr wrap="none" rtlCol="0">
            <a:spAutoFit/>
          </a:bodyPr>
          <a:lstStyle/>
          <a:p>
            <a:pPr algn="ctr"/>
            <a:r>
              <a:rPr lang="en-US" sz="1600" spc="300" dirty="0">
                <a:latin typeface="Montserrat" charset="0"/>
                <a:ea typeface="Montserrat" charset="0"/>
                <a:cs typeface="Montserrat" charset="0"/>
              </a:rPr>
              <a:t>Toby Salgado</a:t>
            </a:r>
            <a:endParaRPr lang="en-US" sz="2400" spc="300" dirty="0">
              <a:latin typeface="Montserrat" charset="0"/>
              <a:ea typeface="Montserrat" charset="0"/>
              <a:cs typeface="Montserrat" charset="0"/>
            </a:endParaRPr>
          </a:p>
        </p:txBody>
      </p:sp>
      <p:sp>
        <p:nvSpPr>
          <p:cNvPr id="4" name="TextBox 3">
            <a:extLst>
              <a:ext uri="{FF2B5EF4-FFF2-40B4-BE49-F238E27FC236}">
                <a16:creationId xmlns:a16="http://schemas.microsoft.com/office/drawing/2014/main" id="{07240D94-CE6F-394E-9B39-95B898004395}"/>
              </a:ext>
            </a:extLst>
          </p:cNvPr>
          <p:cNvSpPr txBox="1"/>
          <p:nvPr/>
        </p:nvSpPr>
        <p:spPr>
          <a:xfrm>
            <a:off x="4362193" y="5557157"/>
            <a:ext cx="3747075" cy="215444"/>
          </a:xfrm>
          <a:prstGeom prst="rect">
            <a:avLst/>
          </a:prstGeom>
          <a:noFill/>
        </p:spPr>
        <p:txBody>
          <a:bodyPr wrap="square" rtlCol="0">
            <a:spAutoFit/>
          </a:bodyPr>
          <a:lstStyle/>
          <a:p>
            <a:r>
              <a:rPr lang="en-US" sz="800" spc="600" dirty="0">
                <a:latin typeface="Montserrat" charset="0"/>
                <a:ea typeface="Montserrat" charset="0"/>
                <a:cs typeface="Montserrat" charset="0"/>
              </a:rPr>
              <a:t>SUPER AGENTS LIVE PODCAST</a:t>
            </a:r>
          </a:p>
        </p:txBody>
      </p:sp>
      <p:sp>
        <p:nvSpPr>
          <p:cNvPr id="5" name="TextBox 4">
            <a:extLst>
              <a:ext uri="{FF2B5EF4-FFF2-40B4-BE49-F238E27FC236}">
                <a16:creationId xmlns:a16="http://schemas.microsoft.com/office/drawing/2014/main" id="{8E7C3E3A-6B99-C746-9427-B1854DDBD03A}"/>
              </a:ext>
            </a:extLst>
          </p:cNvPr>
          <p:cNvSpPr txBox="1"/>
          <p:nvPr/>
        </p:nvSpPr>
        <p:spPr>
          <a:xfrm>
            <a:off x="4460270" y="6254776"/>
            <a:ext cx="3550920" cy="215444"/>
          </a:xfrm>
          <a:prstGeom prst="rect">
            <a:avLst/>
          </a:prstGeom>
          <a:noFill/>
        </p:spPr>
        <p:txBody>
          <a:bodyPr wrap="square" rtlCol="0">
            <a:spAutoFit/>
          </a:bodyPr>
          <a:lstStyle/>
          <a:p>
            <a:r>
              <a:rPr lang="en-US" sz="800" spc="600" dirty="0">
                <a:latin typeface="Montserrat Hairline" pitchFamily="2" charset="77"/>
              </a:rPr>
              <a:t>WWW.GOLDENHANDOFF.COM</a:t>
            </a:r>
          </a:p>
        </p:txBody>
      </p:sp>
      <p:sp>
        <p:nvSpPr>
          <p:cNvPr id="6" name="TextBox 5">
            <a:extLst>
              <a:ext uri="{FF2B5EF4-FFF2-40B4-BE49-F238E27FC236}">
                <a16:creationId xmlns:a16="http://schemas.microsoft.com/office/drawing/2014/main" id="{17400342-5CAF-FB4B-A8E0-D7C13F839960}"/>
              </a:ext>
            </a:extLst>
          </p:cNvPr>
          <p:cNvSpPr txBox="1"/>
          <p:nvPr/>
        </p:nvSpPr>
        <p:spPr>
          <a:xfrm>
            <a:off x="4529026" y="510654"/>
            <a:ext cx="3133947" cy="215444"/>
          </a:xfrm>
          <a:prstGeom prst="rect">
            <a:avLst/>
          </a:prstGeom>
          <a:noFill/>
        </p:spPr>
        <p:txBody>
          <a:bodyPr wrap="square" rtlCol="0">
            <a:spAutoFit/>
          </a:bodyPr>
          <a:lstStyle/>
          <a:p>
            <a:pPr algn="ctr"/>
            <a:r>
              <a:rPr lang="en-US" sz="800" spc="600" dirty="0">
                <a:solidFill>
                  <a:schemeClr val="tx2"/>
                </a:solidFill>
                <a:latin typeface="Montserrat" charset="0"/>
                <a:ea typeface="Montserrat" charset="0"/>
                <a:cs typeface="Montserrat" charset="0"/>
              </a:rPr>
              <a:t>THE GOLDEN HANDOFF</a:t>
            </a:r>
          </a:p>
        </p:txBody>
      </p:sp>
      <p:cxnSp>
        <p:nvCxnSpPr>
          <p:cNvPr id="7" name="Straight Connector 6">
            <a:extLst>
              <a:ext uri="{FF2B5EF4-FFF2-40B4-BE49-F238E27FC236}">
                <a16:creationId xmlns:a16="http://schemas.microsoft.com/office/drawing/2014/main" id="{9AE273C2-0CC9-3443-A88A-D79923C2BB8F}"/>
              </a:ext>
            </a:extLst>
          </p:cNvPr>
          <p:cNvCxnSpPr>
            <a:cxnSpLocks/>
          </p:cNvCxnSpPr>
          <p:nvPr/>
        </p:nvCxnSpPr>
        <p:spPr>
          <a:xfrm>
            <a:off x="3789044" y="5958840"/>
            <a:ext cx="504063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5622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CB0C0E7-5973-554C-8558-3E90FB192D80}"/>
              </a:ext>
            </a:extLst>
          </p:cNvPr>
          <p:cNvSpPr/>
          <p:nvPr/>
        </p:nvSpPr>
        <p:spPr>
          <a:xfrm>
            <a:off x="6654903" y="4867564"/>
            <a:ext cx="2513339" cy="79432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62E0283-4E3D-864C-9326-19529F6CB66C}"/>
              </a:ext>
            </a:extLst>
          </p:cNvPr>
          <p:cNvSpPr/>
          <p:nvPr/>
        </p:nvSpPr>
        <p:spPr>
          <a:xfrm>
            <a:off x="2983339" y="4867564"/>
            <a:ext cx="2513339" cy="79432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415092" y="1045523"/>
            <a:ext cx="5715166" cy="600164"/>
          </a:xfrm>
          <a:prstGeom prst="rect">
            <a:avLst/>
          </a:prstGeom>
          <a:noFill/>
        </p:spPr>
        <p:txBody>
          <a:bodyPr wrap="square" rtlCol="0">
            <a:spAutoFit/>
          </a:bodyPr>
          <a:lstStyle/>
          <a:p>
            <a:pPr algn="ctr"/>
            <a:r>
              <a:rPr lang="en-US" sz="3300" spc="300" dirty="0">
                <a:solidFill>
                  <a:schemeClr val="tx2"/>
                </a:solidFill>
                <a:latin typeface="Montserrat" charset="0"/>
                <a:ea typeface="Montserrat" charset="0"/>
                <a:cs typeface="Montserrat" charset="0"/>
              </a:rPr>
              <a:t>WE HAVE A PROBLEM</a:t>
            </a:r>
            <a:endParaRPr lang="en-US" sz="4800" spc="300" dirty="0">
              <a:solidFill>
                <a:schemeClr val="tx2"/>
              </a:solidFill>
              <a:latin typeface="Montserrat" charset="0"/>
              <a:ea typeface="Montserrat" charset="0"/>
              <a:cs typeface="Montserrat" charset="0"/>
            </a:endParaRPr>
          </a:p>
        </p:txBody>
      </p:sp>
      <p:sp>
        <p:nvSpPr>
          <p:cNvPr id="3" name="TextBox 2"/>
          <p:cNvSpPr txBox="1"/>
          <p:nvPr/>
        </p:nvSpPr>
        <p:spPr>
          <a:xfrm>
            <a:off x="4529026" y="815454"/>
            <a:ext cx="3133947" cy="215444"/>
          </a:xfrm>
          <a:prstGeom prst="rect">
            <a:avLst/>
          </a:prstGeom>
          <a:noFill/>
        </p:spPr>
        <p:txBody>
          <a:bodyPr wrap="square" rtlCol="0">
            <a:spAutoFit/>
          </a:bodyPr>
          <a:lstStyle/>
          <a:p>
            <a:pPr algn="ctr"/>
            <a:r>
              <a:rPr lang="en-US" sz="800" spc="600" dirty="0">
                <a:solidFill>
                  <a:schemeClr val="tx2"/>
                </a:solidFill>
                <a:latin typeface="Montserrat" charset="0"/>
                <a:ea typeface="Montserrat" charset="0"/>
                <a:cs typeface="Montserrat" charset="0"/>
              </a:rPr>
              <a:t>THE GOLDEN HANDOFF</a:t>
            </a:r>
          </a:p>
        </p:txBody>
      </p:sp>
      <p:sp>
        <p:nvSpPr>
          <p:cNvPr id="21" name="TextBox 20"/>
          <p:cNvSpPr txBox="1"/>
          <p:nvPr/>
        </p:nvSpPr>
        <p:spPr>
          <a:xfrm>
            <a:off x="2761193" y="4941561"/>
            <a:ext cx="2952761" cy="646331"/>
          </a:xfrm>
          <a:prstGeom prst="rect">
            <a:avLst/>
          </a:prstGeom>
          <a:noFill/>
        </p:spPr>
        <p:txBody>
          <a:bodyPr wrap="square" rtlCol="0">
            <a:spAutoFit/>
          </a:bodyPr>
          <a:lstStyle/>
          <a:p>
            <a:pPr algn="ctr"/>
            <a:r>
              <a:rPr lang="en-US" sz="1750" spc="300" dirty="0">
                <a:solidFill>
                  <a:schemeClr val="bg1"/>
                </a:solidFill>
                <a:latin typeface="Montserrat" charset="0"/>
                <a:ea typeface="Montserrat" charset="0"/>
                <a:cs typeface="Montserrat" charset="0"/>
              </a:rPr>
              <a:t>HOW DO I GROW </a:t>
            </a:r>
          </a:p>
          <a:p>
            <a:pPr algn="ctr"/>
            <a:r>
              <a:rPr lang="en-US" sz="1750" spc="300" dirty="0">
                <a:solidFill>
                  <a:schemeClr val="bg1"/>
                </a:solidFill>
                <a:latin typeface="Montserrat" charset="0"/>
                <a:ea typeface="Montserrat" charset="0"/>
                <a:cs typeface="Montserrat" charset="0"/>
              </a:rPr>
              <a:t>A BUSINESS?</a:t>
            </a:r>
          </a:p>
        </p:txBody>
      </p:sp>
      <p:sp>
        <p:nvSpPr>
          <p:cNvPr id="17" name="Shape 2630">
            <a:extLst>
              <a:ext uri="{FF2B5EF4-FFF2-40B4-BE49-F238E27FC236}">
                <a16:creationId xmlns:a16="http://schemas.microsoft.com/office/drawing/2014/main" id="{B8EDF5C5-FD9A-8D41-948D-07BB23B562DE}"/>
              </a:ext>
            </a:extLst>
          </p:cNvPr>
          <p:cNvSpPr/>
          <p:nvPr/>
        </p:nvSpPr>
        <p:spPr>
          <a:xfrm>
            <a:off x="3785944" y="2978974"/>
            <a:ext cx="903260" cy="1441335"/>
          </a:xfrm>
          <a:custGeom>
            <a:avLst/>
            <a:gdLst/>
            <a:ahLst/>
            <a:cxnLst>
              <a:cxn ang="0">
                <a:pos x="wd2" y="hd2"/>
              </a:cxn>
              <a:cxn ang="5400000">
                <a:pos x="wd2" y="hd2"/>
              </a:cxn>
              <a:cxn ang="10800000">
                <a:pos x="wd2" y="hd2"/>
              </a:cxn>
              <a:cxn ang="16200000">
                <a:pos x="wd2" y="hd2"/>
              </a:cxn>
            </a:cxnLst>
            <a:rect l="0" t="0" r="r" b="b"/>
            <a:pathLst>
              <a:path w="21600" h="21600" extrusionOk="0">
                <a:moveTo>
                  <a:pt x="9507" y="18651"/>
                </a:moveTo>
                <a:lnTo>
                  <a:pt x="10795" y="12327"/>
                </a:lnTo>
                <a:lnTo>
                  <a:pt x="10781" y="12326"/>
                </a:lnTo>
                <a:cubicBezTo>
                  <a:pt x="10785" y="12307"/>
                  <a:pt x="10800" y="12292"/>
                  <a:pt x="10800" y="12273"/>
                </a:cubicBezTo>
                <a:cubicBezTo>
                  <a:pt x="10800" y="12001"/>
                  <a:pt x="10398" y="11782"/>
                  <a:pt x="9900" y="11782"/>
                </a:cubicBezTo>
                <a:lnTo>
                  <a:pt x="2149" y="11782"/>
                </a:lnTo>
                <a:lnTo>
                  <a:pt x="8749" y="982"/>
                </a:lnTo>
                <a:lnTo>
                  <a:pt x="15850" y="982"/>
                </a:lnTo>
                <a:lnTo>
                  <a:pt x="11436" y="8190"/>
                </a:lnTo>
                <a:lnTo>
                  <a:pt x="11447" y="8192"/>
                </a:lnTo>
                <a:cubicBezTo>
                  <a:pt x="11417" y="8241"/>
                  <a:pt x="11391" y="8291"/>
                  <a:pt x="11391" y="8345"/>
                </a:cubicBezTo>
                <a:cubicBezTo>
                  <a:pt x="11391" y="8617"/>
                  <a:pt x="11794" y="8836"/>
                  <a:pt x="12291" y="8836"/>
                </a:cubicBezTo>
                <a:lnTo>
                  <a:pt x="19195" y="8836"/>
                </a:lnTo>
                <a:cubicBezTo>
                  <a:pt x="19195" y="8836"/>
                  <a:pt x="9507" y="18651"/>
                  <a:pt x="9507" y="18651"/>
                </a:cubicBezTo>
                <a:close/>
                <a:moveTo>
                  <a:pt x="21600" y="8345"/>
                </a:moveTo>
                <a:cubicBezTo>
                  <a:pt x="21600" y="8074"/>
                  <a:pt x="21197" y="7855"/>
                  <a:pt x="20700" y="7855"/>
                </a:cubicBezTo>
                <a:lnTo>
                  <a:pt x="13541" y="7855"/>
                </a:lnTo>
                <a:lnTo>
                  <a:pt x="17954" y="646"/>
                </a:lnTo>
                <a:lnTo>
                  <a:pt x="17944" y="644"/>
                </a:lnTo>
                <a:cubicBezTo>
                  <a:pt x="17974" y="595"/>
                  <a:pt x="18000" y="545"/>
                  <a:pt x="18000" y="491"/>
                </a:cubicBezTo>
                <a:cubicBezTo>
                  <a:pt x="18000" y="220"/>
                  <a:pt x="17598" y="0"/>
                  <a:pt x="17100" y="0"/>
                </a:cubicBezTo>
                <a:lnTo>
                  <a:pt x="8101" y="0"/>
                </a:lnTo>
                <a:cubicBezTo>
                  <a:pt x="7703" y="0"/>
                  <a:pt x="7376" y="143"/>
                  <a:pt x="7257" y="337"/>
                </a:cubicBezTo>
                <a:lnTo>
                  <a:pt x="7246" y="335"/>
                </a:lnTo>
                <a:lnTo>
                  <a:pt x="47" y="12117"/>
                </a:lnTo>
                <a:lnTo>
                  <a:pt x="57" y="12120"/>
                </a:lnTo>
                <a:cubicBezTo>
                  <a:pt x="27" y="12168"/>
                  <a:pt x="0" y="12218"/>
                  <a:pt x="0" y="12273"/>
                </a:cubicBezTo>
                <a:cubicBezTo>
                  <a:pt x="0" y="12544"/>
                  <a:pt x="403" y="12764"/>
                  <a:pt x="900" y="12764"/>
                </a:cubicBezTo>
                <a:lnTo>
                  <a:pt x="8895" y="12764"/>
                </a:lnTo>
                <a:lnTo>
                  <a:pt x="7206" y="21055"/>
                </a:lnTo>
                <a:lnTo>
                  <a:pt x="7220" y="21056"/>
                </a:lnTo>
                <a:cubicBezTo>
                  <a:pt x="7216" y="21074"/>
                  <a:pt x="7200" y="21090"/>
                  <a:pt x="7200" y="21109"/>
                </a:cubicBezTo>
                <a:cubicBezTo>
                  <a:pt x="7200" y="21380"/>
                  <a:pt x="7603" y="21600"/>
                  <a:pt x="8101" y="21600"/>
                </a:cubicBezTo>
                <a:cubicBezTo>
                  <a:pt x="8464" y="21600"/>
                  <a:pt x="8761" y="21480"/>
                  <a:pt x="8900" y="21310"/>
                </a:cubicBezTo>
                <a:lnTo>
                  <a:pt x="8918" y="21315"/>
                </a:lnTo>
                <a:lnTo>
                  <a:pt x="21517" y="8551"/>
                </a:lnTo>
                <a:lnTo>
                  <a:pt x="21513" y="8550"/>
                </a:lnTo>
                <a:cubicBezTo>
                  <a:pt x="21567" y="8487"/>
                  <a:pt x="21600" y="8419"/>
                  <a:pt x="21600" y="8345"/>
                </a:cubicBezTo>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8" name="Shape 2800">
            <a:extLst>
              <a:ext uri="{FF2B5EF4-FFF2-40B4-BE49-F238E27FC236}">
                <a16:creationId xmlns:a16="http://schemas.microsoft.com/office/drawing/2014/main" id="{11BDACE6-98DF-A848-89F6-419DDAE41B98}"/>
              </a:ext>
            </a:extLst>
          </p:cNvPr>
          <p:cNvSpPr/>
          <p:nvPr/>
        </p:nvSpPr>
        <p:spPr>
          <a:xfrm>
            <a:off x="7340454" y="3178033"/>
            <a:ext cx="1308489" cy="921853"/>
          </a:xfrm>
          <a:custGeom>
            <a:avLst/>
            <a:gdLst/>
            <a:ahLst/>
            <a:cxnLst>
              <a:cxn ang="0">
                <a:pos x="wd2" y="hd2"/>
              </a:cxn>
              <a:cxn ang="5400000">
                <a:pos x="wd2" y="hd2"/>
              </a:cxn>
              <a:cxn ang="10800000">
                <a:pos x="wd2" y="hd2"/>
              </a:cxn>
              <a:cxn ang="16200000">
                <a:pos x="wd2" y="hd2"/>
              </a:cxn>
            </a:cxnLst>
            <a:rect l="0" t="0" r="r" b="b"/>
            <a:pathLst>
              <a:path w="21600" h="21600" extrusionOk="0">
                <a:moveTo>
                  <a:pt x="10208" y="15258"/>
                </a:moveTo>
                <a:cubicBezTo>
                  <a:pt x="10138" y="15500"/>
                  <a:pt x="10044" y="15701"/>
                  <a:pt x="9923" y="15861"/>
                </a:cubicBezTo>
                <a:cubicBezTo>
                  <a:pt x="9802" y="16022"/>
                  <a:pt x="9660" y="16144"/>
                  <a:pt x="9499" y="16228"/>
                </a:cubicBezTo>
                <a:cubicBezTo>
                  <a:pt x="9362" y="16300"/>
                  <a:pt x="9243" y="16340"/>
                  <a:pt x="9097" y="16360"/>
                </a:cubicBezTo>
                <a:lnTo>
                  <a:pt x="9097" y="16971"/>
                </a:lnTo>
                <a:lnTo>
                  <a:pt x="8606" y="16971"/>
                </a:lnTo>
                <a:lnTo>
                  <a:pt x="8606" y="16361"/>
                </a:lnTo>
                <a:cubicBezTo>
                  <a:pt x="8446" y="16345"/>
                  <a:pt x="8316" y="16304"/>
                  <a:pt x="8171" y="16224"/>
                </a:cubicBezTo>
                <a:cubicBezTo>
                  <a:pt x="8001" y="16130"/>
                  <a:pt x="7856" y="15998"/>
                  <a:pt x="7736" y="15826"/>
                </a:cubicBezTo>
                <a:cubicBezTo>
                  <a:pt x="7615" y="15655"/>
                  <a:pt x="7522" y="15443"/>
                  <a:pt x="7456" y="15193"/>
                </a:cubicBezTo>
                <a:cubicBezTo>
                  <a:pt x="7390" y="14942"/>
                  <a:pt x="7359" y="14654"/>
                  <a:pt x="7363" y="14327"/>
                </a:cubicBezTo>
                <a:lnTo>
                  <a:pt x="8007" y="14327"/>
                </a:lnTo>
                <a:cubicBezTo>
                  <a:pt x="8003" y="14712"/>
                  <a:pt x="8058" y="15015"/>
                  <a:pt x="8171" y="15236"/>
                </a:cubicBezTo>
                <a:cubicBezTo>
                  <a:pt x="8270" y="15431"/>
                  <a:pt x="8403" y="15530"/>
                  <a:pt x="8606" y="15563"/>
                </a:cubicBezTo>
                <a:lnTo>
                  <a:pt x="8606" y="13432"/>
                </a:lnTo>
                <a:cubicBezTo>
                  <a:pt x="8492" y="13376"/>
                  <a:pt x="8395" y="13313"/>
                  <a:pt x="8270" y="13239"/>
                </a:cubicBezTo>
                <a:cubicBezTo>
                  <a:pt x="8118" y="13149"/>
                  <a:pt x="7980" y="13033"/>
                  <a:pt x="7857" y="12890"/>
                </a:cubicBezTo>
                <a:cubicBezTo>
                  <a:pt x="7735" y="12746"/>
                  <a:pt x="7636" y="12568"/>
                  <a:pt x="7561" y="12352"/>
                </a:cubicBezTo>
                <a:cubicBezTo>
                  <a:pt x="7485" y="12136"/>
                  <a:pt x="7448" y="11868"/>
                  <a:pt x="7448" y="11548"/>
                </a:cubicBezTo>
                <a:cubicBezTo>
                  <a:pt x="7448" y="11268"/>
                  <a:pt x="7483" y="11023"/>
                  <a:pt x="7553" y="10809"/>
                </a:cubicBezTo>
                <a:cubicBezTo>
                  <a:pt x="7622" y="10596"/>
                  <a:pt x="7716" y="10419"/>
                  <a:pt x="7835" y="10276"/>
                </a:cubicBezTo>
                <a:cubicBezTo>
                  <a:pt x="7954" y="10134"/>
                  <a:pt x="8090" y="10024"/>
                  <a:pt x="8244" y="9948"/>
                </a:cubicBezTo>
                <a:cubicBezTo>
                  <a:pt x="8373" y="9885"/>
                  <a:pt x="8479" y="9855"/>
                  <a:pt x="8606" y="9844"/>
                </a:cubicBezTo>
                <a:lnTo>
                  <a:pt x="8606" y="9257"/>
                </a:lnTo>
                <a:lnTo>
                  <a:pt x="9097" y="9257"/>
                </a:lnTo>
                <a:lnTo>
                  <a:pt x="9097" y="9844"/>
                </a:lnTo>
                <a:cubicBezTo>
                  <a:pt x="9224" y="9853"/>
                  <a:pt x="9328" y="9881"/>
                  <a:pt x="9453" y="9939"/>
                </a:cubicBezTo>
                <a:cubicBezTo>
                  <a:pt x="9605" y="10009"/>
                  <a:pt x="9735" y="10114"/>
                  <a:pt x="9847" y="10255"/>
                </a:cubicBezTo>
                <a:cubicBezTo>
                  <a:pt x="9957" y="10394"/>
                  <a:pt x="10046" y="10572"/>
                  <a:pt x="10112" y="10788"/>
                </a:cubicBezTo>
                <a:cubicBezTo>
                  <a:pt x="10178" y="11003"/>
                  <a:pt x="10211" y="11254"/>
                  <a:pt x="10211" y="11540"/>
                </a:cubicBezTo>
                <a:lnTo>
                  <a:pt x="9567" y="11540"/>
                </a:lnTo>
                <a:cubicBezTo>
                  <a:pt x="9559" y="11242"/>
                  <a:pt x="9509" y="11015"/>
                  <a:pt x="9417" y="10857"/>
                </a:cubicBezTo>
                <a:cubicBezTo>
                  <a:pt x="9339" y="10725"/>
                  <a:pt x="9243" y="10661"/>
                  <a:pt x="9097" y="10640"/>
                </a:cubicBezTo>
                <a:lnTo>
                  <a:pt x="9097" y="12504"/>
                </a:lnTo>
                <a:cubicBezTo>
                  <a:pt x="9226" y="12565"/>
                  <a:pt x="9336" y="12633"/>
                  <a:pt x="9471" y="12710"/>
                </a:cubicBezTo>
                <a:cubicBezTo>
                  <a:pt x="9633" y="12804"/>
                  <a:pt x="9776" y="12923"/>
                  <a:pt x="9900" y="13069"/>
                </a:cubicBezTo>
                <a:cubicBezTo>
                  <a:pt x="10024" y="13215"/>
                  <a:pt x="10124" y="13395"/>
                  <a:pt x="10200" y="13610"/>
                </a:cubicBezTo>
                <a:cubicBezTo>
                  <a:pt x="10275" y="13827"/>
                  <a:pt x="10312" y="14091"/>
                  <a:pt x="10312" y="14407"/>
                </a:cubicBezTo>
                <a:cubicBezTo>
                  <a:pt x="10312" y="14732"/>
                  <a:pt x="10278" y="15016"/>
                  <a:pt x="10208" y="15258"/>
                </a:cubicBezTo>
                <a:moveTo>
                  <a:pt x="8836" y="7714"/>
                </a:moveTo>
                <a:cubicBezTo>
                  <a:pt x="6938" y="7714"/>
                  <a:pt x="5400" y="10132"/>
                  <a:pt x="5400" y="13114"/>
                </a:cubicBezTo>
                <a:cubicBezTo>
                  <a:pt x="5400" y="16096"/>
                  <a:pt x="6938" y="18514"/>
                  <a:pt x="8836" y="18514"/>
                </a:cubicBezTo>
                <a:cubicBezTo>
                  <a:pt x="10734" y="18514"/>
                  <a:pt x="12273" y="16096"/>
                  <a:pt x="12273" y="13114"/>
                </a:cubicBezTo>
                <a:cubicBezTo>
                  <a:pt x="12273" y="10132"/>
                  <a:pt x="10734" y="7714"/>
                  <a:pt x="8836" y="7714"/>
                </a:cubicBezTo>
                <a:moveTo>
                  <a:pt x="20618" y="0"/>
                </a:moveTo>
                <a:lnTo>
                  <a:pt x="4909" y="0"/>
                </a:lnTo>
                <a:cubicBezTo>
                  <a:pt x="4367" y="0"/>
                  <a:pt x="3927" y="690"/>
                  <a:pt x="3927" y="1543"/>
                </a:cubicBezTo>
                <a:lnTo>
                  <a:pt x="3927" y="2314"/>
                </a:lnTo>
                <a:cubicBezTo>
                  <a:pt x="3927" y="2740"/>
                  <a:pt x="4147" y="3086"/>
                  <a:pt x="4418" y="3086"/>
                </a:cubicBezTo>
                <a:cubicBezTo>
                  <a:pt x="4689" y="3086"/>
                  <a:pt x="4909" y="2740"/>
                  <a:pt x="4909" y="2314"/>
                </a:cubicBezTo>
                <a:lnTo>
                  <a:pt x="4909" y="1543"/>
                </a:lnTo>
                <a:lnTo>
                  <a:pt x="20618" y="1543"/>
                </a:lnTo>
                <a:lnTo>
                  <a:pt x="20618" y="15429"/>
                </a:lnTo>
                <a:lnTo>
                  <a:pt x="19145" y="15429"/>
                </a:lnTo>
                <a:cubicBezTo>
                  <a:pt x="18874" y="15429"/>
                  <a:pt x="18655" y="15774"/>
                  <a:pt x="18655" y="16200"/>
                </a:cubicBezTo>
                <a:cubicBezTo>
                  <a:pt x="18655" y="16626"/>
                  <a:pt x="18874" y="16971"/>
                  <a:pt x="19145" y="16971"/>
                </a:cubicBezTo>
                <a:lnTo>
                  <a:pt x="20618" y="16971"/>
                </a:lnTo>
                <a:cubicBezTo>
                  <a:pt x="21160" y="16971"/>
                  <a:pt x="21600" y="16280"/>
                  <a:pt x="21600" y="15429"/>
                </a:cubicBezTo>
                <a:lnTo>
                  <a:pt x="21600" y="1543"/>
                </a:lnTo>
                <a:cubicBezTo>
                  <a:pt x="21600" y="690"/>
                  <a:pt x="21160" y="0"/>
                  <a:pt x="20618" y="0"/>
                </a:cubicBezTo>
                <a:moveTo>
                  <a:pt x="9451" y="13856"/>
                </a:moveTo>
                <a:cubicBezTo>
                  <a:pt x="9385" y="13780"/>
                  <a:pt x="9310" y="13718"/>
                  <a:pt x="9228" y="13671"/>
                </a:cubicBezTo>
                <a:cubicBezTo>
                  <a:pt x="9175" y="13642"/>
                  <a:pt x="9137" y="13616"/>
                  <a:pt x="9097" y="13590"/>
                </a:cubicBezTo>
                <a:lnTo>
                  <a:pt x="9097" y="15560"/>
                </a:lnTo>
                <a:cubicBezTo>
                  <a:pt x="9250" y="15523"/>
                  <a:pt x="9363" y="15447"/>
                  <a:pt x="9473" y="15311"/>
                </a:cubicBezTo>
                <a:cubicBezTo>
                  <a:pt x="9604" y="15151"/>
                  <a:pt x="9668" y="14896"/>
                  <a:pt x="9668" y="14545"/>
                </a:cubicBezTo>
                <a:cubicBezTo>
                  <a:pt x="9668" y="14383"/>
                  <a:pt x="9649" y="14246"/>
                  <a:pt x="9609" y="14135"/>
                </a:cubicBezTo>
                <a:cubicBezTo>
                  <a:pt x="9570" y="14024"/>
                  <a:pt x="9517" y="13931"/>
                  <a:pt x="9451" y="13856"/>
                </a:cubicBezTo>
                <a:moveTo>
                  <a:pt x="13255" y="16971"/>
                </a:moveTo>
                <a:cubicBezTo>
                  <a:pt x="12983" y="16971"/>
                  <a:pt x="12764" y="17316"/>
                  <a:pt x="12764" y="17743"/>
                </a:cubicBezTo>
                <a:cubicBezTo>
                  <a:pt x="12764" y="18169"/>
                  <a:pt x="12983" y="18514"/>
                  <a:pt x="13255" y="18514"/>
                </a:cubicBezTo>
                <a:cubicBezTo>
                  <a:pt x="13525" y="18514"/>
                  <a:pt x="13745" y="18169"/>
                  <a:pt x="13745" y="17743"/>
                </a:cubicBezTo>
                <a:cubicBezTo>
                  <a:pt x="13745" y="17316"/>
                  <a:pt x="13525" y="16971"/>
                  <a:pt x="13255" y="16971"/>
                </a:cubicBezTo>
                <a:moveTo>
                  <a:pt x="16200" y="7714"/>
                </a:moveTo>
                <a:cubicBezTo>
                  <a:pt x="15928" y="7714"/>
                  <a:pt x="15709" y="7369"/>
                  <a:pt x="15709" y="6943"/>
                </a:cubicBezTo>
                <a:cubicBezTo>
                  <a:pt x="15709" y="6516"/>
                  <a:pt x="15928" y="6171"/>
                  <a:pt x="16200" y="6171"/>
                </a:cubicBezTo>
                <a:cubicBezTo>
                  <a:pt x="16471" y="6171"/>
                  <a:pt x="16691" y="6516"/>
                  <a:pt x="16691" y="6943"/>
                </a:cubicBezTo>
                <a:cubicBezTo>
                  <a:pt x="16691" y="7369"/>
                  <a:pt x="16471" y="7714"/>
                  <a:pt x="16200" y="7714"/>
                </a:cubicBezTo>
                <a:moveTo>
                  <a:pt x="16691" y="17113"/>
                </a:moveTo>
                <a:cubicBezTo>
                  <a:pt x="16537" y="17027"/>
                  <a:pt x="16373" y="16971"/>
                  <a:pt x="16200" y="16971"/>
                </a:cubicBezTo>
                <a:cubicBezTo>
                  <a:pt x="15386" y="16971"/>
                  <a:pt x="14727" y="18008"/>
                  <a:pt x="14727" y="19286"/>
                </a:cubicBezTo>
                <a:cubicBezTo>
                  <a:pt x="14727" y="19557"/>
                  <a:pt x="14762" y="19814"/>
                  <a:pt x="14817" y="20057"/>
                </a:cubicBezTo>
                <a:lnTo>
                  <a:pt x="2855" y="20057"/>
                </a:lnTo>
                <a:cubicBezTo>
                  <a:pt x="2910" y="19814"/>
                  <a:pt x="2945" y="19557"/>
                  <a:pt x="2945" y="19286"/>
                </a:cubicBezTo>
                <a:cubicBezTo>
                  <a:pt x="2945" y="18008"/>
                  <a:pt x="2286" y="16971"/>
                  <a:pt x="1473" y="16971"/>
                </a:cubicBezTo>
                <a:cubicBezTo>
                  <a:pt x="1299" y="16971"/>
                  <a:pt x="1136" y="17027"/>
                  <a:pt x="982" y="17113"/>
                </a:cubicBezTo>
                <a:lnTo>
                  <a:pt x="982" y="9115"/>
                </a:lnTo>
                <a:cubicBezTo>
                  <a:pt x="1136" y="9202"/>
                  <a:pt x="1299" y="9257"/>
                  <a:pt x="1473" y="9257"/>
                </a:cubicBezTo>
                <a:cubicBezTo>
                  <a:pt x="2286" y="9257"/>
                  <a:pt x="2945" y="8221"/>
                  <a:pt x="2945" y="6943"/>
                </a:cubicBezTo>
                <a:cubicBezTo>
                  <a:pt x="2945" y="6671"/>
                  <a:pt x="2910" y="6414"/>
                  <a:pt x="2855" y="6171"/>
                </a:cubicBezTo>
                <a:lnTo>
                  <a:pt x="14817" y="6171"/>
                </a:lnTo>
                <a:cubicBezTo>
                  <a:pt x="14762" y="6414"/>
                  <a:pt x="14727" y="6671"/>
                  <a:pt x="14727" y="6943"/>
                </a:cubicBezTo>
                <a:cubicBezTo>
                  <a:pt x="14727" y="8221"/>
                  <a:pt x="15386" y="9257"/>
                  <a:pt x="16200" y="9257"/>
                </a:cubicBezTo>
                <a:cubicBezTo>
                  <a:pt x="16373" y="9257"/>
                  <a:pt x="16537" y="9202"/>
                  <a:pt x="16691" y="9115"/>
                </a:cubicBezTo>
                <a:cubicBezTo>
                  <a:pt x="16691" y="9115"/>
                  <a:pt x="16691" y="17113"/>
                  <a:pt x="16691" y="17113"/>
                </a:cubicBezTo>
                <a:close/>
                <a:moveTo>
                  <a:pt x="16200" y="20057"/>
                </a:moveTo>
                <a:cubicBezTo>
                  <a:pt x="15928" y="20057"/>
                  <a:pt x="15709" y="19712"/>
                  <a:pt x="15709" y="19286"/>
                </a:cubicBezTo>
                <a:cubicBezTo>
                  <a:pt x="15709" y="18859"/>
                  <a:pt x="15928" y="18514"/>
                  <a:pt x="16200" y="18514"/>
                </a:cubicBezTo>
                <a:cubicBezTo>
                  <a:pt x="16471" y="18514"/>
                  <a:pt x="16691" y="18859"/>
                  <a:pt x="16691" y="19286"/>
                </a:cubicBezTo>
                <a:cubicBezTo>
                  <a:pt x="16691" y="19712"/>
                  <a:pt x="16471" y="20057"/>
                  <a:pt x="16200" y="20057"/>
                </a:cubicBezTo>
                <a:moveTo>
                  <a:pt x="1473" y="20057"/>
                </a:moveTo>
                <a:cubicBezTo>
                  <a:pt x="1201" y="20057"/>
                  <a:pt x="982" y="19712"/>
                  <a:pt x="982" y="19286"/>
                </a:cubicBezTo>
                <a:cubicBezTo>
                  <a:pt x="982" y="18859"/>
                  <a:pt x="1201" y="18514"/>
                  <a:pt x="1473" y="18514"/>
                </a:cubicBezTo>
                <a:cubicBezTo>
                  <a:pt x="1744" y="18514"/>
                  <a:pt x="1964" y="18859"/>
                  <a:pt x="1964" y="19286"/>
                </a:cubicBezTo>
                <a:cubicBezTo>
                  <a:pt x="1964" y="19712"/>
                  <a:pt x="1744" y="20057"/>
                  <a:pt x="1473" y="20057"/>
                </a:cubicBezTo>
                <a:moveTo>
                  <a:pt x="1473" y="6171"/>
                </a:moveTo>
                <a:cubicBezTo>
                  <a:pt x="1744" y="6171"/>
                  <a:pt x="1964" y="6516"/>
                  <a:pt x="1964" y="6943"/>
                </a:cubicBezTo>
                <a:cubicBezTo>
                  <a:pt x="1964" y="7369"/>
                  <a:pt x="1744" y="7714"/>
                  <a:pt x="1473" y="7714"/>
                </a:cubicBezTo>
                <a:cubicBezTo>
                  <a:pt x="1201" y="7714"/>
                  <a:pt x="982" y="7369"/>
                  <a:pt x="982" y="6943"/>
                </a:cubicBezTo>
                <a:cubicBezTo>
                  <a:pt x="982" y="6516"/>
                  <a:pt x="1201" y="6171"/>
                  <a:pt x="1473" y="6171"/>
                </a:cubicBezTo>
                <a:moveTo>
                  <a:pt x="16691" y="4629"/>
                </a:moveTo>
                <a:lnTo>
                  <a:pt x="982" y="4629"/>
                </a:lnTo>
                <a:cubicBezTo>
                  <a:pt x="439" y="4629"/>
                  <a:pt x="0" y="5319"/>
                  <a:pt x="0" y="6171"/>
                </a:cubicBezTo>
                <a:lnTo>
                  <a:pt x="0" y="20057"/>
                </a:lnTo>
                <a:cubicBezTo>
                  <a:pt x="0" y="20909"/>
                  <a:pt x="439" y="21600"/>
                  <a:pt x="982" y="21600"/>
                </a:cubicBezTo>
                <a:lnTo>
                  <a:pt x="16691" y="21600"/>
                </a:lnTo>
                <a:cubicBezTo>
                  <a:pt x="17233" y="21600"/>
                  <a:pt x="17673" y="20909"/>
                  <a:pt x="17673" y="20057"/>
                </a:cubicBezTo>
                <a:lnTo>
                  <a:pt x="17673" y="6171"/>
                </a:lnTo>
                <a:cubicBezTo>
                  <a:pt x="17673" y="5319"/>
                  <a:pt x="17233" y="4629"/>
                  <a:pt x="16691" y="4629"/>
                </a:cubicBezTo>
                <a:moveTo>
                  <a:pt x="8092" y="11478"/>
                </a:moveTo>
                <a:cubicBezTo>
                  <a:pt x="8092" y="11618"/>
                  <a:pt x="8111" y="11738"/>
                  <a:pt x="8149" y="11836"/>
                </a:cubicBezTo>
                <a:cubicBezTo>
                  <a:pt x="8186" y="11936"/>
                  <a:pt x="8234" y="12020"/>
                  <a:pt x="8293" y="12090"/>
                </a:cubicBezTo>
                <a:cubicBezTo>
                  <a:pt x="8351" y="12160"/>
                  <a:pt x="8419" y="12217"/>
                  <a:pt x="8496" y="12260"/>
                </a:cubicBezTo>
                <a:cubicBezTo>
                  <a:pt x="8542" y="12286"/>
                  <a:pt x="8573" y="12310"/>
                  <a:pt x="8606" y="12330"/>
                </a:cubicBezTo>
                <a:lnTo>
                  <a:pt x="8606" y="10637"/>
                </a:lnTo>
                <a:cubicBezTo>
                  <a:pt x="8457" y="10653"/>
                  <a:pt x="8353" y="10708"/>
                  <a:pt x="8258" y="10818"/>
                </a:cubicBezTo>
                <a:cubicBezTo>
                  <a:pt x="8147" y="10949"/>
                  <a:pt x="8092" y="11170"/>
                  <a:pt x="8092" y="11478"/>
                </a:cubicBezTo>
                <a:moveTo>
                  <a:pt x="4418" y="7714"/>
                </a:moveTo>
                <a:cubicBezTo>
                  <a:pt x="4147" y="7714"/>
                  <a:pt x="3927" y="8060"/>
                  <a:pt x="3927" y="8486"/>
                </a:cubicBezTo>
                <a:cubicBezTo>
                  <a:pt x="3927" y="8912"/>
                  <a:pt x="4147" y="9257"/>
                  <a:pt x="4418" y="9257"/>
                </a:cubicBezTo>
                <a:cubicBezTo>
                  <a:pt x="4689" y="9257"/>
                  <a:pt x="4909" y="8912"/>
                  <a:pt x="4909" y="8486"/>
                </a:cubicBezTo>
                <a:cubicBezTo>
                  <a:pt x="4909" y="8060"/>
                  <a:pt x="4689" y="7714"/>
                  <a:pt x="4418" y="7714"/>
                </a:cubicBezTo>
              </a:path>
            </a:pathLst>
          </a:custGeom>
          <a:solidFill>
            <a:schemeClr val="tx2"/>
          </a:solidFill>
          <a:ln w="12700">
            <a:miter lim="400000"/>
          </a:ln>
        </p:spPr>
        <p:txBody>
          <a:bodyPr lIns="19045" tIns="19045" rIns="19045" bIns="19045" anchor="ctr"/>
          <a:lstStyle/>
          <a:p>
            <a:pPr defTabSz="228532"/>
            <a:endParaRPr sz="1500">
              <a:solidFill>
                <a:srgbClr val="FFFFFF"/>
              </a:solidFill>
              <a:effectLst>
                <a:outerShdw blurRad="38100" dist="12700" dir="5400000" rotWithShape="0">
                  <a:srgbClr val="000000">
                    <a:alpha val="50000"/>
                  </a:srgbClr>
                </a:outerShdw>
              </a:effectLst>
              <a:latin typeface="Gill Sans"/>
              <a:cs typeface="Gill Sans"/>
            </a:endParaRPr>
          </a:p>
        </p:txBody>
      </p:sp>
      <p:sp>
        <p:nvSpPr>
          <p:cNvPr id="29" name="TextBox 28">
            <a:extLst>
              <a:ext uri="{FF2B5EF4-FFF2-40B4-BE49-F238E27FC236}">
                <a16:creationId xmlns:a16="http://schemas.microsoft.com/office/drawing/2014/main" id="{449A3F19-47B3-8D47-9A50-84C613C5E92F}"/>
              </a:ext>
            </a:extLst>
          </p:cNvPr>
          <p:cNvSpPr txBox="1"/>
          <p:nvPr/>
        </p:nvSpPr>
        <p:spPr>
          <a:xfrm>
            <a:off x="7117696" y="4913835"/>
            <a:ext cx="1754006" cy="923330"/>
          </a:xfrm>
          <a:prstGeom prst="rect">
            <a:avLst/>
          </a:prstGeom>
          <a:noFill/>
        </p:spPr>
        <p:txBody>
          <a:bodyPr wrap="none" rtlCol="0">
            <a:spAutoFit/>
          </a:bodyPr>
          <a:lstStyle/>
          <a:p>
            <a:pPr algn="ctr"/>
            <a:r>
              <a:rPr lang="en-US" spc="300" dirty="0">
                <a:solidFill>
                  <a:schemeClr val="bg1"/>
                </a:solidFill>
                <a:latin typeface="Montserrat" charset="0"/>
                <a:ea typeface="Montserrat" charset="0"/>
                <a:cs typeface="Montserrat" charset="0"/>
              </a:rPr>
              <a:t>HOW DO I </a:t>
            </a:r>
          </a:p>
          <a:p>
            <a:pPr algn="ctr"/>
            <a:r>
              <a:rPr lang="en-US" spc="300" dirty="0">
                <a:solidFill>
                  <a:schemeClr val="bg1"/>
                </a:solidFill>
                <a:latin typeface="Montserrat" charset="0"/>
                <a:ea typeface="Montserrat" charset="0"/>
                <a:cs typeface="Montserrat" charset="0"/>
              </a:rPr>
              <a:t>RETIRE?</a:t>
            </a:r>
          </a:p>
          <a:p>
            <a:pPr algn="ctr"/>
            <a:endParaRPr lang="en-US" spc="300" dirty="0">
              <a:solidFill>
                <a:schemeClr val="bg1"/>
              </a:solidFill>
              <a:latin typeface="Montserrat" charset="0"/>
              <a:ea typeface="Montserrat" charset="0"/>
              <a:cs typeface="Montserrat" charset="0"/>
            </a:endParaRPr>
          </a:p>
        </p:txBody>
      </p:sp>
      <p:sp>
        <p:nvSpPr>
          <p:cNvPr id="5" name="Rectangle 4">
            <a:extLst>
              <a:ext uri="{FF2B5EF4-FFF2-40B4-BE49-F238E27FC236}">
                <a16:creationId xmlns:a16="http://schemas.microsoft.com/office/drawing/2014/main" id="{4F7A686A-FEDC-084F-A8C8-4675F719563A}"/>
              </a:ext>
            </a:extLst>
          </p:cNvPr>
          <p:cNvSpPr/>
          <p:nvPr/>
        </p:nvSpPr>
        <p:spPr>
          <a:xfrm>
            <a:off x="3015417" y="2088491"/>
            <a:ext cx="2444317" cy="2621280"/>
          </a:xfrm>
          <a:prstGeom prst="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a:p>
        </p:txBody>
      </p:sp>
      <p:sp>
        <p:nvSpPr>
          <p:cNvPr id="32" name="Rectangle 31">
            <a:extLst>
              <a:ext uri="{FF2B5EF4-FFF2-40B4-BE49-F238E27FC236}">
                <a16:creationId xmlns:a16="http://schemas.microsoft.com/office/drawing/2014/main" id="{5BF065AB-59E6-8447-9CF7-F564526777FE}"/>
              </a:ext>
            </a:extLst>
          </p:cNvPr>
          <p:cNvSpPr/>
          <p:nvPr/>
        </p:nvSpPr>
        <p:spPr>
          <a:xfrm>
            <a:off x="6689415" y="2088491"/>
            <a:ext cx="2444317" cy="2621280"/>
          </a:xfrm>
          <a:prstGeom prst="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a:p>
        </p:txBody>
      </p:sp>
      <p:sp>
        <p:nvSpPr>
          <p:cNvPr id="15" name="TextBox 14">
            <a:extLst>
              <a:ext uri="{FF2B5EF4-FFF2-40B4-BE49-F238E27FC236}">
                <a16:creationId xmlns:a16="http://schemas.microsoft.com/office/drawing/2014/main" id="{EF2AAD3E-AE19-B940-96EA-14DDB9600AF5}"/>
              </a:ext>
            </a:extLst>
          </p:cNvPr>
          <p:cNvSpPr txBox="1"/>
          <p:nvPr/>
        </p:nvSpPr>
        <p:spPr>
          <a:xfrm>
            <a:off x="2995723" y="2088491"/>
            <a:ext cx="947695" cy="830997"/>
          </a:xfrm>
          <a:prstGeom prst="rect">
            <a:avLst/>
          </a:prstGeom>
          <a:noFill/>
        </p:spPr>
        <p:txBody>
          <a:bodyPr wrap="none" rtlCol="0">
            <a:spAutoFit/>
          </a:bodyPr>
          <a:lstStyle/>
          <a:p>
            <a:r>
              <a:rPr lang="en-US" sz="4800" b="1" spc="300" dirty="0">
                <a:solidFill>
                  <a:schemeClr val="tx2"/>
                </a:solidFill>
                <a:latin typeface="Montserrat" charset="0"/>
                <a:ea typeface="Montserrat" charset="0"/>
                <a:cs typeface="Montserrat" charset="0"/>
              </a:rPr>
              <a:t>01</a:t>
            </a:r>
            <a:endParaRPr lang="en-US" sz="9950" b="1" spc="300" dirty="0">
              <a:solidFill>
                <a:schemeClr val="tx2"/>
              </a:solidFill>
              <a:latin typeface="Montserrat" charset="0"/>
              <a:ea typeface="Montserrat" charset="0"/>
              <a:cs typeface="Montserrat" charset="0"/>
            </a:endParaRPr>
          </a:p>
        </p:txBody>
      </p:sp>
      <p:sp>
        <p:nvSpPr>
          <p:cNvPr id="16" name="TextBox 15">
            <a:extLst>
              <a:ext uri="{FF2B5EF4-FFF2-40B4-BE49-F238E27FC236}">
                <a16:creationId xmlns:a16="http://schemas.microsoft.com/office/drawing/2014/main" id="{A6EEFAA1-47C3-144A-ABD9-B15F45568F68}"/>
              </a:ext>
            </a:extLst>
          </p:cNvPr>
          <p:cNvSpPr txBox="1"/>
          <p:nvPr/>
        </p:nvSpPr>
        <p:spPr>
          <a:xfrm>
            <a:off x="6667357" y="2043294"/>
            <a:ext cx="1063112" cy="830997"/>
          </a:xfrm>
          <a:prstGeom prst="rect">
            <a:avLst/>
          </a:prstGeom>
          <a:noFill/>
        </p:spPr>
        <p:txBody>
          <a:bodyPr wrap="none" rtlCol="0">
            <a:spAutoFit/>
          </a:bodyPr>
          <a:lstStyle/>
          <a:p>
            <a:r>
              <a:rPr lang="en-US" sz="4800" b="1" spc="300" dirty="0">
                <a:solidFill>
                  <a:schemeClr val="tx2"/>
                </a:solidFill>
                <a:latin typeface="Montserrat" charset="0"/>
                <a:ea typeface="Montserrat" charset="0"/>
                <a:cs typeface="Montserrat" charset="0"/>
              </a:rPr>
              <a:t>02</a:t>
            </a:r>
            <a:endParaRPr lang="en-US" sz="9950" b="1" spc="300" dirty="0">
              <a:solidFill>
                <a:schemeClr val="tx2"/>
              </a:solidFill>
              <a:latin typeface="Montserrat" charset="0"/>
              <a:ea typeface="Montserrat" charset="0"/>
              <a:cs typeface="Montserrat" charset="0"/>
            </a:endParaRPr>
          </a:p>
        </p:txBody>
      </p:sp>
      <p:sp>
        <p:nvSpPr>
          <p:cNvPr id="18" name="TextBox 17">
            <a:extLst>
              <a:ext uri="{FF2B5EF4-FFF2-40B4-BE49-F238E27FC236}">
                <a16:creationId xmlns:a16="http://schemas.microsoft.com/office/drawing/2014/main" id="{C7FD4D00-6938-4948-B15A-DD74CA417A08}"/>
              </a:ext>
            </a:extLst>
          </p:cNvPr>
          <p:cNvSpPr txBox="1"/>
          <p:nvPr/>
        </p:nvSpPr>
        <p:spPr>
          <a:xfrm>
            <a:off x="4460270" y="6254776"/>
            <a:ext cx="3550920" cy="215444"/>
          </a:xfrm>
          <a:prstGeom prst="rect">
            <a:avLst/>
          </a:prstGeom>
          <a:noFill/>
        </p:spPr>
        <p:txBody>
          <a:bodyPr wrap="square" rtlCol="0">
            <a:spAutoFit/>
          </a:bodyPr>
          <a:lstStyle/>
          <a:p>
            <a:r>
              <a:rPr lang="en-US" sz="800" spc="600" dirty="0">
                <a:latin typeface="Montserrat Hairline" pitchFamily="2" charset="77"/>
              </a:rPr>
              <a:t>WWW.GOLDENHANDOFF.COM</a:t>
            </a:r>
          </a:p>
        </p:txBody>
      </p:sp>
    </p:spTree>
    <p:extLst>
      <p:ext uri="{BB962C8B-B14F-4D97-AF65-F5344CB8AC3E}">
        <p14:creationId xmlns:p14="http://schemas.microsoft.com/office/powerpoint/2010/main" val="1513541507"/>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Retrospect">
  <a:themeElements>
    <a:clrScheme name="Retrospect">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7260</TotalTime>
  <Words>2195</Words>
  <Application>Microsoft Office PowerPoint</Application>
  <PresentationFormat>Widescreen</PresentationFormat>
  <Paragraphs>332</Paragraphs>
  <Slides>40</Slides>
  <Notes>6</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40</vt:i4>
      </vt:variant>
    </vt:vector>
  </HeadingPairs>
  <TitlesOfParts>
    <vt:vector size="60" baseType="lpstr">
      <vt:lpstr>Arial</vt:lpstr>
      <vt:lpstr>Century Gothic</vt:lpstr>
      <vt:lpstr>Montserrat Hairline</vt:lpstr>
      <vt:lpstr>Wingdings 3</vt:lpstr>
      <vt:lpstr>Lato Black</vt:lpstr>
      <vt:lpstr>Gill Sans</vt:lpstr>
      <vt:lpstr>Calibri</vt:lpstr>
      <vt:lpstr>Calibri Light</vt:lpstr>
      <vt:lpstr>MS Mincho</vt:lpstr>
      <vt:lpstr>Libre Franklin Medium</vt:lpstr>
      <vt:lpstr>Libre Franklin</vt:lpstr>
      <vt:lpstr>Montserrat Semi</vt:lpstr>
      <vt:lpstr>Montserrat Light</vt:lpstr>
      <vt:lpstr>Montserrat</vt:lpstr>
      <vt:lpstr>Times New Roman</vt:lpstr>
      <vt:lpstr>Office Theme</vt:lpstr>
      <vt:lpstr>1_Office Theme</vt:lpstr>
      <vt:lpstr>Retrospect</vt:lpstr>
      <vt:lpstr>Ion</vt:lpstr>
      <vt:lpstr>3_Office Theme</vt:lpstr>
      <vt:lpstr>PowerPoint Presentation</vt:lpstr>
      <vt:lpstr>The Golden Handoff</vt:lpstr>
      <vt:lpstr>PowerPoint Presentation</vt:lpstr>
      <vt:lpstr>CENTER FOR REALTOR® FINANCIAL WELLNESS WEBINAR AND SEMINAR DISCLAIMER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Closing Statement</vt:lpstr>
      <vt:lpstr>Additional Resources: nar.realtor/RTRN</vt:lpstr>
      <vt:lpstr>Thank You For Your Time</vt:lpstr>
      <vt:lpstr>1. Visit FinancialWellness.realtor  2. Leave us your feedback.  3. Register for the next webinar.  Thanks!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Brittany Schanck</cp:lastModifiedBy>
  <cp:revision>77</cp:revision>
  <cp:lastPrinted>2019-02-09T01:25:18Z</cp:lastPrinted>
  <dcterms:created xsi:type="dcterms:W3CDTF">2019-02-06T14:04:22Z</dcterms:created>
  <dcterms:modified xsi:type="dcterms:W3CDTF">2020-06-18T14:59:42Z</dcterms:modified>
</cp:coreProperties>
</file>